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</p:sldIdLst>
  <p:sldSz cx="7556500" cy="10693400"/>
  <p:notesSz cx="75565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264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842506" y="9935667"/>
            <a:ext cx="219709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300" y="406400"/>
            <a:ext cx="6515100" cy="9245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87854" y="868171"/>
            <a:ext cx="13430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imes New Roman"/>
                <a:cs typeface="Times New Roman"/>
              </a:rPr>
              <a:t>С</a:t>
            </a:r>
            <a:r>
              <a:rPr sz="1400" b="1" dirty="0">
                <a:latin typeface="Times New Roman"/>
                <a:cs typeface="Times New Roman"/>
              </a:rPr>
              <a:t>О</a:t>
            </a:r>
            <a:r>
              <a:rPr sz="1400" b="1" spc="-10" dirty="0">
                <a:latin typeface="Times New Roman"/>
                <a:cs typeface="Times New Roman"/>
              </a:rPr>
              <a:t>Д</a:t>
            </a:r>
            <a:r>
              <a:rPr sz="1400" b="1" dirty="0">
                <a:latin typeface="Times New Roman"/>
                <a:cs typeface="Times New Roman"/>
              </a:rPr>
              <a:t>Е</a:t>
            </a:r>
            <a:r>
              <a:rPr sz="1400" b="1" spc="-10" dirty="0">
                <a:latin typeface="Times New Roman"/>
                <a:cs typeface="Times New Roman"/>
              </a:rPr>
              <a:t>Р</a:t>
            </a:r>
            <a:r>
              <a:rPr sz="1400" b="1" dirty="0">
                <a:latin typeface="Times New Roman"/>
                <a:cs typeface="Times New Roman"/>
              </a:rPr>
              <a:t>ЖАНИЕ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2609" y="9935667"/>
            <a:ext cx="1473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2</a:t>
            </a:fld>
            <a:endParaRPr sz="11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63904" y="1306152"/>
          <a:ext cx="6222365" cy="66189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475"/>
                <a:gridCol w="5395595"/>
                <a:gridCol w="455295"/>
              </a:tblGrid>
              <a:tr h="188017">
                <a:tc>
                  <a:txBody>
                    <a:bodyPr/>
                    <a:lstStyle/>
                    <a:p>
                      <a:pPr marL="127000">
                        <a:lnSpc>
                          <a:spcPts val="131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345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Целевой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раздел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32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996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1.1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Пояснительная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записка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9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1.2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Цели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и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задачи реализации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9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1.3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Психофизиологические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характеристики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1.4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Предметно-пространственная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развивающая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среда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0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1.5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Ожидаемые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результаты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3454">
                <a:tc>
                  <a:txBody>
                    <a:bodyPr/>
                    <a:lstStyle/>
                    <a:p>
                      <a:pPr marL="127000">
                        <a:lnSpc>
                          <a:spcPts val="14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Содержательный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раздел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02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2.1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коррекционно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педагогической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образовательным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9908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областям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2.2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Основное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коррекционно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развивающей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3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2.3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непосредственной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2.4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Особенности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индивидуальной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детьми,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страдающими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дизартрией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9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2.5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Особенности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индивидуальной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детьми,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страдающими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дислалией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2.6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Формы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реализации Программы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условиях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ФГОС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2.7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Методы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условиях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ФГОС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2.8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Средства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Программы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условиях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ФГОС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4216">
                <a:tc>
                  <a:txBody>
                    <a:bodyPr/>
                    <a:lstStyle/>
                    <a:p>
                      <a:pPr marL="127000">
                        <a:lnSpc>
                          <a:spcPts val="143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III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Организационный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раздел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/>
                </a:tc>
              </a:tr>
              <a:tr h="1996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3.1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Организация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коррекционно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образовательного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процесса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3.2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Логопедическая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документация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3.3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Организация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коррекционно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развивающей работы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детьми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ОНР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030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3.4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Взаимодействие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логопеда и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воспитателя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логопедической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9464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ОНР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2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3.5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Организация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коррекционно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развивающей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детьми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с ФФН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03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3.6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Взаимодействие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логопеда и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воспитателя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логопедической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946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ФФН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3.7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Планирование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непосредственной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3.8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Календарно-тематическое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планирование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старшей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3.9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Календарно-тематическое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планирование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подготовительной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9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3.10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Организация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семьями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воспитанников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030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3.11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Оформление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предметно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пространственной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среды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логопедического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41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кабинета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1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3.12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Методическое сопровождение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условиях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ФГОС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43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849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35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3.13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Список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литературы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35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6912609" y="9935667"/>
            <a:ext cx="1473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3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8204" y="692911"/>
            <a:ext cx="6058535" cy="4761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95195">
              <a:lnSpc>
                <a:spcPct val="100000"/>
              </a:lnSpc>
              <a:spcBef>
                <a:spcPts val="95"/>
              </a:spcBef>
              <a:tabLst>
                <a:tab pos="2652395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I.	Целевой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раздел</a:t>
            </a:r>
            <a:endParaRPr sz="1600">
              <a:latin typeface="Times New Roman"/>
              <a:cs typeface="Times New Roman"/>
            </a:endParaRPr>
          </a:p>
          <a:p>
            <a:pPr marL="469265">
              <a:lnSpc>
                <a:spcPts val="1630"/>
              </a:lnSpc>
              <a:spcBef>
                <a:spcPts val="1320"/>
              </a:spcBef>
            </a:pPr>
            <a:r>
              <a:rPr sz="1400" b="1" dirty="0">
                <a:latin typeface="Times New Roman"/>
                <a:cs typeface="Times New Roman"/>
              </a:rPr>
              <a:t>1.1</a:t>
            </a:r>
            <a:r>
              <a:rPr sz="1400" b="1" spc="10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ПОЯСНИТЕЛЬНАЯ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ЗАПИСКА</a:t>
            </a:r>
            <a:endParaRPr sz="1400">
              <a:latin typeface="Times New Roman"/>
              <a:cs typeface="Times New Roman"/>
            </a:endParaRPr>
          </a:p>
          <a:p>
            <a:pPr marL="12700" marR="5080" indent="403225" algn="just">
              <a:lnSpc>
                <a:spcPts val="1610"/>
              </a:lnSpc>
              <a:spcBef>
                <a:spcPts val="60"/>
              </a:spcBef>
            </a:pPr>
            <a:r>
              <a:rPr sz="1400" spc="-5" dirty="0">
                <a:latin typeface="Times New Roman"/>
                <a:cs typeface="Times New Roman"/>
              </a:rPr>
              <a:t>Программа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коррекционно-логопедической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старшей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подготовительной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школе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программным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документом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образовательного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учреждения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комбинированного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вида.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ts val="161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Целью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dirty="0">
                <a:latin typeface="Times New Roman"/>
                <a:cs typeface="Times New Roman"/>
              </a:rPr>
              <a:t> является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создание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благоприятных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полноценного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проживания</a:t>
            </a:r>
            <a:r>
              <a:rPr sz="1400" dirty="0">
                <a:latin typeface="Times New Roman"/>
                <a:cs typeface="Times New Roman"/>
              </a:rPr>
              <a:t> ребенком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детства,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 </a:t>
            </a:r>
            <a:r>
              <a:rPr sz="1400" dirty="0">
                <a:latin typeface="Times New Roman"/>
                <a:cs typeface="Times New Roman"/>
              </a:rPr>
              <a:t> основ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базовой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культуры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личности,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всестороннее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психических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физических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качеств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возрастными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особенностями, подготовка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жизни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современном обществе, </a:t>
            </a:r>
            <a:r>
              <a:rPr sz="1400" dirty="0">
                <a:latin typeface="Times New Roman"/>
                <a:cs typeface="Times New Roman"/>
              </a:rPr>
              <a:t>к обучению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школе,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обеспечение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безопасности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жизнедеятельности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дошкольника.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цели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5"/>
              </a:lnSpc>
            </a:pPr>
            <a:r>
              <a:rPr sz="1400" spc="-5" dirty="0">
                <a:latin typeface="Times New Roman"/>
                <a:cs typeface="Times New Roman"/>
              </a:rPr>
              <a:t>реализуются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разнообразных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видов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деятельности: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игровой,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ts val="1610"/>
              </a:lnSpc>
              <a:spcBef>
                <a:spcPts val="80"/>
              </a:spcBef>
              <a:tabLst>
                <a:tab pos="2044064" algn="l"/>
                <a:tab pos="3397885" algn="l"/>
              </a:tabLst>
            </a:pPr>
            <a:r>
              <a:rPr sz="1400" spc="-5" dirty="0">
                <a:latin typeface="Times New Roman"/>
                <a:cs typeface="Times New Roman"/>
              </a:rPr>
              <a:t>коммуникативной,	трудовой,	познавательно-исследовательской,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продуктивной,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музыкально-художественной.</a:t>
            </a:r>
            <a:endParaRPr sz="1400">
              <a:latin typeface="Times New Roman"/>
              <a:cs typeface="Times New Roman"/>
            </a:endParaRPr>
          </a:p>
          <a:p>
            <a:pPr marL="189230" algn="just">
              <a:lnSpc>
                <a:spcPts val="1565"/>
              </a:lnSpc>
            </a:pP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достижения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первостепенное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имеют:</a:t>
            </a:r>
            <a:endParaRPr sz="1400">
              <a:latin typeface="Times New Roman"/>
              <a:cs typeface="Times New Roman"/>
            </a:endParaRPr>
          </a:p>
          <a:p>
            <a:pPr marL="516890" marR="9525" indent="-228600" algn="just">
              <a:lnSpc>
                <a:spcPts val="1620"/>
              </a:lnSpc>
              <a:spcBef>
                <a:spcPts val="125"/>
              </a:spcBef>
              <a:buFont typeface="Symbol"/>
              <a:buChar char=""/>
              <a:tabLst>
                <a:tab pos="517525" algn="l"/>
              </a:tabLst>
            </a:pPr>
            <a:r>
              <a:rPr sz="1400" dirty="0">
                <a:latin typeface="Times New Roman"/>
                <a:cs typeface="Times New Roman"/>
              </a:rPr>
              <a:t>забота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здоровье,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эмоциональном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благополучии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своевременном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всестороннем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ребенка;</a:t>
            </a:r>
            <a:endParaRPr sz="1400">
              <a:latin typeface="Times New Roman"/>
              <a:cs typeface="Times New Roman"/>
            </a:endParaRPr>
          </a:p>
          <a:p>
            <a:pPr marL="516890" marR="7620" indent="-228600" algn="just">
              <a:lnSpc>
                <a:spcPct val="96000"/>
              </a:lnSpc>
              <a:spcBef>
                <a:spcPts val="50"/>
              </a:spcBef>
              <a:buFont typeface="Symbol"/>
              <a:buChar char=""/>
              <a:tabLst>
                <a:tab pos="517525" algn="l"/>
              </a:tabLst>
            </a:pPr>
            <a:r>
              <a:rPr sz="1400" dirty="0">
                <a:latin typeface="Times New Roman"/>
                <a:cs typeface="Times New Roman"/>
              </a:rPr>
              <a:t>создание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атмосферы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гуманного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доброжелательного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отношения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всем</a:t>
            </a:r>
            <a:r>
              <a:rPr sz="1400" spc="-5" dirty="0">
                <a:latin typeface="Times New Roman"/>
                <a:cs typeface="Times New Roman"/>
              </a:rPr>
              <a:t> воспитанникам,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что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позволит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растить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общительными,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добрыми,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любознательными,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инициативными,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стремящимися</a:t>
            </a:r>
            <a:r>
              <a:rPr sz="1400" dirty="0">
                <a:latin typeface="Times New Roman"/>
                <a:cs typeface="Times New Roman"/>
              </a:rPr>
              <a:t> к </a:t>
            </a:r>
            <a:r>
              <a:rPr sz="1400" spc="-5" dirty="0">
                <a:latin typeface="Times New Roman"/>
                <a:cs typeface="Times New Roman"/>
              </a:rPr>
              <a:t>самостоятельности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10" dirty="0">
                <a:latin typeface="Times New Roman"/>
                <a:cs typeface="Times New Roman"/>
              </a:rPr>
              <a:t>творчеству;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4048" y="5431662"/>
            <a:ext cx="2874645" cy="64960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40665" marR="5080" indent="-228600">
              <a:lnSpc>
                <a:spcPct val="96100"/>
              </a:lnSpc>
              <a:spcBef>
                <a:spcPts val="170"/>
              </a:spcBef>
              <a:buFont typeface="Symbol"/>
              <a:buChar char=""/>
              <a:tabLst>
                <a:tab pos="240665" algn="l"/>
                <a:tab pos="241300" algn="l"/>
                <a:tab pos="1447165" algn="l"/>
                <a:tab pos="1604645" algn="l"/>
                <a:tab pos="1774189" algn="l"/>
                <a:tab pos="2777490" algn="l"/>
              </a:tabLst>
            </a:pPr>
            <a:r>
              <a:rPr sz="1400" spc="-5" dirty="0">
                <a:latin typeface="Times New Roman"/>
                <a:cs typeface="Times New Roman"/>
              </a:rPr>
              <a:t>максимальное		использование </a:t>
            </a:r>
            <a:r>
              <a:rPr sz="1400" dirty="0">
                <a:latin typeface="Times New Roman"/>
                <a:cs typeface="Times New Roman"/>
              </a:rPr>
              <a:t> деятел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;	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	инте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в  </a:t>
            </a:r>
            <a:r>
              <a:rPr sz="1400" spc="-5" dirty="0">
                <a:latin typeface="Times New Roman"/>
                <a:cs typeface="Times New Roman"/>
              </a:rPr>
              <a:t>образовательного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процесса;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5930" y="5431662"/>
            <a:ext cx="2812415" cy="8661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2384" marR="10795" indent="5715">
              <a:lnSpc>
                <a:spcPts val="1610"/>
              </a:lnSpc>
              <a:spcBef>
                <a:spcPts val="215"/>
              </a:spcBef>
              <a:tabLst>
                <a:tab pos="609600" algn="l"/>
                <a:tab pos="1468120" algn="l"/>
                <a:tab pos="1628139" algn="l"/>
                <a:tab pos="2195830" algn="l"/>
              </a:tabLst>
            </a:pP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	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	детс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це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ях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	</a:t>
            </a:r>
            <a:r>
              <a:rPr sz="1400" spc="-5" dirty="0">
                <a:latin typeface="Times New Roman"/>
                <a:cs typeface="Times New Roman"/>
              </a:rPr>
              <a:t>э</a:t>
            </a:r>
            <a:r>
              <a:rPr sz="1400" spc="-15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фекти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627505" algn="l"/>
              </a:tabLst>
            </a:pPr>
            <a:r>
              <a:rPr sz="1400" dirty="0">
                <a:latin typeface="Times New Roman"/>
                <a:cs typeface="Times New Roman"/>
              </a:rPr>
              <a:t>(креатив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)	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спи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3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4048" y="6058280"/>
            <a:ext cx="2514600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40665" marR="5080" indent="-228600">
              <a:lnSpc>
                <a:spcPts val="1610"/>
              </a:lnSpc>
              <a:spcBef>
                <a:spcPts val="215"/>
              </a:spcBef>
              <a:buFont typeface="Symbol"/>
              <a:buChar char=""/>
              <a:tabLst>
                <a:tab pos="240665" algn="l"/>
                <a:tab pos="241300" algn="l"/>
                <a:tab pos="1558925" algn="l"/>
              </a:tabLst>
            </a:pP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ая	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5" dirty="0">
                <a:latin typeface="Times New Roman"/>
                <a:cs typeface="Times New Roman"/>
              </a:rPr>
              <a:t>га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5" dirty="0">
                <a:latin typeface="Times New Roman"/>
                <a:cs typeface="Times New Roman"/>
              </a:rPr>
              <a:t>образовательного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процесса;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54048" y="6478904"/>
            <a:ext cx="2858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105"/>
              </a:spcBef>
              <a:buFont typeface="Symbol"/>
              <a:buChar char=""/>
              <a:tabLst>
                <a:tab pos="240665" algn="l"/>
                <a:tab pos="241300" algn="l"/>
                <a:tab pos="1722755" algn="l"/>
              </a:tabLst>
            </a:pPr>
            <a:r>
              <a:rPr sz="1400" spc="-5" dirty="0">
                <a:latin typeface="Times New Roman"/>
                <a:cs typeface="Times New Roman"/>
              </a:rPr>
              <a:t>вариативность	использования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64743" y="6478904"/>
            <a:ext cx="25692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30375" algn="l"/>
              </a:tabLst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мате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иала,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0792" y="6684644"/>
            <a:ext cx="5922645" cy="316611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84175" marR="5715" algn="just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позволяющая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творчество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интересами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наклонностями каждого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ребенка;</a:t>
            </a:r>
            <a:endParaRPr sz="1400">
              <a:latin typeface="Times New Roman"/>
              <a:cs typeface="Times New Roman"/>
            </a:endParaRPr>
          </a:p>
          <a:p>
            <a:pPr marL="384175" indent="-229235" algn="just">
              <a:lnSpc>
                <a:spcPts val="1660"/>
              </a:lnSpc>
              <a:buFont typeface="Symbol"/>
              <a:buChar char="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уважительное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отношение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результатам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творчества;</a:t>
            </a:r>
            <a:endParaRPr sz="1400">
              <a:latin typeface="Times New Roman"/>
              <a:cs typeface="Times New Roman"/>
            </a:endParaRPr>
          </a:p>
          <a:p>
            <a:pPr marL="384175" indent="-229235" algn="just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единство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подходов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воспитанию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условиях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ДОУ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семьи;</a:t>
            </a:r>
            <a:endParaRPr sz="1400">
              <a:latin typeface="Times New Roman"/>
              <a:cs typeface="Times New Roman"/>
            </a:endParaRPr>
          </a:p>
          <a:p>
            <a:pPr marL="384175" marR="5080" indent="-228600" algn="just">
              <a:lnSpc>
                <a:spcPct val="96000"/>
              </a:lnSpc>
              <a:spcBef>
                <a:spcPts val="90"/>
              </a:spcBef>
              <a:buFont typeface="Symbol"/>
              <a:buChar char="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соблюдение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преемственности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сада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начальной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школы,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исключающей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умственные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физические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перегрузки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содержании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обеспечивая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отсутствие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давления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обучения.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Основными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принципами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построения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реализации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являются:</a:t>
            </a:r>
            <a:endParaRPr sz="1400">
              <a:latin typeface="Times New Roman"/>
              <a:cs typeface="Times New Roman"/>
            </a:endParaRPr>
          </a:p>
          <a:p>
            <a:pPr marL="384175" marR="7620" indent="-228600" algn="just">
              <a:lnSpc>
                <a:spcPts val="1620"/>
              </a:lnSpc>
              <a:spcBef>
                <a:spcPts val="130"/>
              </a:spcBef>
              <a:buFont typeface="Symbol"/>
              <a:buChar char="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полноценное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проживание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этапов</a:t>
            </a:r>
            <a:r>
              <a:rPr sz="1400" dirty="0">
                <a:latin typeface="Times New Roman"/>
                <a:cs typeface="Times New Roman"/>
              </a:rPr>
              <a:t> детства,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обогащение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(амплификация)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развития;</a:t>
            </a:r>
            <a:endParaRPr sz="1400">
              <a:latin typeface="Times New Roman"/>
              <a:cs typeface="Times New Roman"/>
            </a:endParaRPr>
          </a:p>
          <a:p>
            <a:pPr marL="384175" marR="5080" indent="-228600" algn="just">
              <a:lnSpc>
                <a:spcPct val="95900"/>
              </a:lnSpc>
              <a:spcBef>
                <a:spcPts val="50"/>
              </a:spcBef>
              <a:buFont typeface="Symbol"/>
              <a:buChar char="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построение образовательной деятельности на основе индивидуальных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ребенка,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рамках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выбирает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содержание</a:t>
            </a:r>
            <a:r>
              <a:rPr sz="1400" dirty="0">
                <a:latin typeface="Times New Roman"/>
                <a:cs typeface="Times New Roman"/>
              </a:rPr>
              <a:t> своего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становится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субъектом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образования;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12609" y="9935667"/>
            <a:ext cx="1473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8204" y="702056"/>
            <a:ext cx="6059170" cy="890651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516890" marR="6985" indent="-228600">
              <a:lnSpc>
                <a:spcPts val="1620"/>
              </a:lnSpc>
              <a:spcBef>
                <a:spcPts val="204"/>
              </a:spcBef>
              <a:buFont typeface="Symbol"/>
              <a:buChar char=""/>
              <a:tabLst>
                <a:tab pos="516890" algn="l"/>
                <a:tab pos="517525" algn="l"/>
              </a:tabLst>
            </a:pPr>
            <a:r>
              <a:rPr sz="1400" spc="-5" dirty="0">
                <a:latin typeface="Times New Roman"/>
                <a:cs typeface="Times New Roman"/>
              </a:rPr>
              <a:t>содействие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сотрудничество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взрослых,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признание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полноценным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участником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(субъектом)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образовательных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отношений;</a:t>
            </a:r>
            <a:endParaRPr sz="1400">
              <a:latin typeface="Times New Roman"/>
              <a:cs typeface="Times New Roman"/>
            </a:endParaRPr>
          </a:p>
          <a:p>
            <a:pPr marL="516890" indent="-229235">
              <a:lnSpc>
                <a:spcPts val="1660"/>
              </a:lnSpc>
              <a:buFont typeface="Symbol"/>
              <a:buChar char=""/>
              <a:tabLst>
                <a:tab pos="516890" algn="l"/>
                <a:tab pos="517525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поддержка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инициативы детей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видах деятельности;</a:t>
            </a:r>
            <a:endParaRPr sz="1400">
              <a:latin typeface="Times New Roman"/>
              <a:cs typeface="Times New Roman"/>
            </a:endParaRPr>
          </a:p>
          <a:p>
            <a:pPr marL="516890" indent="-229235">
              <a:lnSpc>
                <a:spcPct val="100000"/>
              </a:lnSpc>
              <a:spcBef>
                <a:spcPts val="40"/>
              </a:spcBef>
              <a:buFont typeface="Symbol"/>
              <a:buChar char=""/>
              <a:tabLst>
                <a:tab pos="516890" algn="l"/>
                <a:tab pos="517525" algn="l"/>
              </a:tabLst>
            </a:pPr>
            <a:r>
              <a:rPr sz="1400" spc="-5" dirty="0">
                <a:latin typeface="Times New Roman"/>
                <a:cs typeface="Times New Roman"/>
              </a:rPr>
              <a:t>сотрудничество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организации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-5" dirty="0">
                <a:latin typeface="Times New Roman"/>
                <a:cs typeface="Times New Roman"/>
              </a:rPr>
              <a:t> семьей;</a:t>
            </a:r>
            <a:endParaRPr sz="1400">
              <a:latin typeface="Times New Roman"/>
              <a:cs typeface="Times New Roman"/>
            </a:endParaRPr>
          </a:p>
          <a:p>
            <a:pPr marL="516890" marR="10795" indent="-228600">
              <a:lnSpc>
                <a:spcPts val="1620"/>
              </a:lnSpc>
              <a:spcBef>
                <a:spcPts val="125"/>
              </a:spcBef>
              <a:buFont typeface="Symbol"/>
              <a:buChar char=""/>
              <a:tabLst>
                <a:tab pos="516890" algn="l"/>
                <a:tab pos="517525" algn="l"/>
                <a:tab pos="1588770" algn="l"/>
                <a:tab pos="2351405" algn="l"/>
                <a:tab pos="3854450" algn="l"/>
                <a:tab pos="4603750" algn="l"/>
                <a:tab pos="5547360" algn="l"/>
              </a:tabLst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	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	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5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	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ам,	тр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м	семьи,  общества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государства;</a:t>
            </a:r>
            <a:endParaRPr sz="1400">
              <a:latin typeface="Times New Roman"/>
              <a:cs typeface="Times New Roman"/>
            </a:endParaRPr>
          </a:p>
          <a:p>
            <a:pPr marL="516890" marR="10160" indent="-228600">
              <a:lnSpc>
                <a:spcPts val="1610"/>
              </a:lnSpc>
              <a:spcBef>
                <a:spcPts val="95"/>
              </a:spcBef>
              <a:buFont typeface="Symbol"/>
              <a:buChar char=""/>
              <a:tabLst>
                <a:tab pos="516890" algn="l"/>
                <a:tab pos="517525" algn="l"/>
                <a:tab pos="1899285" algn="l"/>
                <a:tab pos="3256915" algn="l"/>
                <a:tab pos="4157979" algn="l"/>
                <a:tab pos="4389120" algn="l"/>
                <a:tab pos="5220970" algn="l"/>
                <a:tab pos="5956300" algn="l"/>
              </a:tabLst>
            </a:pPr>
            <a:r>
              <a:rPr sz="1400" dirty="0">
                <a:latin typeface="Times New Roman"/>
                <a:cs typeface="Times New Roman"/>
              </a:rPr>
              <a:t>стим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иро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ознава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	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	и	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йств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	ре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	в 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видах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деятельности;</a:t>
            </a:r>
            <a:endParaRPr sz="1400">
              <a:latin typeface="Times New Roman"/>
              <a:cs typeface="Times New Roman"/>
            </a:endParaRPr>
          </a:p>
          <a:p>
            <a:pPr marL="516890" marR="8255" indent="-228600">
              <a:lnSpc>
                <a:spcPts val="1610"/>
              </a:lnSpc>
              <a:spcBef>
                <a:spcPts val="100"/>
              </a:spcBef>
              <a:buFont typeface="Symbol"/>
              <a:buChar char=""/>
              <a:tabLst>
                <a:tab pos="516890" algn="l"/>
                <a:tab pos="517525" algn="l"/>
                <a:tab pos="1517650" algn="l"/>
                <a:tab pos="2691130" algn="l"/>
                <a:tab pos="3876040" algn="l"/>
                <a:tab pos="499364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воз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	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екв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сть	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	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 условий,</a:t>
            </a:r>
            <a:r>
              <a:rPr sz="1400" spc="-5" dirty="0">
                <a:latin typeface="Times New Roman"/>
                <a:cs typeface="Times New Roman"/>
              </a:rPr>
              <a:t> требований,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методов возрасту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особенностям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развития);</a:t>
            </a:r>
            <a:endParaRPr sz="1400">
              <a:latin typeface="Times New Roman"/>
              <a:cs typeface="Times New Roman"/>
            </a:endParaRPr>
          </a:p>
          <a:p>
            <a:pPr marL="516890" indent="-229235">
              <a:lnSpc>
                <a:spcPts val="1630"/>
              </a:lnSpc>
              <a:buFont typeface="Symbol"/>
              <a:buChar char=""/>
              <a:tabLst>
                <a:tab pos="516890" algn="l"/>
                <a:tab pos="517525" algn="l"/>
              </a:tabLst>
            </a:pPr>
            <a:r>
              <a:rPr sz="1400" spc="-5" dirty="0">
                <a:latin typeface="Times New Roman"/>
                <a:cs typeface="Times New Roman"/>
              </a:rPr>
              <a:t>учет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этнокультурной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детей.</a:t>
            </a:r>
            <a:endParaRPr sz="1400">
              <a:latin typeface="Times New Roman"/>
              <a:cs typeface="Times New Roman"/>
            </a:endParaRPr>
          </a:p>
          <a:p>
            <a:pPr marL="12700" marR="8255" indent="219075" algn="just">
              <a:lnSpc>
                <a:spcPct val="9580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программе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реализованы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соответствии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этиопатогенетической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симптоматикой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речевого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нарушения</a:t>
            </a:r>
            <a:r>
              <a:rPr sz="1400" spc="5" dirty="0">
                <a:latin typeface="Times New Roman"/>
                <a:cs typeface="Times New Roman"/>
              </a:rPr>
              <a:t> следующие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принципы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дошкольной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коррекционной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педагогики:</a:t>
            </a:r>
            <a:endParaRPr sz="1400">
              <a:latin typeface="Times New Roman"/>
              <a:cs typeface="Times New Roman"/>
            </a:endParaRPr>
          </a:p>
          <a:p>
            <a:pPr marL="12700" marR="9525">
              <a:lnSpc>
                <a:spcPts val="1610"/>
              </a:lnSpc>
              <a:spcBef>
                <a:spcPts val="40"/>
              </a:spcBef>
              <a:buChar char="•"/>
              <a:tabLst>
                <a:tab pos="140970" algn="l"/>
                <a:tab pos="969010" algn="l"/>
                <a:tab pos="2226945" algn="l"/>
                <a:tab pos="3104515" algn="l"/>
                <a:tab pos="4441190" algn="l"/>
                <a:tab pos="508127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принци</a:t>
            </a:r>
            <a:r>
              <a:rPr sz="1400" dirty="0">
                <a:latin typeface="Times New Roman"/>
                <a:cs typeface="Times New Roman"/>
              </a:rPr>
              <a:t>п	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2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</a:t>
            </a:r>
            <a:r>
              <a:rPr sz="1400" spc="-15" dirty="0">
                <a:latin typeface="Times New Roman"/>
                <a:cs typeface="Times New Roman"/>
              </a:rPr>
              <a:t>ег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фор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	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ны	</a:t>
            </a:r>
            <a:r>
              <a:rPr sz="1400" spc="15" dirty="0">
                <a:latin typeface="Times New Roman"/>
                <a:cs typeface="Times New Roman"/>
              </a:rPr>
              <a:t>б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5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го  </a:t>
            </a:r>
            <a:r>
              <a:rPr sz="1400" spc="5" dirty="0">
                <a:latin typeface="Times New Roman"/>
                <a:cs typeface="Times New Roman"/>
              </a:rPr>
              <a:t>развития»);</a:t>
            </a:r>
            <a:endParaRPr sz="1400">
              <a:latin typeface="Times New Roman"/>
              <a:cs typeface="Times New Roman"/>
            </a:endParaRPr>
          </a:p>
          <a:p>
            <a:pPr marL="140335" indent="-128270">
              <a:lnSpc>
                <a:spcPts val="1540"/>
              </a:lnSpc>
              <a:buChar char="•"/>
              <a:tabLst>
                <a:tab pos="14097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принцип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единства диагностики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отклонений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развитии;</a:t>
            </a:r>
            <a:endParaRPr sz="1400">
              <a:latin typeface="Times New Roman"/>
              <a:cs typeface="Times New Roman"/>
            </a:endParaRPr>
          </a:p>
          <a:p>
            <a:pPr marL="12700" marR="10795">
              <a:lnSpc>
                <a:spcPts val="1610"/>
              </a:lnSpc>
              <a:spcBef>
                <a:spcPts val="80"/>
              </a:spcBef>
              <a:buChar char="•"/>
              <a:tabLst>
                <a:tab pos="140970" algn="l"/>
                <a:tab pos="926465" algn="l"/>
                <a:tab pos="2108835" algn="l"/>
                <a:tab pos="3392170" algn="l"/>
                <a:tab pos="4009390" algn="l"/>
                <a:tab pos="536575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spc="-2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нц</a:t>
            </a:r>
            <a:r>
              <a:rPr sz="1400" spc="-2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	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2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ич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2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кий</a:t>
            </a:r>
            <a:r>
              <a:rPr sz="1400" dirty="0">
                <a:latin typeface="Times New Roman"/>
                <a:cs typeface="Times New Roman"/>
              </a:rPr>
              <a:t>,	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ва</a:t>
            </a:r>
            <a:r>
              <a:rPr sz="1400" spc="-20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spc="-2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	</a:t>
            </a:r>
            <a:r>
              <a:rPr sz="1400" spc="-2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	</a:t>
            </a:r>
            <a:r>
              <a:rPr sz="1400" spc="-15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рности	раз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ития  детской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применительно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разным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вариантам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дизонтогенеза;</a:t>
            </a:r>
            <a:endParaRPr sz="1400">
              <a:latin typeface="Times New Roman"/>
              <a:cs typeface="Times New Roman"/>
            </a:endParaRPr>
          </a:p>
          <a:p>
            <a:pPr marL="140335" indent="-128270">
              <a:lnSpc>
                <a:spcPts val="1530"/>
              </a:lnSpc>
              <a:buChar char="•"/>
              <a:tabLst>
                <a:tab pos="140970" algn="l"/>
              </a:tabLst>
            </a:pPr>
            <a:r>
              <a:rPr sz="1400" spc="5" dirty="0">
                <a:latin typeface="Times New Roman"/>
                <a:cs typeface="Times New Roman"/>
              </a:rPr>
              <a:t>принцип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коррекции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09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компенсации, 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позволяющий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определить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адресные</a:t>
            </a:r>
            <a:endParaRPr sz="1400">
              <a:latin typeface="Times New Roman"/>
              <a:cs typeface="Times New Roman"/>
            </a:endParaRPr>
          </a:p>
          <a:p>
            <a:pPr marL="12700" marR="5715">
              <a:lnSpc>
                <a:spcPts val="1610"/>
              </a:lnSpc>
              <a:spcBef>
                <a:spcPts val="75"/>
              </a:spcBef>
            </a:pPr>
            <a:r>
              <a:rPr sz="1400" spc="-20" dirty="0">
                <a:latin typeface="Times New Roman"/>
                <a:cs typeface="Times New Roman"/>
              </a:rPr>
              <a:t>логопедические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технологии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зависимости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структуры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выраженности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речевого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нарушения;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ts val="1610"/>
              </a:lnSpc>
              <a:spcBef>
                <a:spcPts val="5"/>
              </a:spcBef>
              <a:buChar char="•"/>
              <a:tabLst>
                <a:tab pos="140970" algn="l"/>
              </a:tabLst>
            </a:pPr>
            <a:r>
              <a:rPr sz="1400" spc="-20" dirty="0">
                <a:latin typeface="Times New Roman"/>
                <a:cs typeface="Times New Roman"/>
              </a:rPr>
              <a:t>деятельностный</a:t>
            </a:r>
            <a:r>
              <a:rPr sz="1400" spc="-15" dirty="0">
                <a:latin typeface="Times New Roman"/>
                <a:cs typeface="Times New Roman"/>
              </a:rPr>
              <a:t> принцип,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определяющий</a:t>
            </a:r>
            <a:r>
              <a:rPr sz="1400" spc="-15" dirty="0">
                <a:latin typeface="Times New Roman"/>
                <a:cs typeface="Times New Roman"/>
              </a:rPr>
              <a:t> ведущую</a:t>
            </a:r>
            <a:r>
              <a:rPr sz="1400" spc="-10" dirty="0">
                <a:latin typeface="Times New Roman"/>
                <a:cs typeface="Times New Roman"/>
              </a:rPr>
              <a:t> деятельность,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стимулирующую психическое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личностное </a:t>
            </a:r>
            <a:r>
              <a:rPr sz="1400" dirty="0">
                <a:latin typeface="Times New Roman"/>
                <a:cs typeface="Times New Roman"/>
              </a:rPr>
              <a:t>развитие ребенка с отклонением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речи.</a:t>
            </a:r>
            <a:endParaRPr sz="1400">
              <a:latin typeface="Times New Roman"/>
              <a:cs typeface="Times New Roman"/>
            </a:endParaRPr>
          </a:p>
          <a:p>
            <a:pPr marL="396240" algn="just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структуру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программы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включены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разделы,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направленные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устранение</a:t>
            </a:r>
            <a:endParaRPr sz="1400">
              <a:latin typeface="Times New Roman"/>
              <a:cs typeface="Times New Roman"/>
            </a:endParaRPr>
          </a:p>
          <a:p>
            <a:pPr marL="56515" marR="591820" indent="-44450">
              <a:lnSpc>
                <a:spcPts val="1610"/>
              </a:lnSpc>
              <a:spcBef>
                <a:spcPts val="80"/>
              </a:spcBef>
            </a:pPr>
            <a:r>
              <a:rPr sz="1400" spc="-10" dirty="0">
                <a:latin typeface="Times New Roman"/>
                <a:cs typeface="Times New Roman"/>
              </a:rPr>
              <a:t>фонетико-фонематического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недоразвития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общего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недоразвития </a:t>
            </a:r>
            <a:r>
              <a:rPr sz="1400" spc="-5" dirty="0">
                <a:latin typeface="Times New Roman"/>
                <a:cs typeface="Times New Roman"/>
              </a:rPr>
              <a:t>речи.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Программа разработана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нормативными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документами:</a:t>
            </a:r>
            <a:endParaRPr sz="1400">
              <a:latin typeface="Times New Roman"/>
              <a:cs typeface="Times New Roman"/>
            </a:endParaRPr>
          </a:p>
          <a:p>
            <a:pPr marL="257175" indent="-245110">
              <a:lnSpc>
                <a:spcPts val="1535"/>
              </a:lnSpc>
              <a:buAutoNum type="arabicPeriod"/>
              <a:tabLst>
                <a:tab pos="257810" algn="l"/>
              </a:tabLst>
            </a:pPr>
            <a:r>
              <a:rPr sz="1400" spc="-5" dirty="0">
                <a:latin typeface="Times New Roman"/>
                <a:cs typeface="Times New Roman"/>
              </a:rPr>
              <a:t>Федеральным</a:t>
            </a:r>
            <a:r>
              <a:rPr sz="1400" spc="5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законом</a:t>
            </a:r>
            <a:r>
              <a:rPr sz="1400" spc="5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«Об</a:t>
            </a:r>
            <a:r>
              <a:rPr sz="1400" spc="5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образовании</a:t>
            </a:r>
            <a:r>
              <a:rPr sz="1400" spc="5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Российской</a:t>
            </a:r>
            <a:r>
              <a:rPr sz="1400" spc="5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Федерации»</a:t>
            </a:r>
            <a:r>
              <a:rPr sz="1400" spc="5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29.12.2012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273-ФЗ.</a:t>
            </a:r>
            <a:endParaRPr sz="1400">
              <a:latin typeface="Times New Roman"/>
              <a:cs typeface="Times New Roman"/>
            </a:endParaRPr>
          </a:p>
          <a:p>
            <a:pPr marL="12700" marR="9525" algn="just">
              <a:lnSpc>
                <a:spcPts val="1610"/>
              </a:lnSpc>
              <a:spcBef>
                <a:spcPts val="75"/>
              </a:spcBef>
              <a:buAutoNum type="arabicPeriod" startAt="2"/>
              <a:tabLst>
                <a:tab pos="231775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Приказом </a:t>
            </a:r>
            <a:r>
              <a:rPr sz="1400" dirty="0">
                <a:latin typeface="Times New Roman"/>
                <a:cs typeface="Times New Roman"/>
              </a:rPr>
              <a:t>Министерства </a:t>
            </a:r>
            <a:r>
              <a:rPr sz="1400" spc="-5" dirty="0">
                <a:latin typeface="Times New Roman"/>
                <a:cs typeface="Times New Roman"/>
              </a:rPr>
              <a:t>образования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науки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Российской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17.10.2013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№1155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"Об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утверждении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государственного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образовательного стандарта дошкольного образования" (Зарегистрировано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Минюсте России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14.11.2013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30384).</a:t>
            </a:r>
            <a:endParaRPr sz="1400">
              <a:latin typeface="Times New Roman"/>
              <a:cs typeface="Times New Roman"/>
            </a:endParaRPr>
          </a:p>
          <a:p>
            <a:pPr marL="438784" indent="-426720" algn="just">
              <a:lnSpc>
                <a:spcPts val="1530"/>
              </a:lnSpc>
              <a:buAutoNum type="arabicPeriod" startAt="2"/>
              <a:tabLst>
                <a:tab pos="439420" algn="l"/>
              </a:tabLst>
            </a:pPr>
            <a:r>
              <a:rPr sz="1400" spc="-5" dirty="0">
                <a:latin typeface="Times New Roman"/>
                <a:cs typeface="Times New Roman"/>
              </a:rPr>
              <a:t>«Санитарно-эпидемиологическими</a:t>
            </a:r>
            <a:r>
              <a:rPr sz="1400" spc="420" dirty="0">
                <a:latin typeface="Times New Roman"/>
                <a:cs typeface="Times New Roman"/>
              </a:rPr>
              <a:t>   </a:t>
            </a:r>
            <a:r>
              <a:rPr sz="1400" spc="-5" dirty="0">
                <a:latin typeface="Times New Roman"/>
                <a:cs typeface="Times New Roman"/>
              </a:rPr>
              <a:t>требованиями</a:t>
            </a:r>
            <a:r>
              <a:rPr sz="1400" spc="415" dirty="0">
                <a:latin typeface="Times New Roman"/>
                <a:cs typeface="Times New Roman"/>
              </a:rPr>
              <a:t>  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   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устройству,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содержанию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режима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организациях».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Санитарно-эпидемиологические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нормативы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СанПиН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2.4.3648-20,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утвержденные постановлением Главного государственного санитарного врача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Российской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Федерации</a:t>
            </a:r>
            <a:r>
              <a:rPr sz="1400" dirty="0">
                <a:latin typeface="Times New Roman"/>
                <a:cs typeface="Times New Roman"/>
              </a:rPr>
              <a:t> от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28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сентября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2020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5" dirty="0">
                <a:latin typeface="Times New Roman"/>
                <a:cs typeface="Times New Roman"/>
              </a:rPr>
              <a:t>28.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ts val="1610"/>
              </a:lnSpc>
              <a:spcBef>
                <a:spcPts val="40"/>
              </a:spcBef>
              <a:buAutoNum type="arabicPeriod" startAt="4"/>
              <a:tabLst>
                <a:tab pos="231775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Приказом </a:t>
            </a:r>
            <a:r>
              <a:rPr sz="1400" dirty="0">
                <a:latin typeface="Times New Roman"/>
                <a:cs typeface="Times New Roman"/>
              </a:rPr>
              <a:t>Министерства </a:t>
            </a:r>
            <a:r>
              <a:rPr sz="1400" spc="-5" dirty="0">
                <a:latin typeface="Times New Roman"/>
                <a:cs typeface="Times New Roman"/>
              </a:rPr>
              <a:t>образования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науки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Российской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13.08.2013г. №1014"Об утверждении Порядка организации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осуществления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образовательной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основным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общеобразовательным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75"/>
              </a:lnSpc>
            </a:pPr>
            <a:r>
              <a:rPr sz="1400" spc="-5" dirty="0">
                <a:latin typeface="Times New Roman"/>
                <a:cs typeface="Times New Roman"/>
              </a:rPr>
              <a:t>программам</a:t>
            </a:r>
            <a:r>
              <a:rPr sz="1400" dirty="0">
                <a:latin typeface="Times New Roman"/>
                <a:cs typeface="Times New Roman"/>
              </a:rPr>
              <a:t> - </a:t>
            </a:r>
            <a:r>
              <a:rPr sz="1400" spc="-5" dirty="0">
                <a:latin typeface="Times New Roman"/>
                <a:cs typeface="Times New Roman"/>
              </a:rPr>
              <a:t>образовательным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программам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образования".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12609" y="9935667"/>
            <a:ext cx="1473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5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903287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10160" algn="just">
              <a:lnSpc>
                <a:spcPct val="96100"/>
              </a:lnSpc>
              <a:spcBef>
                <a:spcPts val="170"/>
              </a:spcBef>
              <a:buAutoNum type="arabicPeriod" startAt="5"/>
              <a:tabLst>
                <a:tab pos="291465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Постановлением</a:t>
            </a:r>
            <a:r>
              <a:rPr sz="1400" dirty="0">
                <a:latin typeface="Times New Roman"/>
                <a:cs typeface="Times New Roman"/>
              </a:rPr>
              <a:t> Кабинета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Министров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РТ</a:t>
            </a:r>
            <a:r>
              <a:rPr sz="1400" dirty="0">
                <a:latin typeface="Times New Roman"/>
                <a:cs typeface="Times New Roman"/>
              </a:rPr>
              <a:t> от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25.10.2013г.№794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«Об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утверждении государственной программы «Сохранение, изучение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развитие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государственных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языков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Республики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Татарстан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2014-2020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годы»;</a:t>
            </a:r>
            <a:endParaRPr sz="1400" dirty="0">
              <a:latin typeface="Times New Roman"/>
              <a:cs typeface="Times New Roman"/>
            </a:endParaRPr>
          </a:p>
          <a:p>
            <a:pPr marL="190500" indent="-178435" algn="just">
              <a:lnSpc>
                <a:spcPts val="1610"/>
              </a:lnSpc>
              <a:buAutoNum type="arabicPeriod" startAt="5"/>
              <a:tabLst>
                <a:tab pos="191135" algn="l"/>
              </a:tabLst>
            </a:pPr>
            <a:r>
              <a:rPr sz="1400" spc="-5" dirty="0">
                <a:latin typeface="Times New Roman"/>
                <a:cs typeface="Times New Roman"/>
              </a:rPr>
              <a:t>Уставом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МАДОУ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363</a:t>
            </a:r>
            <a:r>
              <a:rPr sz="1400" dirty="0" smtClean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469265">
              <a:lnSpc>
                <a:spcPts val="1630"/>
              </a:lnSpc>
            </a:pPr>
            <a:r>
              <a:rPr sz="1400" b="1" spc="15" dirty="0">
                <a:latin typeface="Times New Roman"/>
                <a:cs typeface="Times New Roman"/>
              </a:rPr>
              <a:t>1.2ЦЕЛИ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ЗАДАЧИ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РЕАЛИЗАЦИИ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ПРОГРАММЫ</a:t>
            </a:r>
            <a:endParaRPr sz="1400" dirty="0">
              <a:latin typeface="Times New Roman"/>
              <a:cs typeface="Times New Roman"/>
            </a:endParaRPr>
          </a:p>
          <a:p>
            <a:pPr marL="12700" marR="8255" indent="354965">
              <a:lnSpc>
                <a:spcPts val="1620"/>
              </a:lnSpc>
              <a:spcBef>
                <a:spcPts val="55"/>
              </a:spcBef>
            </a:pPr>
            <a:r>
              <a:rPr sz="1400" spc="-5" dirty="0">
                <a:latin typeface="Times New Roman"/>
                <a:cs typeface="Times New Roman"/>
              </a:rPr>
              <a:t>Программа,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согласно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федеральному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государственному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образовательному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стандарту, </a:t>
            </a:r>
            <a:r>
              <a:rPr sz="1400" dirty="0">
                <a:latin typeface="Times New Roman"/>
                <a:cs typeface="Times New Roman"/>
              </a:rPr>
              <a:t>ставит </a:t>
            </a:r>
            <a:r>
              <a:rPr sz="1400" spc="-5" dirty="0">
                <a:latin typeface="Times New Roman"/>
                <a:cs typeface="Times New Roman"/>
              </a:rPr>
              <a:t>перед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собой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следующие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цели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задачи.</a:t>
            </a:r>
            <a:endParaRPr sz="1400" dirty="0">
              <a:latin typeface="Times New Roman"/>
              <a:cs typeface="Times New Roman"/>
            </a:endParaRPr>
          </a:p>
          <a:p>
            <a:pPr marL="461645">
              <a:lnSpc>
                <a:spcPts val="1530"/>
              </a:lnSpc>
            </a:pP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Цель:</a:t>
            </a:r>
            <a:r>
              <a:rPr sz="1400" u="sng" spc="1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реализации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потенциала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</a:p>
          <a:p>
            <a:pPr marL="12700" marR="8255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обучении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воспитании,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успешной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социально-личностной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адаптации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ребёнка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школе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самореализации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обществе.</a:t>
            </a:r>
            <a:endParaRPr sz="1400" dirty="0">
              <a:latin typeface="Times New Roman"/>
              <a:cs typeface="Times New Roman"/>
            </a:endParaRPr>
          </a:p>
          <a:p>
            <a:pPr marL="461645">
              <a:lnSpc>
                <a:spcPts val="1565"/>
              </a:lnSpc>
            </a:pP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Задачи:</a:t>
            </a:r>
            <a:endParaRPr sz="1400" dirty="0">
              <a:latin typeface="Times New Roman"/>
              <a:cs typeface="Times New Roman"/>
            </a:endParaRPr>
          </a:p>
          <a:p>
            <a:pPr marL="461645" marR="8255" indent="-228600">
              <a:lnSpc>
                <a:spcPts val="1620"/>
              </a:lnSpc>
              <a:spcBef>
                <a:spcPts val="125"/>
              </a:spcBef>
              <a:buFont typeface="Symbol"/>
              <a:buChar char=""/>
              <a:tabLst>
                <a:tab pos="461645" algn="l"/>
                <a:tab pos="462280" algn="l"/>
                <a:tab pos="1797685" algn="l"/>
                <a:tab pos="2649220" algn="l"/>
                <a:tab pos="3080385" algn="l"/>
                <a:tab pos="4527550" algn="l"/>
                <a:tab pos="5042535" algn="l"/>
              </a:tabLst>
            </a:pPr>
            <a:r>
              <a:rPr sz="1400" dirty="0">
                <a:latin typeface="Times New Roman"/>
                <a:cs typeface="Times New Roman"/>
              </a:rPr>
              <a:t>форм</a:t>
            </a:r>
            <a:r>
              <a:rPr sz="1400" spc="-10" dirty="0">
                <a:latin typeface="Times New Roman"/>
                <a:cs typeface="Times New Roman"/>
              </a:rPr>
              <a:t>ир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ват</a:t>
            </a:r>
            <a:r>
              <a:rPr sz="1400" dirty="0">
                <a:latin typeface="Times New Roman"/>
                <a:cs typeface="Times New Roman"/>
              </a:rPr>
              <a:t>ь	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и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	о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жающей  </a:t>
            </a:r>
            <a:r>
              <a:rPr sz="1400" spc="-5" dirty="0">
                <a:latin typeface="Times New Roman"/>
                <a:cs typeface="Times New Roman"/>
              </a:rPr>
              <a:t>действительности;</a:t>
            </a:r>
            <a:endParaRPr sz="1400" dirty="0">
              <a:latin typeface="Times New Roman"/>
              <a:cs typeface="Times New Roman"/>
            </a:endParaRPr>
          </a:p>
          <a:p>
            <a:pPr marL="461645" indent="-228600">
              <a:lnSpc>
                <a:spcPts val="1664"/>
              </a:lnSpc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развивать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познавательную</a:t>
            </a:r>
            <a:r>
              <a:rPr sz="1400" dirty="0">
                <a:latin typeface="Times New Roman"/>
                <a:cs typeface="Times New Roman"/>
              </a:rPr>
              <a:t> активность;</a:t>
            </a:r>
          </a:p>
          <a:p>
            <a:pPr marL="461645" marR="5080" indent="-228600" algn="just">
              <a:lnSpc>
                <a:spcPts val="1610"/>
              </a:lnSpc>
              <a:spcBef>
                <a:spcPts val="150"/>
              </a:spcBef>
              <a:buFont typeface="Symbol"/>
              <a:buChar char=""/>
              <a:tabLst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активизировать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связную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речь,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функции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-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фиксирующую,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сопровождающую,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познавательную,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регулирующую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коммуникативную;</a:t>
            </a:r>
            <a:endParaRPr sz="1400" dirty="0">
              <a:latin typeface="Times New Roman"/>
              <a:cs typeface="Times New Roman"/>
            </a:endParaRPr>
          </a:p>
          <a:p>
            <a:pPr marL="461645" indent="-228600" algn="just">
              <a:lnSpc>
                <a:spcPts val="1660"/>
              </a:lnSpc>
              <a:buFont typeface="Symbol"/>
              <a:buChar char=""/>
              <a:tabLst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формировать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элементарные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звуко-буквенном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анализе;</a:t>
            </a:r>
            <a:endParaRPr sz="1400" dirty="0">
              <a:latin typeface="Times New Roman"/>
              <a:cs typeface="Times New Roman"/>
            </a:endParaRPr>
          </a:p>
          <a:p>
            <a:pPr marL="461645" indent="-228600" algn="just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развивать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интеллектуальные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личностные качества;</a:t>
            </a:r>
            <a:endParaRPr sz="1400" dirty="0">
              <a:latin typeface="Times New Roman"/>
              <a:cs typeface="Times New Roman"/>
            </a:endParaRPr>
          </a:p>
          <a:p>
            <a:pPr marL="461645" marR="8890" indent="-228600" algn="just">
              <a:lnSpc>
                <a:spcPct val="96000"/>
              </a:lnSpc>
              <a:spcBef>
                <a:spcPts val="90"/>
              </a:spcBef>
              <a:buFont typeface="Symbol"/>
              <a:buChar char=""/>
              <a:tabLst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формировать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предпосылки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учебной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обеспечивающие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социальную успешность, сохраняющие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укрепляющие здоровье детей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возраста,</a:t>
            </a:r>
            <a:r>
              <a:rPr sz="1400" dirty="0">
                <a:latin typeface="Times New Roman"/>
                <a:cs typeface="Times New Roman"/>
              </a:rPr>
              <a:t> а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также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предупреждающие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возможные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трудности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процессе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школьного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обучения.</a:t>
            </a:r>
            <a:endParaRPr sz="1400" dirty="0">
              <a:latin typeface="Times New Roman"/>
              <a:cs typeface="Times New Roman"/>
            </a:endParaRPr>
          </a:p>
          <a:p>
            <a:pPr marL="461645" indent="-228600" algn="just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сотрудничать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семьей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-5" dirty="0">
                <a:latin typeface="Times New Roman"/>
                <a:cs typeface="Times New Roman"/>
              </a:rPr>
              <a:t> обеспечения полноценного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ребенка.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350" dirty="0">
              <a:latin typeface="Times New Roman"/>
              <a:cs typeface="Times New Roman"/>
            </a:endParaRPr>
          </a:p>
          <a:p>
            <a:pPr marL="294005">
              <a:lnSpc>
                <a:spcPts val="1630"/>
              </a:lnSpc>
            </a:pPr>
            <a:r>
              <a:rPr sz="1400" b="1" spc="-5" dirty="0">
                <a:latin typeface="Times New Roman"/>
                <a:cs typeface="Times New Roman"/>
              </a:rPr>
              <a:t>Принципы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подходы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формированию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Программы</a:t>
            </a:r>
            <a:endParaRPr sz="1400" dirty="0">
              <a:latin typeface="Times New Roman"/>
              <a:cs typeface="Times New Roman"/>
            </a:endParaRPr>
          </a:p>
          <a:p>
            <a:pPr marL="192405" marR="8890" indent="57785">
              <a:lnSpc>
                <a:spcPts val="1610"/>
              </a:lnSpc>
              <a:spcBef>
                <a:spcPts val="65"/>
              </a:spcBef>
            </a:pP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разработке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учтены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принципы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общей,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коррекционной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педагогики:</a:t>
            </a:r>
            <a:endParaRPr sz="1400" dirty="0">
              <a:latin typeface="Times New Roman"/>
              <a:cs typeface="Times New Roman"/>
            </a:endParaRPr>
          </a:p>
          <a:p>
            <a:pPr marL="935990" lvl="1" indent="-229235">
              <a:lnSpc>
                <a:spcPts val="1670"/>
              </a:lnSpc>
              <a:buFont typeface="Symbol"/>
              <a:buChar char=""/>
              <a:tabLst>
                <a:tab pos="935990" algn="l"/>
                <a:tab pos="936625" algn="l"/>
              </a:tabLst>
            </a:pPr>
            <a:r>
              <a:rPr sz="1400" spc="-5" dirty="0">
                <a:latin typeface="Times New Roman"/>
                <a:cs typeface="Times New Roman"/>
              </a:rPr>
              <a:t>Единство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воспитательного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образовательного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процесса.</a:t>
            </a:r>
            <a:endParaRPr sz="1400" dirty="0">
              <a:latin typeface="Times New Roman"/>
              <a:cs typeface="Times New Roman"/>
            </a:endParaRPr>
          </a:p>
          <a:p>
            <a:pPr marL="935990" lvl="1" indent="-229235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935990" algn="l"/>
                <a:tab pos="936625" algn="l"/>
              </a:tabLst>
            </a:pPr>
            <a:r>
              <a:rPr sz="1400" spc="-5" dirty="0">
                <a:latin typeface="Times New Roman"/>
                <a:cs typeface="Times New Roman"/>
              </a:rPr>
              <a:t>Научность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содержания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обучения.</a:t>
            </a:r>
          </a:p>
          <a:p>
            <a:pPr marL="935990" lvl="1" indent="-229235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935990" algn="l"/>
                <a:tab pos="936625" algn="l"/>
              </a:tabLst>
            </a:pPr>
            <a:r>
              <a:rPr sz="1400" dirty="0">
                <a:latin typeface="Times New Roman"/>
                <a:cs typeface="Times New Roman"/>
              </a:rPr>
              <a:t>Учет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возможностей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ребенка.</a:t>
            </a:r>
            <a:endParaRPr sz="1400" dirty="0">
              <a:latin typeface="Times New Roman"/>
              <a:cs typeface="Times New Roman"/>
            </a:endParaRPr>
          </a:p>
          <a:p>
            <a:pPr marL="935990" lvl="1" indent="-229235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935990" algn="l"/>
                <a:tab pos="936625" algn="l"/>
              </a:tabLst>
            </a:pPr>
            <a:r>
              <a:rPr sz="1400" spc="-5" dirty="0">
                <a:latin typeface="Times New Roman"/>
                <a:cs typeface="Times New Roman"/>
              </a:rPr>
              <a:t>Доступность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материала.</a:t>
            </a:r>
            <a:endParaRPr sz="1400" dirty="0">
              <a:latin typeface="Times New Roman"/>
              <a:cs typeface="Times New Roman"/>
            </a:endParaRPr>
          </a:p>
          <a:p>
            <a:pPr marL="935990" lvl="1" indent="-229235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935990" algn="l"/>
                <a:tab pos="936625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Повторяемость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материала.</a:t>
            </a:r>
            <a:endParaRPr sz="1400" dirty="0">
              <a:latin typeface="Times New Roman"/>
              <a:cs typeface="Times New Roman"/>
            </a:endParaRPr>
          </a:p>
          <a:p>
            <a:pPr marL="935990" lvl="1" indent="-229235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935990" algn="l"/>
                <a:tab pos="936625" algn="l"/>
              </a:tabLst>
            </a:pPr>
            <a:r>
              <a:rPr sz="1400" spc="-5" dirty="0">
                <a:latin typeface="Times New Roman"/>
                <a:cs typeface="Times New Roman"/>
              </a:rPr>
              <a:t>Концентричность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материала.</a:t>
            </a:r>
            <a:endParaRPr sz="1400" dirty="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350" dirty="0">
              <a:latin typeface="Times New Roman"/>
              <a:cs typeface="Times New Roman"/>
            </a:endParaRPr>
          </a:p>
          <a:p>
            <a:pPr marL="283845" algn="just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Принципы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коррекционной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дошкольной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педагогики:</a:t>
            </a:r>
            <a:endParaRPr sz="1400" dirty="0">
              <a:latin typeface="Times New Roman"/>
              <a:cs typeface="Times New Roman"/>
            </a:endParaRPr>
          </a:p>
          <a:p>
            <a:pPr marL="469265" marR="8890" indent="-228600" algn="just">
              <a:lnSpc>
                <a:spcPct val="96100"/>
              </a:lnSpc>
              <a:spcBef>
                <a:spcPts val="70"/>
              </a:spcBef>
              <a:buFont typeface="Symbol"/>
              <a:buChar char="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Принцип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развивающего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основывающийся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положении</a:t>
            </a:r>
            <a:r>
              <a:rPr sz="1400" dirty="0">
                <a:latin typeface="Times New Roman"/>
                <a:cs typeface="Times New Roman"/>
              </a:rPr>
              <a:t> о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ведущей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роли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«зоны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ближайшего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развития».</a:t>
            </a:r>
            <a:endParaRPr sz="1400" dirty="0">
              <a:latin typeface="Times New Roman"/>
              <a:cs typeface="Times New Roman"/>
            </a:endParaRPr>
          </a:p>
          <a:p>
            <a:pPr marL="469265" indent="-228600" algn="just">
              <a:lnSpc>
                <a:spcPct val="100000"/>
              </a:lnSpc>
              <a:spcBef>
                <a:spcPts val="20"/>
              </a:spcBef>
              <a:buFont typeface="Symbol"/>
              <a:buChar char="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Принцип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единства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диагностики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отклонений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развитии.</a:t>
            </a:r>
          </a:p>
          <a:p>
            <a:pPr marL="469265" marR="12700" indent="-228600" algn="just">
              <a:lnSpc>
                <a:spcPts val="1620"/>
              </a:lnSpc>
              <a:spcBef>
                <a:spcPts val="130"/>
              </a:spcBef>
              <a:buFont typeface="Symbol"/>
              <a:buChar char="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Принцип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учета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соотношения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первичного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вторичных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отклонений.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912609" y="9935667"/>
            <a:ext cx="1473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6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8204" y="702056"/>
            <a:ext cx="6059170" cy="4205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469265" marR="5715" indent="-228600" algn="just">
              <a:lnSpc>
                <a:spcPts val="1620"/>
              </a:lnSpc>
              <a:spcBef>
                <a:spcPts val="204"/>
              </a:spcBef>
              <a:buFont typeface="Symbol"/>
              <a:buChar char="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Принцип генетический, учитывающий общие закономерности </a:t>
            </a:r>
            <a:r>
              <a:rPr sz="1400" dirty="0">
                <a:latin typeface="Times New Roman"/>
                <a:cs typeface="Times New Roman"/>
              </a:rPr>
              <a:t>развития,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применительно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воспитанию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обучению 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отклонениями.</a:t>
            </a:r>
            <a:endParaRPr sz="1400" dirty="0">
              <a:latin typeface="Times New Roman"/>
              <a:cs typeface="Times New Roman"/>
            </a:endParaRPr>
          </a:p>
          <a:p>
            <a:pPr marL="469265" marR="5715" indent="-228600" algn="just">
              <a:lnSpc>
                <a:spcPct val="96000"/>
              </a:lnSpc>
              <a:spcBef>
                <a:spcPts val="50"/>
              </a:spcBef>
              <a:buFont typeface="Symbol"/>
              <a:buChar char="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Принцип коррекции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компенсации, требующий гибкого соответствия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</a:t>
            </a:r>
            <a:r>
              <a:rPr sz="1400" dirty="0">
                <a:latin typeface="Times New Roman"/>
                <a:cs typeface="Times New Roman"/>
              </a:rPr>
              <a:t> -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педагогических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технологий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индивидуально</a:t>
            </a:r>
            <a:r>
              <a:rPr sz="1400" dirty="0">
                <a:latin typeface="Times New Roman"/>
                <a:cs typeface="Times New Roman"/>
              </a:rPr>
              <a:t> -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дифференцированного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подхода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нарушений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выраженности.</a:t>
            </a:r>
            <a:endParaRPr sz="1400" dirty="0">
              <a:latin typeface="Times New Roman"/>
              <a:cs typeface="Times New Roman"/>
            </a:endParaRPr>
          </a:p>
          <a:p>
            <a:pPr marL="469265" marR="9525" indent="-228600" algn="just">
              <a:lnSpc>
                <a:spcPct val="96000"/>
              </a:lnSpc>
              <a:spcBef>
                <a:spcPts val="90"/>
              </a:spcBef>
              <a:buFont typeface="Symbol"/>
              <a:buChar char="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Деятельностный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принцип,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определяющий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подходы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содержанию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построению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обучения,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ведущей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возрастного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деятельности,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вызревают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психологические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новообразования,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определяющие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личностное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ребенка.</a:t>
            </a:r>
          </a:p>
          <a:p>
            <a:pPr marL="469265" indent="-228600" algn="just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Принцип раннего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начала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педагогического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воздействия.</a:t>
            </a:r>
            <a:endParaRPr sz="1400" dirty="0">
              <a:latin typeface="Times New Roman"/>
              <a:cs typeface="Times New Roman"/>
            </a:endParaRPr>
          </a:p>
          <a:p>
            <a:pPr marL="469265" indent="-228600" algn="just">
              <a:lnSpc>
                <a:spcPts val="1645"/>
              </a:lnSpc>
              <a:spcBef>
                <a:spcPts val="35"/>
              </a:spcBef>
              <a:buFont typeface="Symbol"/>
              <a:buChar char=""/>
              <a:tabLst>
                <a:tab pos="469900" algn="l"/>
              </a:tabLst>
            </a:pPr>
            <a:r>
              <a:rPr sz="1400" dirty="0">
                <a:latin typeface="Times New Roman"/>
                <a:cs typeface="Times New Roman"/>
              </a:rPr>
              <a:t>Учет</a:t>
            </a:r>
            <a:r>
              <a:rPr sz="1400" spc="-5" dirty="0">
                <a:latin typeface="Times New Roman"/>
                <a:cs typeface="Times New Roman"/>
              </a:rPr>
              <a:t> структуры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речевых нарушений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развития.</a:t>
            </a:r>
          </a:p>
          <a:p>
            <a:pPr marL="12700" marR="5080" indent="448945" algn="just">
              <a:lnSpc>
                <a:spcPct val="962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Построение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</a:t>
            </a:r>
            <a:r>
              <a:rPr sz="1400" dirty="0">
                <a:latin typeface="Times New Roman"/>
                <a:cs typeface="Times New Roman"/>
              </a:rPr>
              <a:t> -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развивающей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обеспечивает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социальную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педагогических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воздействий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социализацию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ребенка.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 dirty="0">
              <a:latin typeface="Times New Roman"/>
              <a:cs typeface="Times New Roman"/>
            </a:endParaRPr>
          </a:p>
          <a:p>
            <a:pPr marL="469265" algn="just">
              <a:lnSpc>
                <a:spcPts val="1870"/>
              </a:lnSpc>
            </a:pPr>
            <a:r>
              <a:rPr sz="1600" b="1" spc="-5" dirty="0">
                <a:latin typeface="Times New Roman"/>
                <a:cs typeface="Times New Roman"/>
              </a:rPr>
              <a:t>1.3</a:t>
            </a:r>
            <a:r>
              <a:rPr sz="1600" b="1" spc="66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Психофизиологичекие характеристики</a:t>
            </a:r>
            <a:endParaRPr sz="1600" dirty="0">
              <a:latin typeface="Times New Roman"/>
              <a:cs typeface="Times New Roman"/>
            </a:endParaRPr>
          </a:p>
          <a:p>
            <a:pPr marL="469265" marR="5715" indent="441959" algn="just">
              <a:lnSpc>
                <a:spcPts val="1610"/>
              </a:lnSpc>
              <a:spcBef>
                <a:spcPts val="6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2021-2022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учебном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году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МАДОУ</a:t>
            </a:r>
            <a:r>
              <a:rPr sz="1400" dirty="0">
                <a:latin typeface="Times New Roman"/>
                <a:cs typeface="Times New Roman"/>
              </a:rPr>
              <a:t> №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363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функционируют: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старшая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подготовительная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логопедическая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группа.</a:t>
            </a:r>
            <a:endParaRPr sz="14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19276" y="5019166"/>
          <a:ext cx="5829934" cy="902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9280"/>
                <a:gridCol w="900430"/>
                <a:gridCol w="901064"/>
                <a:gridCol w="899160"/>
              </a:tblGrid>
              <a:tr h="356615">
                <a:tc>
                  <a:txBody>
                    <a:bodyPr/>
                    <a:lstStyle/>
                    <a:p>
                      <a:pPr marL="106680" marR="2319020" indent="-38100">
                        <a:lnSpc>
                          <a:spcPts val="138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озр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тн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группа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89535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Общее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кол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чес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ФФНР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ОНР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Старшая логопедическая группа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Подготовительная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логопедическая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итого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78204" y="5994882"/>
            <a:ext cx="6057900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448945" algn="just">
              <a:lnSpc>
                <a:spcPct val="11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Данная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носит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коррекционно-развивающий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предназначена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воспитания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ОНР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ФФНР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4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лет.</a:t>
            </a:r>
            <a:endParaRPr sz="1400">
              <a:latin typeface="Times New Roman"/>
              <a:cs typeface="Times New Roman"/>
            </a:endParaRPr>
          </a:p>
          <a:p>
            <a:pPr marL="12700" marR="5080" indent="271145" algn="just">
              <a:lnSpc>
                <a:spcPct val="95800"/>
              </a:lnSpc>
              <a:spcBef>
                <a:spcPts val="235"/>
              </a:spcBef>
            </a:pPr>
            <a:r>
              <a:rPr sz="1400" spc="-5" dirty="0">
                <a:latin typeface="Times New Roman"/>
                <a:cs typeface="Times New Roman"/>
              </a:rPr>
              <a:t>Речевую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«Общее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речи»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составляют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dirty="0">
                <a:latin typeface="Times New Roman"/>
                <a:cs typeface="Times New Roman"/>
              </a:rPr>
              <a:t> 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расстройствами,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компонентов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системы: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фонетики,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лексики,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грамматики,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относящихся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ее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смысловой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нормальном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слухе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интеллекте.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чистом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виде</a:t>
            </a:r>
            <a:r>
              <a:rPr sz="1400" dirty="0">
                <a:latin typeface="Times New Roman"/>
                <a:cs typeface="Times New Roman"/>
              </a:rPr>
              <a:t> (без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нервно-психической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деятельности) встречается крайне редко.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5" dirty="0">
                <a:latin typeface="Times New Roman"/>
                <a:cs typeface="Times New Roman"/>
              </a:rPr>
              <a:t>основной массы данной группы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имеются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-5" dirty="0">
                <a:latin typeface="Times New Roman"/>
                <a:cs typeface="Times New Roman"/>
              </a:rPr>
              <a:t> психоневрологические,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соматические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проблемы.</a:t>
            </a:r>
            <a:endParaRPr sz="1400">
              <a:latin typeface="Times New Roman"/>
              <a:cs typeface="Times New Roman"/>
            </a:endParaRPr>
          </a:p>
          <a:p>
            <a:pPr marL="12700" indent="271145" algn="just">
              <a:lnSpc>
                <a:spcPts val="1580"/>
              </a:lnSpc>
            </a:pPr>
            <a:r>
              <a:rPr sz="1400" spc="-5" dirty="0">
                <a:latin typeface="Times New Roman"/>
                <a:cs typeface="Times New Roman"/>
              </a:rPr>
              <a:t>Неполноценная</a:t>
            </a:r>
            <a:r>
              <a:rPr sz="1400" spc="51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речевая   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деятельность</a:t>
            </a:r>
            <a:r>
              <a:rPr sz="1400" spc="509" dirty="0">
                <a:latin typeface="Times New Roman"/>
                <a:cs typeface="Times New Roman"/>
              </a:rPr>
              <a:t> </a:t>
            </a:r>
            <a:r>
              <a:rPr sz="1400" spc="5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накладывает</a:t>
            </a:r>
            <a:r>
              <a:rPr sz="1400" spc="50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отпечаток</a:t>
            </a:r>
            <a:r>
              <a:rPr sz="1400" spc="509" dirty="0">
                <a:latin typeface="Times New Roman"/>
                <a:cs typeface="Times New Roman"/>
              </a:rPr>
              <a:t> </a:t>
            </a:r>
            <a:r>
              <a:rPr sz="1400" spc="5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580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сенсорной,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интеллектуальной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аффективно-волевой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среды. </a:t>
            </a:r>
            <a:r>
              <a:rPr sz="1400" dirty="0">
                <a:latin typeface="Times New Roman"/>
                <a:cs typeface="Times New Roman"/>
              </a:rPr>
              <a:t> Связь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между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нарушением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сторонами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психического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обусловливает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специфические особенности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мышления.</a:t>
            </a:r>
            <a:endParaRPr sz="1400">
              <a:latin typeface="Times New Roman"/>
              <a:cs typeface="Times New Roman"/>
            </a:endParaRPr>
          </a:p>
          <a:p>
            <a:pPr marL="12700" marR="5080" indent="27114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Обладая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полноценными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предпосылками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овладения </a:t>
            </a:r>
            <a:r>
              <a:rPr sz="1400" spc="-5" dirty="0">
                <a:latin typeface="Times New Roman"/>
                <a:cs typeface="Times New Roman"/>
              </a:rPr>
              <a:t> мыслительными операциями, дети отстают </a:t>
            </a:r>
            <a:r>
              <a:rPr sz="1400" dirty="0">
                <a:latin typeface="Times New Roman"/>
                <a:cs typeface="Times New Roman"/>
              </a:rPr>
              <a:t>в развитии </a:t>
            </a:r>
            <a:r>
              <a:rPr sz="1400" spc="-5" dirty="0">
                <a:latin typeface="Times New Roman"/>
                <a:cs typeface="Times New Roman"/>
              </a:rPr>
              <a:t>словесно-логического </a:t>
            </a:r>
            <a:r>
              <a:rPr sz="1400" dirty="0">
                <a:latin typeface="Times New Roman"/>
                <a:cs typeface="Times New Roman"/>
              </a:rPr>
              <a:t> мышления,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овладевают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анализом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синтезом,</a:t>
            </a:r>
            <a:r>
              <a:rPr sz="1400" spc="-5" dirty="0">
                <a:latin typeface="Times New Roman"/>
                <a:cs typeface="Times New Roman"/>
              </a:rPr>
              <a:t> сравнением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обобщением.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12609" y="9935667"/>
            <a:ext cx="1473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7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899922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indent="269240" algn="just">
              <a:lnSpc>
                <a:spcPct val="959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Первичная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патология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тормозит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потенциально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сохранных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умственных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способностей,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препятствуя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формированию</a:t>
            </a:r>
            <a:r>
              <a:rPr sz="1400" dirty="0">
                <a:latin typeface="Times New Roman"/>
                <a:cs typeface="Times New Roman"/>
              </a:rPr>
              <a:t> речевого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интеллекта.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группы</a:t>
            </a:r>
            <a:r>
              <a:rPr sz="1400" dirty="0">
                <a:latin typeface="Times New Roman"/>
                <a:cs typeface="Times New Roman"/>
              </a:rPr>
              <a:t> отмечаются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недостаточная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устойчивость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внимания, ограниченные возможности </a:t>
            </a:r>
            <a:r>
              <a:rPr sz="1400" dirty="0">
                <a:latin typeface="Times New Roman"/>
                <a:cs typeface="Times New Roman"/>
              </a:rPr>
              <a:t>его </a:t>
            </a:r>
            <a:r>
              <a:rPr sz="1400" spc="-5" dirty="0">
                <a:latin typeface="Times New Roman"/>
                <a:cs typeface="Times New Roman"/>
              </a:rPr>
              <a:t>распределения. При относительно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сохранной логической снижена вербальная </a:t>
            </a:r>
            <a:r>
              <a:rPr sz="1400" dirty="0">
                <a:latin typeface="Times New Roman"/>
                <a:cs typeface="Times New Roman"/>
              </a:rPr>
              <a:t>память, </a:t>
            </a:r>
            <a:r>
              <a:rPr sz="1400" spc="-5" dirty="0">
                <a:latin typeface="Times New Roman"/>
                <a:cs typeface="Times New Roman"/>
              </a:rPr>
              <a:t>страдает продуктивность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запоминания.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забывают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сложные</a:t>
            </a:r>
            <a:r>
              <a:rPr sz="1400" dirty="0">
                <a:latin typeface="Times New Roman"/>
                <a:cs typeface="Times New Roman"/>
              </a:rPr>
              <a:t> задания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последовательность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выполнения.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Наблюдается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недостаточная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координация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пальцев</a:t>
            </a:r>
            <a:r>
              <a:rPr sz="1400" dirty="0">
                <a:latin typeface="Times New Roman"/>
                <a:cs typeface="Times New Roman"/>
              </a:rPr>
              <a:t> кисти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руки,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недоразвитие мелкой моторики </a:t>
            </a:r>
            <a:r>
              <a:rPr sz="1400" dirty="0">
                <a:latin typeface="Times New Roman"/>
                <a:cs typeface="Times New Roman"/>
              </a:rPr>
              <a:t>в целом. </a:t>
            </a:r>
            <a:r>
              <a:rPr sz="1400" spc="-5" dirty="0">
                <a:latin typeface="Times New Roman"/>
                <a:cs typeface="Times New Roman"/>
              </a:rPr>
              <a:t>Ребенок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ОНР начинает говорить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позднее ровесников, отмечаются скудный запас </a:t>
            </a:r>
            <a:r>
              <a:rPr sz="1400" dirty="0">
                <a:latin typeface="Times New Roman"/>
                <a:cs typeface="Times New Roman"/>
              </a:rPr>
              <a:t>слов, </a:t>
            </a:r>
            <a:r>
              <a:rPr sz="1400" spc="-5" dirty="0">
                <a:latin typeface="Times New Roman"/>
                <a:cs typeface="Times New Roman"/>
              </a:rPr>
              <a:t>аграмматизм, дефекты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фонемообразования.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может</a:t>
            </a:r>
            <a:r>
              <a:rPr sz="1400" dirty="0">
                <a:latin typeface="Times New Roman"/>
                <a:cs typeface="Times New Roman"/>
              </a:rPr>
              <a:t> быть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выражено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степени:</a:t>
            </a:r>
            <a:r>
              <a:rPr sz="1400" dirty="0">
                <a:latin typeface="Times New Roman"/>
                <a:cs typeface="Times New Roman"/>
              </a:rPr>
              <a:t> от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отсутствия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или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лепета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развернутого</a:t>
            </a:r>
            <a:r>
              <a:rPr sz="1400" dirty="0">
                <a:latin typeface="Times New Roman"/>
                <a:cs typeface="Times New Roman"/>
              </a:rPr>
              <a:t> ее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состояния,</a:t>
            </a:r>
            <a:r>
              <a:rPr sz="1400" dirty="0">
                <a:latin typeface="Times New Roman"/>
                <a:cs typeface="Times New Roman"/>
              </a:rPr>
              <a:t> 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фонетического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лексико</a:t>
            </a:r>
            <a:r>
              <a:rPr sz="1400" dirty="0">
                <a:latin typeface="Times New Roman"/>
                <a:cs typeface="Times New Roman"/>
              </a:rPr>
              <a:t> -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грамматического недоразвития. Общее недоразвитие речи подразделяется на </a:t>
            </a:r>
            <a:r>
              <a:rPr sz="1400" dirty="0">
                <a:latin typeface="Times New Roman"/>
                <a:cs typeface="Times New Roman"/>
              </a:rPr>
              <a:t> три</a:t>
            </a:r>
            <a:r>
              <a:rPr sz="1400" spc="-5" dirty="0">
                <a:latin typeface="Times New Roman"/>
                <a:cs typeface="Times New Roman"/>
              </a:rPr>
              <a:t> уровня: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ОБЩЕЕ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НЕДОРАЗВИТИЕ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РЕЧИ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670"/>
              </a:lnSpc>
              <a:spcBef>
                <a:spcPts val="1165"/>
              </a:spcBef>
            </a:pPr>
            <a:r>
              <a:rPr sz="1400" b="1" spc="-5" dirty="0">
                <a:latin typeface="Times New Roman"/>
                <a:cs typeface="Times New Roman"/>
              </a:rPr>
              <a:t>Пояснительная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записка</a:t>
            </a:r>
            <a:endParaRPr sz="1400">
              <a:latin typeface="Times New Roman"/>
              <a:cs typeface="Times New Roman"/>
            </a:endParaRPr>
          </a:p>
          <a:p>
            <a:pPr marL="12700" marR="5080" indent="240665" algn="r">
              <a:lnSpc>
                <a:spcPct val="96800"/>
              </a:lnSpc>
              <a:spcBef>
                <a:spcPts val="45"/>
              </a:spcBef>
              <a:tabLst>
                <a:tab pos="904875" algn="l"/>
                <a:tab pos="2062480" algn="l"/>
                <a:tab pos="2552065" algn="l"/>
                <a:tab pos="3161665" algn="l"/>
                <a:tab pos="3385185" algn="l"/>
                <a:tab pos="3945890" algn="l"/>
                <a:tab pos="4161790" algn="l"/>
                <a:tab pos="5261610" algn="l"/>
                <a:tab pos="5943600" algn="l"/>
              </a:tabLst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ще</a:t>
            </a:r>
            <a:r>
              <a:rPr sz="1400" dirty="0">
                <a:latin typeface="Times New Roman"/>
                <a:cs typeface="Times New Roman"/>
              </a:rPr>
              <a:t>е	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5" dirty="0">
                <a:latin typeface="Times New Roman"/>
                <a:cs typeface="Times New Roman"/>
              </a:rPr>
              <a:t>вит</a:t>
            </a:r>
            <a:r>
              <a:rPr sz="1400" dirty="0">
                <a:latin typeface="Times New Roman"/>
                <a:cs typeface="Times New Roman"/>
              </a:rPr>
              <a:t>ие	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	(</a:t>
            </a:r>
            <a:r>
              <a:rPr sz="1400" spc="-10" dirty="0">
                <a:latin typeface="Times New Roman"/>
                <a:cs typeface="Times New Roman"/>
              </a:rPr>
              <a:t>ОН</a:t>
            </a:r>
            <a:r>
              <a:rPr sz="1400" spc="-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)	у	детей	с	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ным	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хом	и  </a:t>
            </a:r>
            <a:r>
              <a:rPr sz="1400" spc="-5" dirty="0">
                <a:latin typeface="Times New Roman"/>
                <a:cs typeface="Times New Roman"/>
              </a:rPr>
              <a:t>сохранным</a:t>
            </a:r>
            <a:r>
              <a:rPr sz="1400" dirty="0">
                <a:latin typeface="Times New Roman"/>
                <a:cs typeface="Times New Roman"/>
              </a:rPr>
              <a:t> интеллектом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представляет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собой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охватывающее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фонетико-фонематическую,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лексико-грамматическую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системы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языка.</a:t>
            </a:r>
            <a:endParaRPr sz="1400">
              <a:latin typeface="Times New Roman"/>
              <a:cs typeface="Times New Roman"/>
            </a:endParaRPr>
          </a:p>
          <a:p>
            <a:pPr marL="12700" marR="10795" indent="264795">
              <a:lnSpc>
                <a:spcPts val="1610"/>
              </a:lnSpc>
              <a:spcBef>
                <a:spcPts val="40"/>
              </a:spcBef>
              <a:tabLst>
                <a:tab pos="1626235" algn="l"/>
                <a:tab pos="2628265" algn="l"/>
                <a:tab pos="3514090" algn="l"/>
                <a:tab pos="3934460" algn="l"/>
                <a:tab pos="4664710" algn="l"/>
              </a:tabLst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классичес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	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итер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ре	</a:t>
            </a:r>
            <a:r>
              <a:rPr sz="1400" spc="-5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ено	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5" dirty="0">
                <a:latin typeface="Times New Roman"/>
                <a:cs typeface="Times New Roman"/>
              </a:rPr>
              <a:t>вн</a:t>
            </a:r>
            <a:r>
              <a:rPr sz="1400" dirty="0">
                <a:latin typeface="Times New Roman"/>
                <a:cs typeface="Times New Roman"/>
              </a:rPr>
              <a:t>я,	х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ракт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ющих  речевой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статус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ОНР: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отсутствия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общеупотребительной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</a:t>
            </a:r>
            <a:endParaRPr sz="1400">
              <a:latin typeface="Times New Roman"/>
              <a:cs typeface="Times New Roman"/>
            </a:endParaRPr>
          </a:p>
          <a:p>
            <a:pPr marL="12700" marR="6350">
              <a:lnSpc>
                <a:spcPts val="1610"/>
              </a:lnSpc>
              <a:spcBef>
                <a:spcPts val="5"/>
              </a:spcBef>
              <a:tabLst>
                <a:tab pos="1114425" algn="l"/>
                <a:tab pos="1988820" algn="l"/>
                <a:tab pos="2507615" algn="l"/>
                <a:tab pos="2753360" algn="l"/>
                <a:tab pos="3814445" algn="l"/>
                <a:tab pos="5948680" algn="l"/>
              </a:tabLst>
            </a:pP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той	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й	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	с	</a:t>
            </a:r>
            <a:r>
              <a:rPr sz="1400" spc="-5" dirty="0">
                <a:latin typeface="Times New Roman"/>
                <a:cs typeface="Times New Roman"/>
              </a:rPr>
              <a:t>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емента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3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аммат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и  </a:t>
            </a:r>
            <a:r>
              <a:rPr sz="1400" spc="-5" dirty="0">
                <a:latin typeface="Times New Roman"/>
                <a:cs typeface="Times New Roman"/>
              </a:rPr>
              <a:t>фонетического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недоразвития</a:t>
            </a:r>
            <a:r>
              <a:rPr sz="1400" dirty="0">
                <a:latin typeface="Times New Roman"/>
                <a:cs typeface="Times New Roman"/>
              </a:rPr>
              <a:t> (Р. </a:t>
            </a:r>
            <a:r>
              <a:rPr sz="1400" spc="-5" dirty="0">
                <a:latin typeface="Times New Roman"/>
                <a:cs typeface="Times New Roman"/>
              </a:rPr>
              <a:t>Е. Левина).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Концептуальный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подход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проблеме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преодоления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общего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недоразвития</a:t>
            </a:r>
            <a:endParaRPr sz="1400">
              <a:latin typeface="Times New Roman"/>
              <a:cs typeface="Times New Roman"/>
            </a:endParaRPr>
          </a:p>
          <a:p>
            <a:pPr marL="12700" marR="9525" algn="just">
              <a:lnSpc>
                <a:spcPct val="959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речи предполагает комплексное планирование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реализацию логопедической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детьми.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подход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впервые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документов,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регламентирующих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содержание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организацию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воздействия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(I,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II,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III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IV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уровни)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5" dirty="0">
                <a:latin typeface="Times New Roman"/>
                <a:cs typeface="Times New Roman"/>
              </a:rPr>
              <a:t> разных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группах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сада.</a:t>
            </a:r>
            <a:endParaRPr sz="1400">
              <a:latin typeface="Times New Roman"/>
              <a:cs typeface="Times New Roman"/>
            </a:endParaRPr>
          </a:p>
          <a:p>
            <a:pPr marL="12700" marR="7620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Основной формой обучения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дошкольных образовательных учреждениях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компенсирующего вида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детей данной категории являются логопедические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занятия,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которых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развитие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языковой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системы.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Определяя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содержание,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важно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выявить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структуру</a:t>
            </a:r>
            <a:r>
              <a:rPr sz="1400" dirty="0">
                <a:latin typeface="Times New Roman"/>
                <a:cs typeface="Times New Roman"/>
              </a:rPr>
              <a:t> дефекта,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потенциальные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которые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работе.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5"/>
              </a:lnSpc>
            </a:pPr>
            <a:r>
              <a:rPr sz="1400" spc="-5" dirty="0">
                <a:latin typeface="Times New Roman"/>
                <a:cs typeface="Times New Roman"/>
              </a:rPr>
              <a:t>Коррекционно-развивающая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дошкольниками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предполагает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четкую</a:t>
            </a:r>
            <a:endParaRPr sz="1400">
              <a:latin typeface="Times New Roman"/>
              <a:cs typeface="Times New Roman"/>
            </a:endParaRPr>
          </a:p>
          <a:p>
            <a:pPr marL="12700" marR="11430" algn="just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организацию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пребывания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детском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саду,</a:t>
            </a:r>
            <a:r>
              <a:rPr sz="1400" spc="-5" dirty="0">
                <a:latin typeface="Times New Roman"/>
                <a:cs typeface="Times New Roman"/>
              </a:rPr>
              <a:t> правильное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распределение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нагрузки </a:t>
            </a:r>
            <a:r>
              <a:rPr sz="1400" dirty="0">
                <a:latin typeface="Times New Roman"/>
                <a:cs typeface="Times New Roman"/>
              </a:rPr>
              <a:t>в течение </a:t>
            </a:r>
            <a:r>
              <a:rPr sz="1400" spc="-5" dirty="0">
                <a:latin typeface="Times New Roman"/>
                <a:cs typeface="Times New Roman"/>
              </a:rPr>
              <a:t>дня, координацию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преемственность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работе логопеда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25"/>
              </a:lnSpc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соответствии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«Положением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дошкольных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учреждениях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группах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endParaRPr sz="1400">
              <a:latin typeface="Times New Roman"/>
              <a:cs typeface="Times New Roman"/>
            </a:endParaRPr>
          </a:p>
          <a:p>
            <a:pPr marL="12700" marR="9525" algn="just">
              <a:lnSpc>
                <a:spcPct val="961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нарушениями</a:t>
            </a:r>
            <a:r>
              <a:rPr sz="1400" dirty="0">
                <a:latin typeface="Times New Roman"/>
                <a:cs typeface="Times New Roman"/>
              </a:rPr>
              <a:t> речи»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специальную</a:t>
            </a:r>
            <a:r>
              <a:rPr sz="1400" dirty="0">
                <a:latin typeface="Times New Roman"/>
                <a:cs typeface="Times New Roman"/>
              </a:rPr>
              <a:t> группу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утверждается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одна</a:t>
            </a:r>
            <a:r>
              <a:rPr sz="1400" dirty="0">
                <a:latin typeface="Times New Roman"/>
                <a:cs typeface="Times New Roman"/>
              </a:rPr>
              <a:t> ставка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ставки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Режим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дня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расписание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строится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учетом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возрастных,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речевых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12609" y="9935667"/>
            <a:ext cx="1473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8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27404" y="689863"/>
            <a:ext cx="6160135" cy="88284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63500" marR="55880" algn="just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индивидуальных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особенностей</a:t>
            </a:r>
            <a:r>
              <a:rPr sz="1400" dirty="0">
                <a:latin typeface="Times New Roman"/>
                <a:cs typeface="Times New Roman"/>
              </a:rPr>
              <a:t> детей,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также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коррекционно-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развивающих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630"/>
              </a:lnSpc>
            </a:pPr>
            <a:r>
              <a:rPr sz="1400" b="1" spc="-5" dirty="0">
                <a:latin typeface="Times New Roman"/>
                <a:cs typeface="Times New Roman"/>
              </a:rPr>
              <a:t>Характеристика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детей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уровнем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развития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речи</a:t>
            </a:r>
            <a:endParaRPr sz="1400">
              <a:latin typeface="Times New Roman"/>
              <a:cs typeface="Times New Roman"/>
            </a:endParaRPr>
          </a:p>
          <a:p>
            <a:pPr marL="63500" marR="55880" indent="264795" algn="r">
              <a:lnSpc>
                <a:spcPct val="95800"/>
              </a:lnSpc>
              <a:spcBef>
                <a:spcPts val="20"/>
              </a:spcBef>
              <a:tabLst>
                <a:tab pos="485775" algn="l"/>
                <a:tab pos="560705" algn="l"/>
                <a:tab pos="1129665" algn="l"/>
                <a:tab pos="1336040" algn="l"/>
                <a:tab pos="1576705" algn="l"/>
                <a:tab pos="1745614" algn="l"/>
                <a:tab pos="1937385" algn="l"/>
                <a:tab pos="2279015" algn="l"/>
                <a:tab pos="2367280" algn="l"/>
                <a:tab pos="2540635" algn="l"/>
                <a:tab pos="2811780" algn="l"/>
                <a:tab pos="2845435" algn="l"/>
                <a:tab pos="3082925" algn="l"/>
                <a:tab pos="3206115" algn="l"/>
                <a:tab pos="3367404" algn="l"/>
                <a:tab pos="3411220" algn="l"/>
                <a:tab pos="3490595" algn="l"/>
                <a:tab pos="3700145" algn="l"/>
                <a:tab pos="4469130" algn="l"/>
                <a:tab pos="4505325" algn="l"/>
                <a:tab pos="4544060" algn="l"/>
                <a:tab pos="4620260" algn="l"/>
                <a:tab pos="4809490" algn="l"/>
                <a:tab pos="5264785" algn="l"/>
                <a:tab pos="5454650" algn="l"/>
                <a:tab pos="5737860" algn="l"/>
                <a:tab pos="5778500" algn="l"/>
                <a:tab pos="599948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5" dirty="0">
                <a:latin typeface="Times New Roman"/>
                <a:cs typeface="Times New Roman"/>
              </a:rPr>
              <a:t>вы</a:t>
            </a:r>
            <a:r>
              <a:rPr sz="1400" dirty="0">
                <a:latin typeface="Times New Roman"/>
                <a:cs typeface="Times New Roman"/>
              </a:rPr>
              <a:t>й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нь		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ия	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		ха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акт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риз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ется		как	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ие  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потр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	</a:t>
            </a:r>
            <a:r>
              <a:rPr sz="1400" spc="-2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.		</a:t>
            </a:r>
            <a:r>
              <a:rPr sz="1400" spc="-1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		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	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5" dirty="0">
                <a:latin typeface="Times New Roman"/>
                <a:cs typeface="Times New Roman"/>
              </a:rPr>
              <a:t>выступает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стойкое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длительное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времени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отсутствие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подражания,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инертность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5" dirty="0">
                <a:latin typeface="Times New Roman"/>
                <a:cs typeface="Times New Roman"/>
              </a:rPr>
              <a:t>овладении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новыми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словами.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самостоятельном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общении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могут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пользоваться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фразовой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речью,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владеют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связного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высказывания.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же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время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нельзя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говорить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полном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отсутствии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них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вербальных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средств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коммуникации.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Этими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средствами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	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яют</a:t>
            </a:r>
            <a:r>
              <a:rPr sz="1400" spc="-2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	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	з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ки		и	их		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			з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мпл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ы	и  </a:t>
            </a:r>
            <a:r>
              <a:rPr sz="1400" spc="-5" dirty="0">
                <a:latin typeface="Times New Roman"/>
                <a:cs typeface="Times New Roman"/>
              </a:rPr>
              <a:t>звукоподражания,	обрывки		лепетных	</a:t>
            </a:r>
            <a:r>
              <a:rPr sz="1400" dirty="0">
                <a:latin typeface="Times New Roman"/>
                <a:cs typeface="Times New Roman"/>
              </a:rPr>
              <a:t>слов	(</a:t>
            </a:r>
            <a:r>
              <a:rPr sz="1400" i="1" dirty="0">
                <a:latin typeface="Times New Roman"/>
                <a:cs typeface="Times New Roman"/>
              </a:rPr>
              <a:t>«кóка»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			</a:t>
            </a:r>
            <a:r>
              <a:rPr sz="1400" spc="-5" dirty="0">
                <a:latin typeface="Times New Roman"/>
                <a:cs typeface="Times New Roman"/>
              </a:rPr>
              <a:t>петушок,	</a:t>
            </a:r>
            <a:r>
              <a:rPr sz="1400" i="1" spc="-5" dirty="0">
                <a:latin typeface="Times New Roman"/>
                <a:cs typeface="Times New Roman"/>
              </a:rPr>
              <a:t>«кóй»</a:t>
            </a:r>
            <a:r>
              <a:rPr sz="1400" i="1" spc="-7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открой,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«дóба»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добрый,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«дáда»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дай,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«пи»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пить),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отдельные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совпадающие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нормами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языка.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Звукокомплексы,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правило,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используются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		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	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ишь		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		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ов		и		</a:t>
            </a:r>
            <a:r>
              <a:rPr sz="1400" spc="-2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йств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й.		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5" dirty="0">
                <a:latin typeface="Times New Roman"/>
                <a:cs typeface="Times New Roman"/>
              </a:rPr>
              <a:t>воспроизведении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преимущественно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сохраняет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корневую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часть,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грубо</a:t>
            </a:r>
            <a:r>
              <a:rPr sz="1400" spc="425" dirty="0">
                <a:latin typeface="Times New Roman"/>
                <a:cs typeface="Times New Roman"/>
              </a:rPr>
              <a:t>       </a:t>
            </a:r>
            <a:r>
              <a:rPr sz="1400" spc="-5" dirty="0">
                <a:latin typeface="Times New Roman"/>
                <a:cs typeface="Times New Roman"/>
              </a:rPr>
              <a:t>нарушая</a:t>
            </a:r>
            <a:r>
              <a:rPr sz="1400" spc="420" dirty="0">
                <a:latin typeface="Times New Roman"/>
                <a:cs typeface="Times New Roman"/>
              </a:rPr>
              <a:t>      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spc="420" dirty="0">
                <a:latin typeface="Times New Roman"/>
                <a:cs typeface="Times New Roman"/>
              </a:rPr>
              <a:t>      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звуко-слоговую</a:t>
            </a:r>
            <a:r>
              <a:rPr sz="1400" spc="430" dirty="0">
                <a:latin typeface="Times New Roman"/>
                <a:cs typeface="Times New Roman"/>
              </a:rPr>
              <a:t>       </a:t>
            </a:r>
            <a:r>
              <a:rPr sz="1400" spc="-5" dirty="0">
                <a:latin typeface="Times New Roman"/>
                <a:cs typeface="Times New Roman"/>
              </a:rPr>
              <a:t>структуру.</a:t>
            </a:r>
            <a:endParaRPr sz="1400">
              <a:latin typeface="Times New Roman"/>
              <a:cs typeface="Times New Roman"/>
            </a:endParaRPr>
          </a:p>
          <a:p>
            <a:pPr marL="63500" marR="60960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Многоцелевое использование ограниченных вербальных средств родного </a:t>
            </a:r>
            <a:r>
              <a:rPr sz="1400" dirty="0">
                <a:latin typeface="Times New Roman"/>
                <a:cs typeface="Times New Roman"/>
              </a:rPr>
              <a:t> языка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является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характерной</a:t>
            </a:r>
            <a:r>
              <a:rPr sz="1400" spc="7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особенностью</a:t>
            </a:r>
            <a:r>
              <a:rPr sz="1400" spc="7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7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7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данного</a:t>
            </a:r>
            <a:r>
              <a:rPr sz="1400" spc="7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уровня.</a:t>
            </a:r>
            <a:endParaRPr sz="1400">
              <a:latin typeface="Times New Roman"/>
              <a:cs typeface="Times New Roman"/>
            </a:endParaRPr>
          </a:p>
          <a:p>
            <a:pPr marL="63500" marR="59690" algn="just">
              <a:lnSpc>
                <a:spcPts val="1610"/>
              </a:lnSpc>
              <a:spcBef>
                <a:spcPts val="10"/>
              </a:spcBef>
            </a:pPr>
            <a:r>
              <a:rPr sz="1400" spc="-5" dirty="0">
                <a:latin typeface="Times New Roman"/>
                <a:cs typeface="Times New Roman"/>
              </a:rPr>
              <a:t>Звукоподражания</a:t>
            </a:r>
            <a:r>
              <a:rPr sz="1400" dirty="0">
                <a:latin typeface="Times New Roman"/>
                <a:cs typeface="Times New Roman"/>
              </a:rPr>
              <a:t> и слова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могут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обозначать</a:t>
            </a:r>
            <a:r>
              <a:rPr sz="1400" dirty="0">
                <a:latin typeface="Times New Roman"/>
                <a:cs typeface="Times New Roman"/>
              </a:rPr>
              <a:t> как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названия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предметов,</a:t>
            </a:r>
            <a:r>
              <a:rPr sz="1400" dirty="0">
                <a:latin typeface="Times New Roman"/>
                <a:cs typeface="Times New Roman"/>
              </a:rPr>
              <a:t> так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некоторые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признаки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действия,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совершаемые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предметами.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Например,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«кóка»,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произносимое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интонацией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жестами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обозначает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«петушок»,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«кукарекает»,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«клюет»,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что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указывает</a:t>
            </a:r>
            <a:r>
              <a:rPr sz="1400" dirty="0">
                <a:latin typeface="Times New Roman"/>
                <a:cs typeface="Times New Roman"/>
              </a:rPr>
              <a:t> на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ограниченность</a:t>
            </a:r>
            <a:r>
              <a:rPr sz="1400" spc="6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словарного</a:t>
            </a:r>
            <a:r>
              <a:rPr sz="1400" spc="7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запаса.</a:t>
            </a:r>
            <a:r>
              <a:rPr sz="1400" spc="6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Поэтому</a:t>
            </a:r>
            <a:r>
              <a:rPr sz="1400" spc="6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spc="6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вынужден</a:t>
            </a:r>
            <a:r>
              <a:rPr sz="1400" spc="7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</a:t>
            </a:r>
            <a:endParaRPr sz="1400">
              <a:latin typeface="Times New Roman"/>
              <a:cs typeface="Times New Roman"/>
            </a:endParaRPr>
          </a:p>
          <a:p>
            <a:pPr marL="63500" algn="just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использовать  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паралингвистические</a:t>
            </a:r>
            <a:r>
              <a:rPr sz="1400" spc="99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средства</a:t>
            </a:r>
            <a:r>
              <a:rPr sz="1400" spc="9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общения:</a:t>
            </a:r>
            <a:r>
              <a:rPr sz="1400" spc="99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жесты,  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мимику,</a:t>
            </a:r>
            <a:endParaRPr sz="1400">
              <a:latin typeface="Times New Roman"/>
              <a:cs typeface="Times New Roman"/>
            </a:endParaRPr>
          </a:p>
          <a:p>
            <a:pPr marL="63500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интонацию.</a:t>
            </a:r>
            <a:endParaRPr sz="1400">
              <a:latin typeface="Times New Roman"/>
              <a:cs typeface="Times New Roman"/>
            </a:endParaRPr>
          </a:p>
          <a:p>
            <a:pPr marL="63500" marR="55880" indent="264795" algn="just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обращенной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ориентируются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хорошо </a:t>
            </a:r>
            <a:r>
              <a:rPr sz="1400" spc="-5" dirty="0">
                <a:latin typeface="Times New Roman"/>
                <a:cs typeface="Times New Roman"/>
              </a:rPr>
              <a:t> знакомую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ситуацию,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интонацию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мимику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взрослого.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позволяет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компенсировать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недостаточное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импрессивной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речи.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самостоятельной речи </a:t>
            </a:r>
            <a:r>
              <a:rPr sz="1400" dirty="0">
                <a:latin typeface="Times New Roman"/>
                <a:cs typeface="Times New Roman"/>
              </a:rPr>
              <a:t>отмечается </a:t>
            </a:r>
            <a:r>
              <a:rPr sz="1400" spc="-5" dirty="0">
                <a:latin typeface="Times New Roman"/>
                <a:cs typeface="Times New Roman"/>
              </a:rPr>
              <a:t>неустойчивость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произношении звуков, их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диффузность. Дети способны воспроизводить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основном </a:t>
            </a:r>
            <a:r>
              <a:rPr sz="1400" dirty="0">
                <a:latin typeface="Times New Roman"/>
                <a:cs typeface="Times New Roman"/>
              </a:rPr>
              <a:t>одно-двусложные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слова,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тогда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более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сложные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слова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подвергаются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сокращениям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«пáкади»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собака </a:t>
            </a:r>
            <a:r>
              <a:rPr sz="1400" dirty="0">
                <a:latin typeface="Times New Roman"/>
                <a:cs typeface="Times New Roman"/>
              </a:rPr>
              <a:t>сидит, </a:t>
            </a:r>
            <a:r>
              <a:rPr sz="1400" i="1" spc="-5" dirty="0">
                <a:latin typeface="Times New Roman"/>
                <a:cs typeface="Times New Roman"/>
              </a:rPr>
              <a:t>«атó»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молоток, </a:t>
            </a:r>
            <a:r>
              <a:rPr sz="1400" i="1" spc="-5" dirty="0">
                <a:latin typeface="Times New Roman"/>
                <a:cs typeface="Times New Roman"/>
              </a:rPr>
              <a:t>«тямакó»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dirty="0">
                <a:latin typeface="Times New Roman"/>
                <a:cs typeface="Times New Roman"/>
              </a:rPr>
              <a:t>чай с </a:t>
            </a:r>
            <a:r>
              <a:rPr sz="1400" spc="-5" dirty="0">
                <a:latin typeface="Times New Roman"/>
                <a:cs typeface="Times New Roman"/>
              </a:rPr>
              <a:t>молоком).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Наряду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отдельными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словами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появляются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первые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словосочетания. Слова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них, </a:t>
            </a:r>
            <a:r>
              <a:rPr sz="1400" dirty="0">
                <a:latin typeface="Times New Roman"/>
                <a:cs typeface="Times New Roman"/>
              </a:rPr>
              <a:t>как </a:t>
            </a:r>
            <a:r>
              <a:rPr sz="1400" spc="-5" dirty="0">
                <a:latin typeface="Times New Roman"/>
                <a:cs typeface="Times New Roman"/>
              </a:rPr>
              <a:t>правило, употребляются </a:t>
            </a:r>
            <a:r>
              <a:rPr sz="1400" dirty="0">
                <a:latin typeface="Times New Roman"/>
                <a:cs typeface="Times New Roman"/>
              </a:rPr>
              <a:t>только в </a:t>
            </a:r>
            <a:r>
              <a:rPr sz="1400" spc="-5" dirty="0">
                <a:latin typeface="Times New Roman"/>
                <a:cs typeface="Times New Roman"/>
              </a:rPr>
              <a:t>исходной </a:t>
            </a:r>
            <a:r>
              <a:rPr sz="1400" dirty="0">
                <a:latin typeface="Times New Roman"/>
                <a:cs typeface="Times New Roman"/>
              </a:rPr>
              <a:t> форме,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словоизменение</a:t>
            </a:r>
            <a:r>
              <a:rPr sz="1400" dirty="0">
                <a:latin typeface="Times New Roman"/>
                <a:cs typeface="Times New Roman"/>
              </a:rPr>
              <a:t> детям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еще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доступно.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Подобные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словосочетания </a:t>
            </a:r>
            <a:r>
              <a:rPr sz="1400" spc="-10" dirty="0">
                <a:latin typeface="Times New Roman"/>
                <a:cs typeface="Times New Roman"/>
              </a:rPr>
              <a:t>могут </a:t>
            </a:r>
            <a:r>
              <a:rPr sz="1400" dirty="0">
                <a:latin typeface="Times New Roman"/>
                <a:cs typeface="Times New Roman"/>
              </a:rPr>
              <a:t>состоять из </a:t>
            </a:r>
            <a:r>
              <a:rPr sz="1400" spc="-5" dirty="0">
                <a:latin typeface="Times New Roman"/>
                <a:cs typeface="Times New Roman"/>
              </a:rPr>
              <a:t>отдельных правильно произносимых </a:t>
            </a:r>
            <a:r>
              <a:rPr sz="1400" dirty="0">
                <a:latin typeface="Times New Roman"/>
                <a:cs typeface="Times New Roman"/>
              </a:rPr>
              <a:t>двух-,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трехсложных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включающих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раннего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среднего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онтогенеза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«дять»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дать, взять; </a:t>
            </a:r>
            <a:r>
              <a:rPr sz="1400" i="1" spc="-70" dirty="0">
                <a:latin typeface="Times New Roman"/>
                <a:cs typeface="Times New Roman"/>
              </a:rPr>
              <a:t>«ки</a:t>
            </a:r>
            <a:r>
              <a:rPr sz="2100" i="1" spc="-104" baseline="-9920" dirty="0">
                <a:latin typeface="Times New Roman"/>
                <a:cs typeface="Times New Roman"/>
              </a:rPr>
              <a:t> </a:t>
            </a:r>
            <a:r>
              <a:rPr sz="1400" i="1" spc="-20" dirty="0">
                <a:latin typeface="Times New Roman"/>
                <a:cs typeface="Times New Roman"/>
              </a:rPr>
              <a:t>ка»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книга; </a:t>
            </a:r>
            <a:r>
              <a:rPr sz="1400" i="1" spc="-5" dirty="0">
                <a:latin typeface="Times New Roman"/>
                <a:cs typeface="Times New Roman"/>
              </a:rPr>
              <a:t>«пáка»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палка); «контурных» </a:t>
            </a:r>
            <a:r>
              <a:rPr sz="1400" dirty="0">
                <a:latin typeface="Times New Roman"/>
                <a:cs typeface="Times New Roman"/>
              </a:rPr>
              <a:t>слов </a:t>
            </a:r>
            <a:r>
              <a:rPr sz="1400" spc="-5" dirty="0">
                <a:latin typeface="Times New Roman"/>
                <a:cs typeface="Times New Roman"/>
              </a:rPr>
              <a:t>из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двух-трех</a:t>
            </a:r>
            <a:r>
              <a:rPr sz="1400" dirty="0">
                <a:latin typeface="Times New Roman"/>
                <a:cs typeface="Times New Roman"/>
              </a:rPr>
              <a:t> слогов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«атóта»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морковка,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«тяпáт»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кровать,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i="1" spc="-60" dirty="0">
                <a:latin typeface="Times New Roman"/>
                <a:cs typeface="Times New Roman"/>
              </a:rPr>
              <a:t>«тя</a:t>
            </a:r>
            <a:r>
              <a:rPr sz="2100" i="1" spc="-89" baseline="-99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ти» — 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мячик);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фрагментов</a:t>
            </a:r>
            <a:r>
              <a:rPr sz="1400" spc="7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слов-существительных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глаголов</a:t>
            </a:r>
            <a:r>
              <a:rPr sz="1400" spc="75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(</a:t>
            </a:r>
            <a:r>
              <a:rPr sz="1400" i="1" spc="5" dirty="0">
                <a:latin typeface="Times New Roman"/>
                <a:cs typeface="Times New Roman"/>
              </a:rPr>
              <a:t>«ко»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корова,</a:t>
            </a:r>
            <a:endParaRPr sz="1400">
              <a:latin typeface="Times New Roman"/>
              <a:cs typeface="Times New Roman"/>
            </a:endParaRPr>
          </a:p>
          <a:p>
            <a:pPr marL="63500" algn="just">
              <a:lnSpc>
                <a:spcPts val="1610"/>
              </a:lnSpc>
            </a:pPr>
            <a:r>
              <a:rPr sz="1400" i="1" dirty="0">
                <a:latin typeface="Times New Roman"/>
                <a:cs typeface="Times New Roman"/>
              </a:rPr>
              <a:t>«Бéя»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  </a:t>
            </a:r>
            <a:r>
              <a:rPr sz="1400" i="1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Белоснежка,</a:t>
            </a:r>
            <a:r>
              <a:rPr sz="1400" spc="92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«пи»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  </a:t>
            </a:r>
            <a:r>
              <a:rPr sz="1400" i="1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пить,</a:t>
            </a:r>
            <a:r>
              <a:rPr sz="1400" spc="9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«па»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  </a:t>
            </a:r>
            <a:r>
              <a:rPr sz="1400" i="1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спать);</a:t>
            </a:r>
            <a:r>
              <a:rPr sz="1400" spc="9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фрагментов</a:t>
            </a:r>
            <a:r>
              <a:rPr sz="1400" spc="9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слов-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12609" y="9935667"/>
            <a:ext cx="1473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9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48004" y="689863"/>
            <a:ext cx="6717665" cy="903287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342900" marR="334645" algn="just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прилагательных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других </a:t>
            </a:r>
            <a:r>
              <a:rPr sz="1400" dirty="0">
                <a:latin typeface="Times New Roman"/>
                <a:cs typeface="Times New Roman"/>
              </a:rPr>
              <a:t>частей </a:t>
            </a:r>
            <a:r>
              <a:rPr sz="1400" spc="-5" dirty="0">
                <a:latin typeface="Times New Roman"/>
                <a:cs typeface="Times New Roman"/>
              </a:rPr>
              <a:t>речи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«босё» — </a:t>
            </a:r>
            <a:r>
              <a:rPr sz="1400" spc="-5" dirty="0">
                <a:latin typeface="Times New Roman"/>
                <a:cs typeface="Times New Roman"/>
              </a:rPr>
              <a:t>большой, </a:t>
            </a:r>
            <a:r>
              <a:rPr sz="1400" i="1" spc="-5" dirty="0">
                <a:latin typeface="Times New Roman"/>
                <a:cs typeface="Times New Roman"/>
              </a:rPr>
              <a:t>«пакá»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плохой);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звукоподражаний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звукокомплексов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«ко-ко», </a:t>
            </a:r>
            <a:r>
              <a:rPr sz="1400" i="1" spc="-5" dirty="0">
                <a:latin typeface="Times New Roman"/>
                <a:cs typeface="Times New Roman"/>
              </a:rPr>
              <a:t>«бах», «му»,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«ав»</a:t>
            </a:r>
            <a:r>
              <a:rPr sz="1400" dirty="0">
                <a:latin typeface="Times New Roman"/>
                <a:cs typeface="Times New Roman"/>
              </a:rPr>
              <a:t>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т. </a:t>
            </a:r>
            <a:r>
              <a:rPr sz="1400" spc="-10" dirty="0">
                <a:latin typeface="Times New Roman"/>
                <a:cs typeface="Times New Roman"/>
              </a:rPr>
              <a:t>П.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284605" algn="just">
              <a:lnSpc>
                <a:spcPts val="1630"/>
              </a:lnSpc>
            </a:pPr>
            <a:r>
              <a:rPr sz="1400" b="1" spc="-5" dirty="0">
                <a:latin typeface="Times New Roman"/>
                <a:cs typeface="Times New Roman"/>
              </a:rPr>
              <a:t>Характеристика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детей </a:t>
            </a:r>
            <a:r>
              <a:rPr sz="1400" b="1" dirty="0">
                <a:latin typeface="Times New Roman"/>
                <a:cs typeface="Times New Roman"/>
              </a:rPr>
              <a:t>со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II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уровнем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развития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речи</a:t>
            </a:r>
            <a:endParaRPr sz="1400">
              <a:latin typeface="Times New Roman"/>
              <a:cs typeface="Times New Roman"/>
            </a:endParaRPr>
          </a:p>
          <a:p>
            <a:pPr marL="342900" marR="335280" indent="264795" algn="just">
              <a:lnSpc>
                <a:spcPts val="1610"/>
              </a:lnSpc>
              <a:spcBef>
                <a:spcPts val="65"/>
              </a:spcBef>
            </a:pPr>
            <a:r>
              <a:rPr sz="1400" spc="-5" dirty="0">
                <a:latin typeface="Times New Roman"/>
                <a:cs typeface="Times New Roman"/>
              </a:rPr>
              <a:t>Данный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уровень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</a:t>
            </a:r>
            <a:r>
              <a:rPr sz="1400" dirty="0">
                <a:latin typeface="Times New Roman"/>
                <a:cs typeface="Times New Roman"/>
              </a:rPr>
              <a:t> начатки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общеупотребительной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отличительной чертой которой является наличие </a:t>
            </a:r>
            <a:r>
              <a:rPr sz="1400" dirty="0">
                <a:latin typeface="Times New Roman"/>
                <a:cs typeface="Times New Roman"/>
              </a:rPr>
              <a:t>двух-, трех-, а </a:t>
            </a:r>
            <a:r>
              <a:rPr sz="1400" spc="-5" dirty="0">
                <a:latin typeface="Times New Roman"/>
                <a:cs typeface="Times New Roman"/>
              </a:rPr>
              <a:t>иногда даже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четырехсловной</a:t>
            </a:r>
            <a:r>
              <a:rPr sz="1400" spc="6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фразы:    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«Да</a:t>
            </a:r>
            <a:r>
              <a:rPr sz="1400" i="1" spc="610" dirty="0">
                <a:latin typeface="Times New Roman"/>
                <a:cs typeface="Times New Roman"/>
              </a:rPr>
              <a:t>  </a:t>
            </a:r>
            <a:r>
              <a:rPr sz="1400" i="1" spc="-10" dirty="0">
                <a:latin typeface="Times New Roman"/>
                <a:cs typeface="Times New Roman"/>
              </a:rPr>
              <a:t>пить</a:t>
            </a:r>
            <a:r>
              <a:rPr sz="1400" i="1" spc="605" dirty="0">
                <a:latin typeface="Times New Roman"/>
                <a:cs typeface="Times New Roman"/>
              </a:rPr>
              <a:t> </a:t>
            </a:r>
            <a:r>
              <a:rPr sz="1400" i="1" spc="6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мокó»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    </a:t>
            </a:r>
            <a:r>
              <a:rPr sz="1400" i="1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дай</a:t>
            </a:r>
            <a:r>
              <a:rPr sz="1400" spc="610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пить</a:t>
            </a:r>
            <a:r>
              <a:rPr sz="1400" spc="60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молоко;</a:t>
            </a:r>
            <a:endParaRPr sz="1400">
              <a:latin typeface="Times New Roman"/>
              <a:cs typeface="Times New Roman"/>
            </a:endParaRPr>
          </a:p>
          <a:p>
            <a:pPr marL="342900" algn="just">
              <a:lnSpc>
                <a:spcPts val="1540"/>
              </a:lnSpc>
            </a:pPr>
            <a:r>
              <a:rPr sz="1400" i="1" spc="5" dirty="0">
                <a:latin typeface="Times New Roman"/>
                <a:cs typeface="Times New Roman"/>
              </a:rPr>
              <a:t>«</a:t>
            </a:r>
            <a:r>
              <a:rPr sz="1400" i="1" spc="-15" dirty="0">
                <a:latin typeface="Times New Roman"/>
                <a:cs typeface="Times New Roman"/>
              </a:rPr>
              <a:t>б</a:t>
            </a:r>
            <a:r>
              <a:rPr sz="1400" i="1" spc="5" dirty="0">
                <a:latin typeface="Times New Roman"/>
                <a:cs typeface="Times New Roman"/>
              </a:rPr>
              <a:t>á</a:t>
            </a:r>
            <a:r>
              <a:rPr sz="1400" i="1" dirty="0">
                <a:latin typeface="Times New Roman"/>
                <a:cs typeface="Times New Roman"/>
              </a:rPr>
              <a:t>с</a:t>
            </a:r>
            <a:r>
              <a:rPr sz="1400" i="1" spc="-45" dirty="0">
                <a:latin typeface="Times New Roman"/>
                <a:cs typeface="Times New Roman"/>
              </a:rPr>
              <a:t>к</a:t>
            </a:r>
            <a:r>
              <a:rPr sz="1400" i="1" spc="-10" dirty="0">
                <a:latin typeface="Times New Roman"/>
                <a:cs typeface="Times New Roman"/>
              </a:rPr>
              <a:t>а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-5" dirty="0">
                <a:latin typeface="Times New Roman"/>
                <a:cs typeface="Times New Roman"/>
              </a:rPr>
              <a:t>т</a:t>
            </a:r>
            <a:r>
              <a:rPr sz="1400" i="1" spc="5" dirty="0">
                <a:latin typeface="Times New Roman"/>
                <a:cs typeface="Times New Roman"/>
              </a:rPr>
              <a:t>á</a:t>
            </a:r>
            <a:r>
              <a:rPr sz="1400" i="1" spc="-10" dirty="0">
                <a:latin typeface="Times New Roman"/>
                <a:cs typeface="Times New Roman"/>
              </a:rPr>
              <a:t>т</a:t>
            </a:r>
            <a:r>
              <a:rPr sz="1400" i="1" spc="-5" dirty="0">
                <a:latin typeface="Times New Roman"/>
                <a:cs typeface="Times New Roman"/>
              </a:rPr>
              <a:t>ь</a:t>
            </a:r>
            <a:r>
              <a:rPr sz="1400" i="1" spc="340" dirty="0">
                <a:latin typeface="Times New Roman"/>
                <a:cs typeface="Times New Roman"/>
              </a:rPr>
              <a:t> </a:t>
            </a:r>
            <a:r>
              <a:rPr sz="1400" i="1" spc="-210" dirty="0">
                <a:latin typeface="Times New Roman"/>
                <a:cs typeface="Times New Roman"/>
              </a:rPr>
              <a:t>и</a:t>
            </a:r>
            <a:r>
              <a:rPr sz="2100" i="1" spc="-525" baseline="-9920" dirty="0">
                <a:latin typeface="Times New Roman"/>
                <a:cs typeface="Times New Roman"/>
              </a:rPr>
              <a:t> </a:t>
            </a:r>
            <a:r>
              <a:rPr sz="2100" i="1" spc="-225" baseline="-9920" dirty="0">
                <a:latin typeface="Times New Roman"/>
                <a:cs typeface="Times New Roman"/>
              </a:rPr>
              <a:t> </a:t>
            </a:r>
            <a:r>
              <a:rPr sz="1400" i="1" spc="-35" dirty="0">
                <a:latin typeface="Times New Roman"/>
                <a:cs typeface="Times New Roman"/>
              </a:rPr>
              <a:t>к</a:t>
            </a:r>
            <a:r>
              <a:rPr sz="1400" i="1" spc="-10" dirty="0">
                <a:latin typeface="Times New Roman"/>
                <a:cs typeface="Times New Roman"/>
              </a:rPr>
              <a:t>а</a:t>
            </a:r>
            <a:r>
              <a:rPr sz="1400" i="1" dirty="0">
                <a:latin typeface="Times New Roman"/>
                <a:cs typeface="Times New Roman"/>
              </a:rPr>
              <a:t>»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шк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тает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жк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;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«да</a:t>
            </a:r>
            <a:r>
              <a:rPr sz="1400" i="1" spc="-15" dirty="0">
                <a:latin typeface="Times New Roman"/>
                <a:cs typeface="Times New Roman"/>
              </a:rPr>
              <a:t>д</a:t>
            </a:r>
            <a:r>
              <a:rPr sz="1400" i="1" spc="-10" dirty="0">
                <a:latin typeface="Times New Roman"/>
                <a:cs typeface="Times New Roman"/>
              </a:rPr>
              <a:t>á</a:t>
            </a:r>
            <a:r>
              <a:rPr sz="1400" i="1" dirty="0">
                <a:latin typeface="Times New Roman"/>
                <a:cs typeface="Times New Roman"/>
              </a:rPr>
              <a:t>й</a:t>
            </a:r>
            <a:r>
              <a:rPr sz="1400" i="1" spc="6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г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-10" dirty="0">
                <a:latin typeface="Times New Roman"/>
                <a:cs typeface="Times New Roman"/>
              </a:rPr>
              <a:t>т</a:t>
            </a:r>
            <a:r>
              <a:rPr sz="1400" i="1" spc="-5" dirty="0">
                <a:latin typeface="Times New Roman"/>
                <a:cs typeface="Times New Roman"/>
              </a:rPr>
              <a:t>ь</a:t>
            </a:r>
            <a:r>
              <a:rPr sz="1400" i="1" dirty="0">
                <a:latin typeface="Times New Roman"/>
                <a:cs typeface="Times New Roman"/>
              </a:rPr>
              <a:t>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авать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marL="342900" marR="335915" algn="just">
              <a:lnSpc>
                <a:spcPts val="1610"/>
              </a:lnSpc>
              <a:spcBef>
                <a:spcPts val="75"/>
              </a:spcBef>
            </a:pPr>
            <a:r>
              <a:rPr sz="1400" i="1" spc="-5" dirty="0">
                <a:latin typeface="Times New Roman"/>
                <a:cs typeface="Times New Roman"/>
              </a:rPr>
              <a:t>«во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и </a:t>
            </a:r>
            <a:r>
              <a:rPr sz="1400" i="1" spc="-210" dirty="0">
                <a:latin typeface="Times New Roman"/>
                <a:cs typeface="Times New Roman"/>
              </a:rPr>
              <a:t>и</a:t>
            </a:r>
            <a:r>
              <a:rPr sz="2100" i="1" spc="-307" baseline="-99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асá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70" dirty="0">
                <a:latin typeface="Times New Roman"/>
                <a:cs typeface="Times New Roman"/>
              </a:rPr>
              <a:t>ямя</a:t>
            </a:r>
            <a:r>
              <a:rPr sz="2100" i="1" spc="-104" baseline="-99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сик» —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вот</a:t>
            </a:r>
            <a:r>
              <a:rPr sz="1400" dirty="0">
                <a:latin typeface="Times New Roman"/>
                <a:cs typeface="Times New Roman"/>
              </a:rPr>
              <a:t> лежит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большой</a:t>
            </a:r>
            <a:r>
              <a:rPr sz="1400" dirty="0">
                <a:latin typeface="Times New Roman"/>
                <a:cs typeface="Times New Roman"/>
              </a:rPr>
              <a:t> мячик.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Объединяя</a:t>
            </a:r>
            <a:r>
              <a:rPr sz="1400" dirty="0">
                <a:latin typeface="Times New Roman"/>
                <a:cs typeface="Times New Roman"/>
              </a:rPr>
              <a:t> слова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словосочетания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фразу,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один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тот</a:t>
            </a:r>
            <a:r>
              <a:rPr sz="1400" dirty="0">
                <a:latin typeface="Times New Roman"/>
                <a:cs typeface="Times New Roman"/>
              </a:rPr>
              <a:t> же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может</a:t>
            </a:r>
            <a:r>
              <a:rPr sz="1400" dirty="0">
                <a:latin typeface="Times New Roman"/>
                <a:cs typeface="Times New Roman"/>
              </a:rPr>
              <a:t> как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 </a:t>
            </a:r>
            <a:r>
              <a:rPr sz="1400" dirty="0">
                <a:latin typeface="Times New Roman"/>
                <a:cs typeface="Times New Roman"/>
              </a:rPr>
              <a:t> использовать</a:t>
            </a:r>
            <a:r>
              <a:rPr sz="1400" spc="6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способы</a:t>
            </a:r>
            <a:r>
              <a:rPr sz="1400" spc="6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согласования</a:t>
            </a:r>
            <a:r>
              <a:rPr sz="1400" spc="7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управления,</a:t>
            </a:r>
            <a:r>
              <a:rPr sz="1400" spc="6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</a:t>
            </a:r>
            <a:r>
              <a:rPr sz="1400" spc="6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spc="6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нарушать:</a:t>
            </a:r>
            <a:endParaRPr sz="1400">
              <a:latin typeface="Times New Roman"/>
              <a:cs typeface="Times New Roman"/>
            </a:endParaRPr>
          </a:p>
          <a:p>
            <a:pPr marL="342900" algn="just">
              <a:lnSpc>
                <a:spcPts val="1525"/>
              </a:lnSpc>
            </a:pPr>
            <a:r>
              <a:rPr sz="1400" i="1" spc="-5" dirty="0">
                <a:latin typeface="Times New Roman"/>
                <a:cs typeface="Times New Roman"/>
              </a:rPr>
              <a:t>«тиё</a:t>
            </a:r>
            <a:r>
              <a:rPr sz="1400" i="1" spc="19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а»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5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три</a:t>
            </a:r>
            <a:r>
              <a:rPr sz="1400" spc="5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ежа,</a:t>
            </a:r>
            <a:r>
              <a:rPr sz="1400" spc="505" dirty="0">
                <a:latin typeface="Times New Roman"/>
                <a:cs typeface="Times New Roman"/>
              </a:rPr>
              <a:t> </a:t>
            </a:r>
            <a:r>
              <a:rPr sz="1400" i="1" spc="-25" dirty="0">
                <a:latin typeface="Times New Roman"/>
                <a:cs typeface="Times New Roman"/>
              </a:rPr>
              <a:t>«мóгаку</a:t>
            </a:r>
            <a:r>
              <a:rPr sz="2100" i="1" spc="-284" baseline="-13888" dirty="0">
                <a:latin typeface="Times New Roman"/>
                <a:cs typeface="Times New Roman"/>
              </a:rPr>
              <a:t> </a:t>
            </a:r>
            <a:r>
              <a:rPr sz="1400" i="1" spc="-15" dirty="0">
                <a:latin typeface="Times New Roman"/>
                <a:cs typeface="Times New Roman"/>
              </a:rPr>
              <a:t>ка</a:t>
            </a:r>
            <a:r>
              <a:rPr sz="1400" i="1" spc="6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» —</a:t>
            </a:r>
            <a:r>
              <a:rPr sz="1400" i="1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много</a:t>
            </a:r>
            <a:r>
              <a:rPr sz="1400" spc="5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кукол,</a:t>
            </a:r>
            <a:r>
              <a:rPr sz="1400" spc="505" dirty="0">
                <a:latin typeface="Times New Roman"/>
                <a:cs typeface="Times New Roman"/>
              </a:rPr>
              <a:t> </a:t>
            </a:r>
            <a:r>
              <a:rPr sz="1400" i="1" spc="-70" dirty="0">
                <a:latin typeface="Times New Roman"/>
                <a:cs typeface="Times New Roman"/>
              </a:rPr>
              <a:t>«си</a:t>
            </a:r>
            <a:r>
              <a:rPr sz="1400" i="1" spc="53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якадас</a:t>
            </a:r>
            <a:r>
              <a:rPr sz="2100" i="1" spc="892" baseline="-99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» —</a:t>
            </a:r>
            <a:r>
              <a:rPr sz="1400" i="1" spc="5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синие</a:t>
            </a:r>
            <a:endParaRPr sz="1400">
              <a:latin typeface="Times New Roman"/>
              <a:cs typeface="Times New Roman"/>
            </a:endParaRPr>
          </a:p>
          <a:p>
            <a:pPr marL="342900" marR="334645" algn="r">
              <a:lnSpc>
                <a:spcPts val="1620"/>
              </a:lnSpc>
              <a:spcBef>
                <a:spcPts val="70"/>
              </a:spcBef>
              <a:tabLst>
                <a:tab pos="1355725" algn="l"/>
                <a:tab pos="1869439" algn="l"/>
                <a:tab pos="2825750" algn="l"/>
                <a:tab pos="3289935" algn="l"/>
                <a:tab pos="3470275" algn="l"/>
                <a:tab pos="4098290" algn="l"/>
                <a:tab pos="5732145" algn="l"/>
                <a:tab pos="6040120" algn="l"/>
              </a:tabLst>
            </a:pPr>
            <a:r>
              <a:rPr sz="1400" dirty="0">
                <a:latin typeface="Times New Roman"/>
                <a:cs typeface="Times New Roman"/>
              </a:rPr>
              <a:t>ка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и,	</a:t>
            </a:r>
            <a:r>
              <a:rPr sz="1400" i="1" spc="5" dirty="0">
                <a:latin typeface="Times New Roman"/>
                <a:cs typeface="Times New Roman"/>
              </a:rPr>
              <a:t>«</a:t>
            </a:r>
            <a:r>
              <a:rPr sz="1400" i="1" spc="254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ёт	б</a:t>
            </a:r>
            <a:r>
              <a:rPr sz="1400" i="1" spc="5" dirty="0">
                <a:latin typeface="Times New Roman"/>
                <a:cs typeface="Times New Roman"/>
              </a:rPr>
              <a:t>а</a:t>
            </a:r>
            <a:r>
              <a:rPr sz="1400" i="1" spc="-15" dirty="0">
                <a:latin typeface="Times New Roman"/>
                <a:cs typeface="Times New Roman"/>
              </a:rPr>
              <a:t>д</a:t>
            </a:r>
            <a:r>
              <a:rPr sz="1400" i="1" spc="-210" dirty="0">
                <a:latin typeface="Times New Roman"/>
                <a:cs typeface="Times New Roman"/>
              </a:rPr>
              <a:t>и</a:t>
            </a:r>
            <a:r>
              <a:rPr sz="2100" i="1" spc="-525" baseline="-9920" dirty="0">
                <a:latin typeface="Times New Roman"/>
                <a:cs typeface="Times New Roman"/>
              </a:rPr>
              <a:t> </a:t>
            </a:r>
            <a:r>
              <a:rPr sz="2100" i="1" spc="-202" baseline="-9920" dirty="0">
                <a:latin typeface="Times New Roman"/>
                <a:cs typeface="Times New Roman"/>
              </a:rPr>
              <a:t> </a:t>
            </a:r>
            <a:r>
              <a:rPr sz="1400" i="1" spc="-45" dirty="0">
                <a:latin typeface="Times New Roman"/>
                <a:cs typeface="Times New Roman"/>
              </a:rPr>
              <a:t>к</a:t>
            </a:r>
            <a:r>
              <a:rPr sz="1400" i="1" spc="-5" dirty="0">
                <a:latin typeface="Times New Roman"/>
                <a:cs typeface="Times New Roman"/>
              </a:rPr>
              <a:t>а</a:t>
            </a:r>
            <a:r>
              <a:rPr sz="1400" i="1" dirty="0">
                <a:latin typeface="Times New Roman"/>
                <a:cs typeface="Times New Roman"/>
              </a:rPr>
              <a:t>» —	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ет	</a:t>
            </a:r>
            <a:r>
              <a:rPr sz="1400" spc="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ичк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	</a:t>
            </a:r>
            <a:r>
              <a:rPr sz="1400" i="1" dirty="0">
                <a:latin typeface="Times New Roman"/>
                <a:cs typeface="Times New Roman"/>
              </a:rPr>
              <a:t>«</a:t>
            </a:r>
            <a:r>
              <a:rPr sz="1400" i="1" spc="-10" dirty="0">
                <a:latin typeface="Times New Roman"/>
                <a:cs typeface="Times New Roman"/>
              </a:rPr>
              <a:t>т</a:t>
            </a:r>
            <a:r>
              <a:rPr sz="1400" i="1" dirty="0">
                <a:latin typeface="Times New Roman"/>
                <a:cs typeface="Times New Roman"/>
              </a:rPr>
              <a:t>á</a:t>
            </a:r>
            <a:r>
              <a:rPr sz="1400" i="1" spc="-15" dirty="0">
                <a:latin typeface="Times New Roman"/>
                <a:cs typeface="Times New Roman"/>
              </a:rPr>
              <a:t>с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110" dirty="0">
                <a:latin typeface="Times New Roman"/>
                <a:cs typeface="Times New Roman"/>
              </a:rPr>
              <a:t> </a:t>
            </a:r>
            <a:r>
              <a:rPr sz="1400" i="1" spc="220" dirty="0">
                <a:latin typeface="Times New Roman"/>
                <a:cs typeface="Times New Roman"/>
              </a:rPr>
              <a:t>п</a:t>
            </a:r>
            <a:r>
              <a:rPr sz="1400" i="1" spc="-15" dirty="0">
                <a:latin typeface="Times New Roman"/>
                <a:cs typeface="Times New Roman"/>
              </a:rPr>
              <a:t>е</a:t>
            </a:r>
            <a:r>
              <a:rPr sz="1400" i="1" spc="-10" dirty="0">
                <a:latin typeface="Times New Roman"/>
                <a:cs typeface="Times New Roman"/>
              </a:rPr>
              <a:t>т</a:t>
            </a:r>
            <a:r>
              <a:rPr sz="1400" i="1" dirty="0">
                <a:latin typeface="Times New Roman"/>
                <a:cs typeface="Times New Roman"/>
              </a:rPr>
              <a:t>акó</a:t>
            </a:r>
            <a:r>
              <a:rPr sz="1400" i="1" spc="-15" dirty="0">
                <a:latin typeface="Times New Roman"/>
                <a:cs typeface="Times New Roman"/>
              </a:rPr>
              <a:t>к</a:t>
            </a:r>
            <a:r>
              <a:rPr sz="1400" i="1" dirty="0">
                <a:latin typeface="Times New Roman"/>
                <a:cs typeface="Times New Roman"/>
              </a:rPr>
              <a:t>»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	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й  пет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шок					и			т.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Д.</a:t>
            </a:r>
            <a:endParaRPr sz="1400">
              <a:latin typeface="Times New Roman"/>
              <a:cs typeface="Times New Roman"/>
            </a:endParaRPr>
          </a:p>
          <a:p>
            <a:pPr marR="334645" algn="r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иногда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появляются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простые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предлоги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или</a:t>
            </a:r>
            <a:endParaRPr sz="1400">
              <a:latin typeface="Times New Roman"/>
              <a:cs typeface="Times New Roman"/>
            </a:endParaRPr>
          </a:p>
          <a:p>
            <a:pPr marL="342900" algn="just">
              <a:lnSpc>
                <a:spcPts val="1610"/>
              </a:lnSpc>
            </a:pP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лепетные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варианты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35" dirty="0">
                <a:latin typeface="Times New Roman"/>
                <a:cs typeface="Times New Roman"/>
              </a:rPr>
              <a:t>(</a:t>
            </a:r>
            <a:r>
              <a:rPr sz="1400" i="1" spc="-35" dirty="0">
                <a:latin typeface="Times New Roman"/>
                <a:cs typeface="Times New Roman"/>
              </a:rPr>
              <a:t>«тиди</a:t>
            </a:r>
            <a:r>
              <a:rPr sz="2100" i="1" spc="-195" baseline="-99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т</a:t>
            </a:r>
            <a:r>
              <a:rPr sz="1400" i="1" spc="27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290" dirty="0">
                <a:latin typeface="Times New Roman"/>
                <a:cs typeface="Times New Roman"/>
              </a:rPr>
              <a:t> </a:t>
            </a:r>
            <a:r>
              <a:rPr sz="1400" i="1" spc="-110" dirty="0">
                <a:latin typeface="Times New Roman"/>
                <a:cs typeface="Times New Roman"/>
              </a:rPr>
              <a:t>ту</a:t>
            </a:r>
            <a:r>
              <a:rPr sz="2100" i="1" spc="-284" baseline="-13888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е» —</a:t>
            </a:r>
            <a:r>
              <a:rPr sz="1400" i="1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сидит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стуле,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« </a:t>
            </a:r>
            <a:r>
              <a:rPr sz="1400" i="1" spc="340" dirty="0">
                <a:latin typeface="Times New Roman"/>
                <a:cs typeface="Times New Roman"/>
              </a:rPr>
              <a:t> </a:t>
            </a:r>
            <a:r>
              <a:rPr sz="1400" i="1" spc="-210" dirty="0">
                <a:latin typeface="Times New Roman"/>
                <a:cs typeface="Times New Roman"/>
              </a:rPr>
              <a:t>и</a:t>
            </a:r>
            <a:r>
              <a:rPr sz="2100" i="1" spc="-195" baseline="-99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т</a:t>
            </a:r>
            <a:r>
              <a:rPr sz="1400" i="1" spc="28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29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тóй»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endParaRPr sz="1400">
              <a:latin typeface="Times New Roman"/>
              <a:cs typeface="Times New Roman"/>
            </a:endParaRPr>
          </a:p>
          <a:p>
            <a:pPr marL="607695" indent="-265430" algn="just">
              <a:lnSpc>
                <a:spcPts val="1610"/>
              </a:lnSpc>
              <a:tabLst>
                <a:tab pos="1306830" algn="l"/>
                <a:tab pos="1979930" algn="l"/>
                <a:tab pos="3002280" algn="l"/>
                <a:tab pos="4175125" algn="l"/>
                <a:tab pos="5375275" algn="l"/>
              </a:tabLst>
            </a:pPr>
            <a:r>
              <a:rPr sz="1400" dirty="0">
                <a:latin typeface="Times New Roman"/>
                <a:cs typeface="Times New Roman"/>
              </a:rPr>
              <a:t>лежит	на	столе);	сложные	</a:t>
            </a:r>
            <a:r>
              <a:rPr sz="1400" spc="-5" dirty="0">
                <a:latin typeface="Times New Roman"/>
                <a:cs typeface="Times New Roman"/>
              </a:rPr>
              <a:t>предлоги	отсутствуют.</a:t>
            </a:r>
            <a:endParaRPr sz="1400">
              <a:latin typeface="Times New Roman"/>
              <a:cs typeface="Times New Roman"/>
            </a:endParaRPr>
          </a:p>
          <a:p>
            <a:pPr marL="342900" marR="334645" indent="264795" algn="just">
              <a:lnSpc>
                <a:spcPct val="958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Недостаточность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усвоения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морфологической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системы </a:t>
            </a:r>
            <a:r>
              <a:rPr sz="1400" dirty="0">
                <a:latin typeface="Times New Roman"/>
                <a:cs typeface="Times New Roman"/>
              </a:rPr>
              <a:t> языка,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частности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словообразовательных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операций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степени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сложности, значительно ограничивает речевые возможности детей, приводя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грубым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ошибкам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понимании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приставочных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глаголов,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относительных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притяжательных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прилагательных,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 </a:t>
            </a:r>
            <a:r>
              <a:rPr sz="1400" spc="-5" dirty="0">
                <a:latin typeface="Times New Roman"/>
                <a:cs typeface="Times New Roman"/>
              </a:rPr>
              <a:t> значением действующего лица (</a:t>
            </a:r>
            <a:r>
              <a:rPr sz="1400" i="1" spc="-5" dirty="0">
                <a:latin typeface="Times New Roman"/>
                <a:cs typeface="Times New Roman"/>
              </a:rPr>
              <a:t>«Ва </a:t>
            </a:r>
            <a:r>
              <a:rPr sz="1400" i="1" spc="170" dirty="0">
                <a:latin typeface="Times New Roman"/>
                <a:cs typeface="Times New Roman"/>
              </a:rPr>
              <a:t>я </a:t>
            </a:r>
            <a:r>
              <a:rPr sz="1400" i="1" spc="-5" dirty="0">
                <a:latin typeface="Times New Roman"/>
                <a:cs typeface="Times New Roman"/>
              </a:rPr>
              <a:t>папа»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Валин </a:t>
            </a:r>
            <a:r>
              <a:rPr sz="1400" dirty="0">
                <a:latin typeface="Times New Roman"/>
                <a:cs typeface="Times New Roman"/>
              </a:rPr>
              <a:t>папа, </a:t>
            </a:r>
            <a:r>
              <a:rPr sz="1400" i="1" spc="5" dirty="0">
                <a:latin typeface="Times New Roman"/>
                <a:cs typeface="Times New Roman"/>
              </a:rPr>
              <a:t>«а </a:t>
            </a:r>
            <a:r>
              <a:rPr sz="1400" i="1" spc="-210" dirty="0">
                <a:latin typeface="Times New Roman"/>
                <a:cs typeface="Times New Roman"/>
              </a:rPr>
              <a:t>и</a:t>
            </a:r>
            <a:r>
              <a:rPr sz="1400" i="1" spc="-204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» — </a:t>
            </a:r>
            <a:r>
              <a:rPr sz="1400" spc="-5" dirty="0">
                <a:latin typeface="Times New Roman"/>
                <a:cs typeface="Times New Roman"/>
              </a:rPr>
              <a:t>налил,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полил,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вылил,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«гиб</a:t>
            </a:r>
            <a:r>
              <a:rPr sz="2100" i="1" spc="765" baseline="-9920" dirty="0">
                <a:latin typeface="Times New Roman"/>
                <a:cs typeface="Times New Roman"/>
              </a:rPr>
              <a:t>  </a:t>
            </a:r>
            <a:r>
              <a:rPr sz="1400" i="1" spc="-5" dirty="0">
                <a:latin typeface="Times New Roman"/>
                <a:cs typeface="Times New Roman"/>
              </a:rPr>
              <a:t>суп»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грибной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суп,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«дáйкахвот»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заячий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хвост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 П.).</a:t>
            </a:r>
            <a:r>
              <a:rPr sz="1400" dirty="0">
                <a:latin typeface="Times New Roman"/>
                <a:cs typeface="Times New Roman"/>
              </a:rPr>
              <a:t> Наряду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указанными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ошибками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наблюдаются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существенные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затруднения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обобщающих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отвлеченных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понятий,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антонимов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синонимов.</a:t>
            </a:r>
            <a:r>
              <a:rPr sz="1400" dirty="0">
                <a:latin typeface="Times New Roman"/>
                <a:cs typeface="Times New Roman"/>
              </a:rPr>
              <a:t> Как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предыдущем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сохраняется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многозначное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употребление</a:t>
            </a:r>
            <a:r>
              <a:rPr sz="1400" dirty="0">
                <a:latin typeface="Times New Roman"/>
                <a:cs typeface="Times New Roman"/>
              </a:rPr>
              <a:t> слов,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разнообразные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семантические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замены.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Характерным является использование слов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узком значении. Одним </a:t>
            </a:r>
            <a:r>
              <a:rPr sz="1400" dirty="0">
                <a:latin typeface="Times New Roman"/>
                <a:cs typeface="Times New Roman"/>
              </a:rPr>
              <a:t>и тем </a:t>
            </a:r>
            <a:r>
              <a:rPr sz="1400" spc="-5" dirty="0">
                <a:latin typeface="Times New Roman"/>
                <a:cs typeface="Times New Roman"/>
              </a:rPr>
              <a:t>же </a:t>
            </a:r>
            <a:r>
              <a:rPr sz="1400" dirty="0">
                <a:latin typeface="Times New Roman"/>
                <a:cs typeface="Times New Roman"/>
              </a:rPr>
              <a:t> словом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может</a:t>
            </a:r>
            <a:r>
              <a:rPr sz="1400" dirty="0">
                <a:latin typeface="Times New Roman"/>
                <a:cs typeface="Times New Roman"/>
              </a:rPr>
              <a:t> назвать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имеющие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сходство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форме,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назначению,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выполняемой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функции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Д.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«муха»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3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муравей,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жук,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паук;</a:t>
            </a:r>
            <a:endParaRPr sz="1400">
              <a:latin typeface="Times New Roman"/>
              <a:cs typeface="Times New Roman"/>
            </a:endParaRPr>
          </a:p>
          <a:p>
            <a:pPr marL="342900" marR="337185" algn="r">
              <a:lnSpc>
                <a:spcPts val="1610"/>
              </a:lnSpc>
              <a:spcBef>
                <a:spcPts val="40"/>
              </a:spcBef>
              <a:tabLst>
                <a:tab pos="1376045" algn="l"/>
                <a:tab pos="2067560" algn="l"/>
                <a:tab pos="2908300" algn="l"/>
                <a:tab pos="3644265" algn="l"/>
                <a:tab pos="424878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«т</a:t>
            </a:r>
            <a:r>
              <a:rPr sz="2100" i="1" spc="960" baseline="-9920" dirty="0">
                <a:latin typeface="Times New Roman"/>
                <a:cs typeface="Times New Roman"/>
              </a:rPr>
              <a:t> </a:t>
            </a:r>
            <a:r>
              <a:rPr sz="1400" i="1" spc="64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и»</a:t>
            </a:r>
            <a:r>
              <a:rPr sz="1400" i="1" dirty="0">
                <a:latin typeface="Times New Roman"/>
                <a:cs typeface="Times New Roman"/>
              </a:rPr>
              <a:t> —	</a:t>
            </a:r>
            <a:r>
              <a:rPr sz="1400" spc="-5" dirty="0">
                <a:latin typeface="Times New Roman"/>
                <a:cs typeface="Times New Roman"/>
              </a:rPr>
              <a:t>туфли,	</a:t>
            </a:r>
            <a:r>
              <a:rPr sz="1400" dirty="0">
                <a:latin typeface="Times New Roman"/>
                <a:cs typeface="Times New Roman"/>
              </a:rPr>
              <a:t>тапочки,	</a:t>
            </a:r>
            <a:r>
              <a:rPr sz="1400" spc="-5" dirty="0">
                <a:latin typeface="Times New Roman"/>
                <a:cs typeface="Times New Roman"/>
              </a:rPr>
              <a:t>сапоги,	</a:t>
            </a:r>
            <a:r>
              <a:rPr sz="1400" dirty="0">
                <a:latin typeface="Times New Roman"/>
                <a:cs typeface="Times New Roman"/>
              </a:rPr>
              <a:t>кеды,	</a:t>
            </a:r>
            <a:r>
              <a:rPr sz="1400" spc="-5" dirty="0">
                <a:latin typeface="Times New Roman"/>
                <a:cs typeface="Times New Roman"/>
              </a:rPr>
              <a:t>кроссовки).Ограниченность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словарного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запаса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проявляется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незнании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многих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слов,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обозначающих</a:t>
            </a:r>
            <a:endParaRPr sz="1400">
              <a:latin typeface="Times New Roman"/>
              <a:cs typeface="Times New Roman"/>
            </a:endParaRPr>
          </a:p>
          <a:p>
            <a:pPr marL="342900" marR="333375" algn="r">
              <a:lnSpc>
                <a:spcPts val="161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части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тела,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части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предмета,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посуду,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транспорт,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детенышей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животных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215" dirty="0">
                <a:latin typeface="Times New Roman"/>
                <a:cs typeface="Times New Roman"/>
              </a:rPr>
              <a:t>(</a:t>
            </a:r>
            <a:r>
              <a:rPr sz="1400" i="1" spc="215" dirty="0">
                <a:latin typeface="Times New Roman"/>
                <a:cs typeface="Times New Roman"/>
              </a:rPr>
              <a:t>«</a:t>
            </a:r>
            <a:r>
              <a:rPr sz="1400" i="1" spc="204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кá»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5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рука,</a:t>
            </a:r>
            <a:r>
              <a:rPr sz="1400" spc="5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локоть,</a:t>
            </a:r>
            <a:r>
              <a:rPr sz="1400" spc="5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плечо,</a:t>
            </a:r>
            <a:r>
              <a:rPr sz="1400" spc="5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пальцы,</a:t>
            </a:r>
            <a:r>
              <a:rPr sz="1400" spc="565" dirty="0">
                <a:latin typeface="Times New Roman"/>
                <a:cs typeface="Times New Roman"/>
              </a:rPr>
              <a:t> </a:t>
            </a:r>
            <a:r>
              <a:rPr sz="1400" i="1" spc="-55" dirty="0">
                <a:latin typeface="Times New Roman"/>
                <a:cs typeface="Times New Roman"/>
              </a:rPr>
              <a:t>«сту</a:t>
            </a:r>
            <a:r>
              <a:rPr sz="2100" i="1" spc="-270" baseline="-13888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й»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5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стул,</a:t>
            </a:r>
            <a:r>
              <a:rPr sz="1400" spc="5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сиденье,</a:t>
            </a:r>
            <a:r>
              <a:rPr sz="1400" spc="5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спинка;</a:t>
            </a:r>
            <a:endParaRPr sz="1400">
              <a:latin typeface="Times New Roman"/>
              <a:cs typeface="Times New Roman"/>
            </a:endParaRPr>
          </a:p>
          <a:p>
            <a:pPr marR="334010" algn="r">
              <a:lnSpc>
                <a:spcPts val="1530"/>
              </a:lnSpc>
            </a:pPr>
            <a:r>
              <a:rPr sz="1400" i="1" spc="-5" dirty="0">
                <a:latin typeface="Times New Roman"/>
                <a:cs typeface="Times New Roman"/>
              </a:rPr>
              <a:t>«миска»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тарелка,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блюдце,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блюдо,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ваза;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«</a:t>
            </a:r>
            <a:r>
              <a:rPr sz="1400" i="1" spc="270" dirty="0">
                <a:latin typeface="Times New Roman"/>
                <a:cs typeface="Times New Roman"/>
              </a:rPr>
              <a:t> </a:t>
            </a:r>
            <a:r>
              <a:rPr sz="1400" i="1" spc="-210" dirty="0">
                <a:latin typeface="Times New Roman"/>
                <a:cs typeface="Times New Roman"/>
              </a:rPr>
              <a:t>и</a:t>
            </a:r>
            <a:r>
              <a:rPr sz="2100" i="1" spc="-187" baseline="-9920" dirty="0">
                <a:latin typeface="Times New Roman"/>
                <a:cs typeface="Times New Roman"/>
              </a:rPr>
              <a:t> </a:t>
            </a:r>
            <a:r>
              <a:rPr sz="1400" i="1" spc="-15" dirty="0">
                <a:latin typeface="Times New Roman"/>
                <a:cs typeface="Times New Roman"/>
              </a:rPr>
              <a:t>ска»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лисенок,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«мá</a:t>
            </a:r>
            <a:r>
              <a:rPr sz="1400" i="1" spc="80" dirty="0">
                <a:latin typeface="Times New Roman"/>
                <a:cs typeface="Times New Roman"/>
              </a:rPr>
              <a:t> </a:t>
            </a:r>
            <a:r>
              <a:rPr sz="1400" i="1" spc="25" dirty="0">
                <a:latin typeface="Times New Roman"/>
                <a:cs typeface="Times New Roman"/>
              </a:rPr>
              <a:t>ькавóйк»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endParaRPr sz="1400">
              <a:latin typeface="Times New Roman"/>
              <a:cs typeface="Times New Roman"/>
            </a:endParaRPr>
          </a:p>
          <a:p>
            <a:pPr marL="342900" marR="335915" algn="r">
              <a:lnSpc>
                <a:spcPts val="1610"/>
              </a:lnSpc>
              <a:spcBef>
                <a:spcPts val="75"/>
              </a:spcBef>
              <a:tabLst>
                <a:tab pos="944880" algn="l"/>
                <a:tab pos="2296795" algn="l"/>
                <a:tab pos="3218815" algn="l"/>
                <a:tab pos="4274185" algn="l"/>
                <a:tab pos="5030470" algn="l"/>
                <a:tab pos="562737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волченок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Д.).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Заметны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трудности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понимании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использовании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слов,	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ачаю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их	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изн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ки	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едме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,	ф</a:t>
            </a:r>
            <a:r>
              <a:rPr sz="1400" spc="1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	ц</a:t>
            </a:r>
            <a:r>
              <a:rPr sz="1400" spc="-5" dirty="0">
                <a:latin typeface="Times New Roman"/>
                <a:cs typeface="Times New Roman"/>
              </a:rPr>
              <a:t>вет</a:t>
            </a:r>
            <a:r>
              <a:rPr sz="1400" dirty="0">
                <a:latin typeface="Times New Roman"/>
                <a:cs typeface="Times New Roman"/>
              </a:rPr>
              <a:t>,	матер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ал.</a:t>
            </a:r>
            <a:endParaRPr sz="1400">
              <a:latin typeface="Times New Roman"/>
              <a:cs typeface="Times New Roman"/>
            </a:endParaRPr>
          </a:p>
          <a:p>
            <a:pPr marR="339725" algn="r">
              <a:lnSpc>
                <a:spcPts val="1535"/>
              </a:lnSpc>
              <a:tabLst>
                <a:tab pos="784225" algn="l"/>
                <a:tab pos="1294765" algn="l"/>
                <a:tab pos="2706370" algn="l"/>
                <a:tab pos="4002404" algn="l"/>
                <a:tab pos="4949190" algn="l"/>
              </a:tabLst>
            </a:pPr>
            <a:r>
              <a:rPr sz="1400" dirty="0">
                <a:latin typeface="Times New Roman"/>
                <a:cs typeface="Times New Roman"/>
              </a:rPr>
              <a:t>Связная	речь	</a:t>
            </a:r>
            <a:r>
              <a:rPr sz="1400" spc="-5" dirty="0">
                <a:latin typeface="Times New Roman"/>
                <a:cs typeface="Times New Roman"/>
              </a:rPr>
              <a:t>характеризуется	недостаточной	передачей	некоторых</a:t>
            </a:r>
            <a:endParaRPr sz="1400">
              <a:latin typeface="Times New Roman"/>
              <a:cs typeface="Times New Roman"/>
            </a:endParaRPr>
          </a:p>
          <a:p>
            <a:pPr marL="342900" marR="336550" algn="just">
              <a:lnSpc>
                <a:spcPts val="1610"/>
              </a:lnSpc>
              <a:spcBef>
                <a:spcPts val="85"/>
              </a:spcBef>
            </a:pPr>
            <a:r>
              <a:rPr sz="1400" spc="-5" dirty="0">
                <a:latin typeface="Times New Roman"/>
                <a:cs typeface="Times New Roman"/>
              </a:rPr>
              <a:t>смысловых отношений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может сводиться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простому </a:t>
            </a:r>
            <a:r>
              <a:rPr sz="1400" dirty="0">
                <a:latin typeface="Times New Roman"/>
                <a:cs typeface="Times New Roman"/>
              </a:rPr>
              <a:t>перечислению </a:t>
            </a:r>
            <a:r>
              <a:rPr sz="1400" spc="-5" dirty="0">
                <a:latin typeface="Times New Roman"/>
                <a:cs typeface="Times New Roman"/>
              </a:rPr>
              <a:t>событий,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действий</a:t>
            </a:r>
            <a:r>
              <a:rPr sz="1400" dirty="0">
                <a:latin typeface="Times New Roman"/>
                <a:cs typeface="Times New Roman"/>
              </a:rPr>
              <a:t> или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предметов.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Детям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II</a:t>
            </a:r>
            <a:r>
              <a:rPr sz="1400" spc="-5" dirty="0">
                <a:latin typeface="Times New Roman"/>
                <a:cs typeface="Times New Roman"/>
              </a:rPr>
              <a:t> уровнем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крайне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затруднительно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составление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рассказов,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пересказов</a:t>
            </a:r>
            <a:r>
              <a:rPr sz="1400" dirty="0">
                <a:latin typeface="Times New Roman"/>
                <a:cs typeface="Times New Roman"/>
              </a:rPr>
              <a:t> без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помощи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взрослого.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Даже при наличии подсказок, наводящих вопросов </a:t>
            </a:r>
            <a:r>
              <a:rPr sz="1400" dirty="0">
                <a:latin typeface="Times New Roman"/>
                <a:cs typeface="Times New Roman"/>
              </a:rPr>
              <a:t>дети не </a:t>
            </a:r>
            <a:r>
              <a:rPr sz="1400" spc="-10" dirty="0">
                <a:latin typeface="Times New Roman"/>
                <a:cs typeface="Times New Roman"/>
              </a:rPr>
              <a:t>могут </a:t>
            </a:r>
            <a:r>
              <a:rPr sz="1400" spc="-5" dirty="0">
                <a:latin typeface="Times New Roman"/>
                <a:cs typeface="Times New Roman"/>
              </a:rPr>
              <a:t>передать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содержание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сюжетной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линии.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чаще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всего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проявляется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5" dirty="0">
                <a:latin typeface="Times New Roman"/>
                <a:cs typeface="Times New Roman"/>
              </a:rPr>
              <a:t>перечислении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6867906" y="9935667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2748280" cy="649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1620"/>
              </a:lnSpc>
              <a:spcBef>
                <a:spcPts val="204"/>
              </a:spcBef>
              <a:tabLst>
                <a:tab pos="877569" algn="l"/>
                <a:tab pos="1707514" algn="l"/>
                <a:tab pos="1918970" algn="l"/>
                <a:tab pos="2495550" algn="l"/>
              </a:tabLst>
            </a:pP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,	де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	с	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и,	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ез  </a:t>
            </a:r>
            <a:r>
              <a:rPr sz="1400" spc="-5" dirty="0">
                <a:latin typeface="Times New Roman"/>
                <a:cs typeface="Times New Roman"/>
              </a:rPr>
              <a:t>следственных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565"/>
              </a:lnSpc>
              <a:tabLst>
                <a:tab pos="1089025" algn="l"/>
                <a:tab pos="1814195" algn="l"/>
              </a:tabLst>
            </a:pPr>
            <a:r>
              <a:rPr sz="1400" spc="-5" dirty="0">
                <a:latin typeface="Times New Roman"/>
                <a:cs typeface="Times New Roman"/>
              </a:rPr>
              <a:t>Звуковая	сторона	речи</a:t>
            </a:r>
            <a:r>
              <a:rPr sz="1400" spc="5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9315" y="689863"/>
            <a:ext cx="3227705" cy="649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650"/>
              </a:lnSpc>
              <a:spcBef>
                <a:spcPts val="100"/>
              </a:spcBef>
              <a:tabLst>
                <a:tab pos="1164590" algn="l"/>
                <a:tab pos="2138045" algn="l"/>
                <a:tab pos="2367915" algn="l"/>
              </a:tabLst>
            </a:pPr>
            <a:r>
              <a:rPr sz="1400" spc="-5" dirty="0">
                <a:latin typeface="Times New Roman"/>
                <a:cs typeface="Times New Roman"/>
              </a:rPr>
              <a:t>установления	временных	</a:t>
            </a:r>
            <a:r>
              <a:rPr sz="1400" dirty="0">
                <a:latin typeface="Times New Roman"/>
                <a:cs typeface="Times New Roman"/>
              </a:rPr>
              <a:t>и	причинно-</a:t>
            </a:r>
            <a:endParaRPr sz="1400">
              <a:latin typeface="Times New Roman"/>
              <a:cs typeface="Times New Roman"/>
            </a:endParaRPr>
          </a:p>
          <a:p>
            <a:pPr marL="12700" marR="5080" indent="2666365" algn="r">
              <a:lnSpc>
                <a:spcPts val="1610"/>
              </a:lnSpc>
              <a:spcBef>
                <a:spcPts val="85"/>
              </a:spcBef>
              <a:tabLst>
                <a:tab pos="1589405" algn="l"/>
                <a:tab pos="3112770" algn="l"/>
              </a:tabLst>
            </a:pPr>
            <a:r>
              <a:rPr sz="1400" dirty="0">
                <a:latin typeface="Times New Roman"/>
                <a:cs typeface="Times New Roman"/>
              </a:rPr>
              <a:t>связей.  в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ном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еме	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сфор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	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04" y="1304289"/>
            <a:ext cx="6313170" cy="53517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52400" marR="119380" algn="just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значительно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отстает</a:t>
            </a:r>
            <a:r>
              <a:rPr sz="1400" dirty="0">
                <a:latin typeface="Times New Roman"/>
                <a:cs typeface="Times New Roman"/>
              </a:rPr>
              <a:t> от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нормы: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наблюдаются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множественные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произношении</a:t>
            </a:r>
            <a:r>
              <a:rPr sz="1400" dirty="0">
                <a:latin typeface="Times New Roman"/>
                <a:cs typeface="Times New Roman"/>
              </a:rPr>
              <a:t> 16—20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Высказывания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малопонятны</a:t>
            </a:r>
            <a:r>
              <a:rPr sz="1400" dirty="0">
                <a:latin typeface="Times New Roman"/>
                <a:cs typeface="Times New Roman"/>
              </a:rPr>
              <a:t> из-за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выраженных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структуры</a:t>
            </a:r>
            <a:r>
              <a:rPr sz="1400" dirty="0">
                <a:latin typeface="Times New Roman"/>
                <a:cs typeface="Times New Roman"/>
              </a:rPr>
              <a:t> слов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звуконаполняемости: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«Да</a:t>
            </a:r>
            <a:r>
              <a:rPr sz="1400" i="1" spc="110" dirty="0">
                <a:latin typeface="Times New Roman"/>
                <a:cs typeface="Times New Roman"/>
              </a:rPr>
              <a:t> </a:t>
            </a:r>
            <a:r>
              <a:rPr sz="1400" i="1" spc="50" dirty="0">
                <a:latin typeface="Times New Roman"/>
                <a:cs typeface="Times New Roman"/>
              </a:rPr>
              <a:t>дáс»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карандаш,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«аквáя»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аквариум,</a:t>
            </a:r>
            <a:endParaRPr sz="1400">
              <a:latin typeface="Times New Roman"/>
              <a:cs typeface="Times New Roman"/>
            </a:endParaRPr>
          </a:p>
          <a:p>
            <a:pPr marL="152400" algn="just">
              <a:lnSpc>
                <a:spcPts val="1570"/>
              </a:lnSpc>
            </a:pPr>
            <a:r>
              <a:rPr sz="1400" i="1" spc="-5" dirty="0">
                <a:latin typeface="Times New Roman"/>
                <a:cs typeface="Times New Roman"/>
              </a:rPr>
              <a:t>«виписéд»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велосипед, </a:t>
            </a:r>
            <a:r>
              <a:rPr sz="1400" i="1" spc="-5" dirty="0">
                <a:latin typeface="Times New Roman"/>
                <a:cs typeface="Times New Roman"/>
              </a:rPr>
              <a:t>«миса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spc="70" dirty="0">
                <a:latin typeface="Times New Roman"/>
                <a:cs typeface="Times New Roman"/>
              </a:rPr>
              <a:t>éй»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милиционер, </a:t>
            </a:r>
            <a:r>
              <a:rPr sz="1400" i="1" spc="-45" dirty="0">
                <a:latin typeface="Times New Roman"/>
                <a:cs typeface="Times New Roman"/>
              </a:rPr>
              <a:t>«хади</a:t>
            </a:r>
            <a:r>
              <a:rPr sz="2100" i="1" spc="-217" baseline="-9920" dirty="0">
                <a:latin typeface="Times New Roman"/>
                <a:cs typeface="Times New Roman"/>
              </a:rPr>
              <a:t> </a:t>
            </a:r>
            <a:r>
              <a:rPr sz="1400" i="1" spc="-15" dirty="0">
                <a:latin typeface="Times New Roman"/>
                <a:cs typeface="Times New Roman"/>
              </a:rPr>
              <a:t>ка»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холодильник.</a:t>
            </a:r>
            <a:endParaRPr sz="1400">
              <a:latin typeface="Times New Roman"/>
              <a:cs typeface="Times New Roman"/>
            </a:endParaRPr>
          </a:p>
          <a:p>
            <a:pPr marL="1104265" algn="just">
              <a:lnSpc>
                <a:spcPts val="1630"/>
              </a:lnSpc>
              <a:spcBef>
                <a:spcPts val="1560"/>
              </a:spcBef>
            </a:pPr>
            <a:r>
              <a:rPr sz="1400" b="1" spc="-5" dirty="0">
                <a:latin typeface="Times New Roman"/>
                <a:cs typeface="Times New Roman"/>
              </a:rPr>
              <a:t>Характеристика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детей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III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уровнем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развития речи</a:t>
            </a:r>
            <a:endParaRPr sz="1400">
              <a:latin typeface="Times New Roman"/>
              <a:cs typeface="Times New Roman"/>
            </a:endParaRPr>
          </a:p>
          <a:p>
            <a:pPr marL="152400" marR="119380" indent="264795" algn="just">
              <a:lnSpc>
                <a:spcPct val="95800"/>
              </a:lnSpc>
              <a:spcBef>
                <a:spcPts val="20"/>
              </a:spcBef>
            </a:pPr>
            <a:r>
              <a:rPr sz="1400" spc="-5" dirty="0">
                <a:latin typeface="Times New Roman"/>
                <a:cs typeface="Times New Roman"/>
              </a:rPr>
              <a:t>Для данного уровня развития речи детей </a:t>
            </a:r>
            <a:r>
              <a:rPr sz="1400" dirty="0">
                <a:latin typeface="Times New Roman"/>
                <a:cs typeface="Times New Roman"/>
              </a:rPr>
              <a:t>характерно </a:t>
            </a:r>
            <a:r>
              <a:rPr sz="1400" spc="-5" dirty="0">
                <a:latin typeface="Times New Roman"/>
                <a:cs typeface="Times New Roman"/>
              </a:rPr>
              <a:t>наличие развернутой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фразовой речи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выраженными элементами недоразвития лексики, грамматики 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фонетики. Типичным является использование простых распространенных,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также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некоторых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сложных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предложений.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Структура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 </a:t>
            </a:r>
            <a:r>
              <a:rPr sz="1400" dirty="0">
                <a:latin typeface="Times New Roman"/>
                <a:cs typeface="Times New Roman"/>
              </a:rPr>
              <a:t> может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счет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пропуска</a:t>
            </a:r>
            <a:r>
              <a:rPr sz="1400" dirty="0">
                <a:latin typeface="Times New Roman"/>
                <a:cs typeface="Times New Roman"/>
              </a:rPr>
              <a:t> или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перестановки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главных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второстепенных</a:t>
            </a:r>
            <a:r>
              <a:rPr sz="1400" dirty="0">
                <a:latin typeface="Times New Roman"/>
                <a:cs typeface="Times New Roman"/>
              </a:rPr>
              <a:t> членов,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например: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«бéйкамóт </a:t>
            </a:r>
            <a:r>
              <a:rPr sz="1400" i="1" dirty="0">
                <a:latin typeface="Times New Roman"/>
                <a:cs typeface="Times New Roman"/>
              </a:rPr>
              <a:t>ит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220" dirty="0">
                <a:latin typeface="Times New Roman"/>
                <a:cs typeface="Times New Roman"/>
              </a:rPr>
              <a:t>е </a:t>
            </a:r>
            <a:r>
              <a:rPr sz="1400" i="1" spc="125" dirty="0">
                <a:latin typeface="Times New Roman"/>
                <a:cs typeface="Times New Roman"/>
              </a:rPr>
              <a:t>у </a:t>
            </a:r>
            <a:r>
              <a:rPr sz="1400" i="1" spc="50" dirty="0">
                <a:latin typeface="Times New Roman"/>
                <a:cs typeface="Times New Roman"/>
              </a:rPr>
              <a:t>áйа»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белка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смотрит </a:t>
            </a:r>
            <a:r>
              <a:rPr sz="1400" dirty="0">
                <a:latin typeface="Times New Roman"/>
                <a:cs typeface="Times New Roman"/>
              </a:rPr>
              <a:t>и не </a:t>
            </a:r>
            <a:r>
              <a:rPr sz="1400" spc="-5" dirty="0">
                <a:latin typeface="Times New Roman"/>
                <a:cs typeface="Times New Roman"/>
              </a:rPr>
              <a:t>узнала </a:t>
            </a:r>
            <a:r>
              <a:rPr sz="1400" dirty="0">
                <a:latin typeface="Times New Roman"/>
                <a:cs typeface="Times New Roman"/>
              </a:rPr>
              <a:t>(зайца); </a:t>
            </a:r>
            <a:r>
              <a:rPr sz="1400" i="1" spc="-5" dirty="0">
                <a:latin typeface="Times New Roman"/>
                <a:cs typeface="Times New Roman"/>
              </a:rPr>
              <a:t>«и</a:t>
            </a:r>
            <a:r>
              <a:rPr sz="1400" i="1" spc="345" dirty="0">
                <a:latin typeface="Times New Roman"/>
                <a:cs typeface="Times New Roman"/>
              </a:rPr>
              <a:t> </a:t>
            </a:r>
            <a:r>
              <a:rPr sz="1400" i="1" spc="-15" dirty="0">
                <a:latin typeface="Times New Roman"/>
                <a:cs typeface="Times New Roman"/>
              </a:rPr>
              <a:t>туб</a:t>
            </a:r>
            <a:r>
              <a:rPr sz="2100" i="1" spc="487" baseline="-99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д</a:t>
            </a:r>
            <a:r>
              <a:rPr sz="1400" i="1" spc="34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м тойб</a:t>
            </a:r>
            <a:r>
              <a:rPr sz="2100" i="1" spc="525" baseline="-99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, </a:t>
            </a:r>
            <a:r>
              <a:rPr sz="1400" i="1" spc="-30" dirty="0">
                <a:latin typeface="Times New Roman"/>
                <a:cs typeface="Times New Roman"/>
              </a:rPr>
              <a:t>потаму</a:t>
            </a:r>
            <a:r>
              <a:rPr sz="2100" i="1" spc="-44" baseline="-13888" dirty="0">
                <a:latin typeface="Times New Roman"/>
                <a:cs typeface="Times New Roman"/>
              </a:rPr>
              <a:t> </a:t>
            </a:r>
            <a:r>
              <a:rPr sz="1400" i="1" spc="40" dirty="0">
                <a:latin typeface="Times New Roman"/>
                <a:cs typeface="Times New Roman"/>
              </a:rPr>
              <a:t>тахóйд </a:t>
            </a:r>
            <a:r>
              <a:rPr sz="1400" i="1" spc="-5" dirty="0">
                <a:latin typeface="Times New Roman"/>
                <a:cs typeface="Times New Roman"/>
              </a:rPr>
              <a:t>а»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dirty="0">
                <a:latin typeface="Times New Roman"/>
                <a:cs typeface="Times New Roman"/>
              </a:rPr>
              <a:t>из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трубы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валит</a:t>
            </a:r>
            <a:r>
              <a:rPr sz="1400" dirty="0">
                <a:latin typeface="Times New Roman"/>
                <a:cs typeface="Times New Roman"/>
              </a:rPr>
              <a:t> столбом,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потому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что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холодно.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высказываниях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 </a:t>
            </a:r>
            <a:r>
              <a:rPr sz="1400" dirty="0">
                <a:latin typeface="Times New Roman"/>
                <a:cs typeface="Times New Roman"/>
              </a:rPr>
              <a:t> появляются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слова,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состоящие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трех-пяти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слогов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i="1" spc="50" dirty="0">
                <a:latin typeface="Times New Roman"/>
                <a:cs typeface="Times New Roman"/>
              </a:rPr>
              <a:t>(«аквáи</a:t>
            </a:r>
            <a:r>
              <a:rPr sz="1400" i="1" spc="70" dirty="0">
                <a:latin typeface="Times New Roman"/>
                <a:cs typeface="Times New Roman"/>
              </a:rPr>
              <a:t> </a:t>
            </a:r>
            <a:r>
              <a:rPr sz="1400" i="1" spc="80" dirty="0">
                <a:latin typeface="Times New Roman"/>
                <a:cs typeface="Times New Roman"/>
              </a:rPr>
              <a:t>м»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3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аквариум,</a:t>
            </a:r>
            <a:endParaRPr sz="1400">
              <a:latin typeface="Times New Roman"/>
              <a:cs typeface="Times New Roman"/>
            </a:endParaRPr>
          </a:p>
          <a:p>
            <a:pPr marL="152400">
              <a:lnSpc>
                <a:spcPts val="1580"/>
              </a:lnSpc>
              <a:tabLst>
                <a:tab pos="1586230" algn="l"/>
                <a:tab pos="2630170" algn="l"/>
                <a:tab pos="3953510" algn="l"/>
                <a:tab pos="5046345" algn="l"/>
              </a:tabLst>
            </a:pPr>
            <a:r>
              <a:rPr sz="1400" i="1" spc="5" dirty="0">
                <a:latin typeface="Times New Roman"/>
                <a:cs typeface="Times New Roman"/>
              </a:rPr>
              <a:t>«тата  </a:t>
            </a:r>
            <a:r>
              <a:rPr sz="1400" i="1" spc="155" dirty="0">
                <a:latin typeface="Times New Roman"/>
                <a:cs typeface="Times New Roman"/>
              </a:rPr>
              <a:t> </a:t>
            </a:r>
            <a:r>
              <a:rPr sz="1400" i="1" spc="-210" dirty="0">
                <a:latin typeface="Times New Roman"/>
                <a:cs typeface="Times New Roman"/>
              </a:rPr>
              <a:t>и</a:t>
            </a:r>
            <a:r>
              <a:rPr sz="2100" i="1" spc="-195" baseline="-99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ст»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	</a:t>
            </a:r>
            <a:r>
              <a:rPr sz="1400" spc="-5" dirty="0">
                <a:latin typeface="Times New Roman"/>
                <a:cs typeface="Times New Roman"/>
              </a:rPr>
              <a:t>тракторист,	</a:t>
            </a:r>
            <a:r>
              <a:rPr sz="1400" i="1" spc="-5" dirty="0">
                <a:latin typeface="Times New Roman"/>
                <a:cs typeface="Times New Roman"/>
              </a:rPr>
              <a:t>«вадапавóд»</a:t>
            </a:r>
            <a:r>
              <a:rPr sz="1400" i="1" spc="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	</a:t>
            </a:r>
            <a:r>
              <a:rPr sz="1400" spc="-5" dirty="0">
                <a:latin typeface="Times New Roman"/>
                <a:cs typeface="Times New Roman"/>
              </a:rPr>
              <a:t>водопровод,	</a:t>
            </a:r>
            <a:r>
              <a:rPr sz="1400" i="1" dirty="0">
                <a:latin typeface="Times New Roman"/>
                <a:cs typeface="Times New Roman"/>
              </a:rPr>
              <a:t>«</a:t>
            </a:r>
            <a:r>
              <a:rPr sz="1400" i="1" spc="15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адигáйка»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endParaRPr sz="1400">
              <a:latin typeface="Times New Roman"/>
              <a:cs typeface="Times New Roman"/>
            </a:endParaRPr>
          </a:p>
          <a:p>
            <a:pPr marL="152400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зажигалка).</a:t>
            </a:r>
            <a:endParaRPr sz="1400">
              <a:latin typeface="Times New Roman"/>
              <a:cs typeface="Times New Roman"/>
            </a:endParaRPr>
          </a:p>
          <a:p>
            <a:pPr marL="152400" marR="119380" indent="264795" algn="just">
              <a:lnSpc>
                <a:spcPct val="95800"/>
              </a:lnSpc>
              <a:spcBef>
                <a:spcPts val="35"/>
              </a:spcBef>
            </a:pPr>
            <a:r>
              <a:rPr sz="1400" dirty="0">
                <a:latin typeface="Times New Roman"/>
                <a:cs typeface="Times New Roman"/>
              </a:rPr>
              <a:t>Специальные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позволяют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выявить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существенные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затруднения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некоторых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простых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большинства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сложных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предлогов,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согласовании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существительных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прилагательными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числительными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косвенных падежах </a:t>
            </a:r>
            <a:r>
              <a:rPr sz="1400" i="1" spc="-5" dirty="0">
                <a:latin typeface="Times New Roman"/>
                <a:cs typeface="Times New Roman"/>
              </a:rPr>
              <a:t>(«в я </a:t>
            </a:r>
            <a:r>
              <a:rPr sz="1400" i="1" dirty="0">
                <a:latin typeface="Times New Roman"/>
                <a:cs typeface="Times New Roman"/>
              </a:rPr>
              <a:t>а с </a:t>
            </a:r>
            <a:r>
              <a:rPr sz="1400" i="1" spc="-185" dirty="0">
                <a:latin typeface="Times New Roman"/>
                <a:cs typeface="Times New Roman"/>
              </a:rPr>
              <a:t>я</a:t>
            </a:r>
            <a:r>
              <a:rPr sz="2100" i="1" spc="-277" baseline="-9920" dirty="0">
                <a:latin typeface="Times New Roman"/>
                <a:cs typeface="Times New Roman"/>
              </a:rPr>
              <a:t> </a:t>
            </a:r>
            <a:r>
              <a:rPr sz="1400" i="1" spc="-15" dirty="0">
                <a:latin typeface="Times New Roman"/>
                <a:cs typeface="Times New Roman"/>
              </a:rPr>
              <a:t>сика»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взяла </a:t>
            </a:r>
            <a:r>
              <a:rPr sz="1400" dirty="0">
                <a:latin typeface="Times New Roman"/>
                <a:cs typeface="Times New Roman"/>
              </a:rPr>
              <a:t>из </a:t>
            </a:r>
            <a:r>
              <a:rPr sz="1400" spc="-5" dirty="0">
                <a:latin typeface="Times New Roman"/>
                <a:cs typeface="Times New Roman"/>
              </a:rPr>
              <a:t>ящика, </a:t>
            </a:r>
            <a:r>
              <a:rPr sz="1400" i="1" spc="-10" dirty="0">
                <a:latin typeface="Times New Roman"/>
                <a:cs typeface="Times New Roman"/>
              </a:rPr>
              <a:t>«т </a:t>
            </a:r>
            <a:r>
              <a:rPr sz="1400" i="1" spc="175" dirty="0">
                <a:latin typeface="Times New Roman"/>
                <a:cs typeface="Times New Roman"/>
              </a:rPr>
              <a:t>и </a:t>
            </a:r>
            <a:r>
              <a:rPr sz="1400" i="1" spc="60" dirty="0">
                <a:latin typeface="Times New Roman"/>
                <a:cs typeface="Times New Roman"/>
              </a:rPr>
              <a:t>ведё</a:t>
            </a:r>
            <a:r>
              <a:rPr sz="1400" i="1" spc="65" dirty="0">
                <a:latin typeface="Times New Roman"/>
                <a:cs typeface="Times New Roman"/>
              </a:rPr>
              <a:t> </a:t>
            </a:r>
            <a:r>
              <a:rPr sz="1400" i="1" spc="300" dirty="0">
                <a:latin typeface="Times New Roman"/>
                <a:cs typeface="Times New Roman"/>
              </a:rPr>
              <a:t>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три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ведра,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«коёбка</a:t>
            </a:r>
            <a:r>
              <a:rPr sz="1400" i="1" spc="120" dirty="0">
                <a:latin typeface="Times New Roman"/>
                <a:cs typeface="Times New Roman"/>
              </a:rPr>
              <a:t> </a:t>
            </a:r>
            <a:r>
              <a:rPr sz="1400" i="1" spc="215" dirty="0">
                <a:latin typeface="Times New Roman"/>
                <a:cs typeface="Times New Roman"/>
              </a:rPr>
              <a:t>е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spc="-210" dirty="0">
                <a:latin typeface="Times New Roman"/>
                <a:cs typeface="Times New Roman"/>
              </a:rPr>
              <a:t>и</a:t>
            </a:r>
            <a:r>
              <a:rPr sz="2100" i="1" spc="-217" baseline="-99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т</a:t>
            </a:r>
            <a:r>
              <a:rPr sz="1400" i="1" spc="484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под</a:t>
            </a:r>
            <a:r>
              <a:rPr sz="1400" i="1" spc="840" dirty="0">
                <a:latin typeface="Times New Roman"/>
                <a:cs typeface="Times New Roman"/>
              </a:rPr>
              <a:t> </a:t>
            </a:r>
            <a:r>
              <a:rPr sz="1400" i="1" spc="-70" dirty="0">
                <a:latin typeface="Times New Roman"/>
                <a:cs typeface="Times New Roman"/>
              </a:rPr>
              <a:t>сту</a:t>
            </a:r>
            <a:r>
              <a:rPr sz="1400" i="1" spc="40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а»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  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коробка</a:t>
            </a:r>
            <a:r>
              <a:rPr sz="1400" spc="8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лежит</a:t>
            </a:r>
            <a:r>
              <a:rPr sz="1400" spc="8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</a:t>
            </a:r>
            <a:r>
              <a:rPr sz="1400" spc="84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стулом,</a:t>
            </a:r>
            <a:r>
              <a:rPr sz="1400" spc="850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«</a:t>
            </a:r>
            <a:r>
              <a:rPr sz="1400" i="1" spc="120" dirty="0">
                <a:latin typeface="Times New Roman"/>
                <a:cs typeface="Times New Roman"/>
              </a:rPr>
              <a:t> </a:t>
            </a:r>
            <a:r>
              <a:rPr sz="1400" i="1" spc="100" dirty="0">
                <a:latin typeface="Times New Roman"/>
                <a:cs typeface="Times New Roman"/>
              </a:rPr>
              <a:t>ет </a:t>
            </a:r>
            <a:r>
              <a:rPr sz="1400" i="1" spc="-340" dirty="0">
                <a:latin typeface="Times New Roman"/>
                <a:cs typeface="Times New Roman"/>
              </a:rPr>
              <a:t> </a:t>
            </a:r>
            <a:r>
              <a:rPr sz="1400" i="1" spc="-45" dirty="0">
                <a:latin typeface="Times New Roman"/>
                <a:cs typeface="Times New Roman"/>
              </a:rPr>
              <a:t>ко</a:t>
            </a:r>
            <a:r>
              <a:rPr sz="1400" i="1" spc="260" dirty="0">
                <a:latin typeface="Times New Roman"/>
                <a:cs typeface="Times New Roman"/>
              </a:rPr>
              <a:t> </a:t>
            </a:r>
            <a:r>
              <a:rPr sz="1400" i="1" spc="-210" dirty="0">
                <a:latin typeface="Times New Roman"/>
                <a:cs typeface="Times New Roman"/>
              </a:rPr>
              <a:t>и</a:t>
            </a:r>
            <a:r>
              <a:rPr sz="1400" i="1" spc="7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аяпá </a:t>
            </a:r>
            <a:r>
              <a:rPr sz="1400" i="1" spc="55" dirty="0">
                <a:latin typeface="Times New Roman"/>
                <a:cs typeface="Times New Roman"/>
              </a:rPr>
              <a:t>ка»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dirty="0">
                <a:latin typeface="Times New Roman"/>
                <a:cs typeface="Times New Roman"/>
              </a:rPr>
              <a:t>нет </a:t>
            </a:r>
            <a:r>
              <a:rPr sz="1400" spc="-5" dirty="0">
                <a:latin typeface="Times New Roman"/>
                <a:cs typeface="Times New Roman"/>
              </a:rPr>
              <a:t>коричневой палки, </a:t>
            </a:r>
            <a:r>
              <a:rPr sz="1400" i="1" spc="-70" dirty="0">
                <a:latin typeface="Times New Roman"/>
                <a:cs typeface="Times New Roman"/>
              </a:rPr>
              <a:t>«пи</a:t>
            </a:r>
            <a:r>
              <a:rPr sz="2100" i="1" spc="-104" baseline="-99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сит </a:t>
            </a:r>
            <a:r>
              <a:rPr sz="1400" i="1" spc="-10" dirty="0">
                <a:latin typeface="Times New Roman"/>
                <a:cs typeface="Times New Roman"/>
              </a:rPr>
              <a:t>амáсте </a:t>
            </a:r>
            <a:r>
              <a:rPr sz="1400" i="1" dirty="0">
                <a:latin typeface="Times New Roman"/>
                <a:cs typeface="Times New Roman"/>
              </a:rPr>
              <a:t>, </a:t>
            </a:r>
            <a:r>
              <a:rPr sz="1400" i="1" spc="-5" dirty="0">
                <a:latin typeface="Times New Roman"/>
                <a:cs typeface="Times New Roman"/>
              </a:rPr>
              <a:t>кáсит </a:t>
            </a:r>
            <a:r>
              <a:rPr sz="1400" i="1" spc="-170" dirty="0">
                <a:latin typeface="Times New Roman"/>
                <a:cs typeface="Times New Roman"/>
              </a:rPr>
              <a:t>у</a:t>
            </a:r>
            <a:r>
              <a:rPr sz="2100" i="1" spc="15" baseline="-13888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spc="-30" dirty="0">
                <a:latin typeface="Times New Roman"/>
                <a:cs typeface="Times New Roman"/>
              </a:rPr>
              <a:t>ком»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пишет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фломастером,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красит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ручкой,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« </a:t>
            </a:r>
            <a:r>
              <a:rPr sz="1400" i="1" spc="35" dirty="0">
                <a:latin typeface="Times New Roman"/>
                <a:cs typeface="Times New Roman"/>
              </a:rPr>
              <a:t>óжит </a:t>
            </a:r>
            <a:r>
              <a:rPr sz="1400" i="1" dirty="0">
                <a:latin typeface="Times New Roman"/>
                <a:cs typeface="Times New Roman"/>
              </a:rPr>
              <a:t>от</a:t>
            </a:r>
            <a:r>
              <a:rPr sz="1400" i="1" spc="35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тóя»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взяла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стола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П.).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Таким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образом,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грамматического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строя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языка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6620636"/>
            <a:ext cx="35140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31850" algn="l"/>
                <a:tab pos="1612900" algn="l"/>
                <a:tab pos="2306955" algn="l"/>
              </a:tabLst>
            </a:pPr>
            <a:r>
              <a:rPr sz="1400" spc="-5" dirty="0">
                <a:latin typeface="Times New Roman"/>
                <a:cs typeface="Times New Roman"/>
              </a:rPr>
              <a:t>данном	уровне	носит	незавершенный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41939" y="6824853"/>
            <a:ext cx="19558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72819" algn="l"/>
              </a:tabLst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алич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ем	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96039" y="6620636"/>
            <a:ext cx="2438400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128270">
              <a:lnSpc>
                <a:spcPts val="1610"/>
              </a:lnSpc>
              <a:spcBef>
                <a:spcPts val="215"/>
              </a:spcBef>
              <a:tabLst>
                <a:tab pos="1063625" algn="l"/>
                <a:tab pos="1090295" algn="l"/>
                <a:tab pos="1416685" algn="l"/>
                <a:tab pos="2327275" algn="l"/>
              </a:tabLst>
            </a:pP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	и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4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ем</a:t>
            </a:r>
            <a:r>
              <a:rPr sz="1400" dirty="0">
                <a:latin typeface="Times New Roman"/>
                <a:cs typeface="Times New Roman"/>
              </a:rPr>
              <a:t>у  на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		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8204" y="6824853"/>
            <a:ext cx="1263650" cy="6483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ракт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ется  </a:t>
            </a:r>
            <a:r>
              <a:rPr sz="1400" spc="-5" dirty="0">
                <a:latin typeface="Times New Roman"/>
                <a:cs typeface="Times New Roman"/>
              </a:rPr>
              <a:t>управления.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565"/>
              </a:lnSpc>
            </a:pPr>
            <a:r>
              <a:rPr sz="1400" dirty="0">
                <a:latin typeface="Times New Roman"/>
                <a:cs typeface="Times New Roman"/>
              </a:rPr>
              <a:t>Важной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65137" y="7233284"/>
            <a:ext cx="20745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08785" algn="l"/>
              </a:tabLst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	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чи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35049" y="7233284"/>
            <a:ext cx="18973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3063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ребенка	является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8204" y="7439025"/>
            <a:ext cx="25647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недостаточнаясформированность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20582" y="7439025"/>
            <a:ext cx="33121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8335" algn="l"/>
                <a:tab pos="3180080" algn="l"/>
              </a:tabLst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воо</a:t>
            </a:r>
            <a:r>
              <a:rPr sz="1400" spc="-1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разова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	дея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сти.	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6604" y="7643240"/>
            <a:ext cx="6210300" cy="207962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14300" marR="55244" algn="just">
              <a:lnSpc>
                <a:spcPct val="95800"/>
              </a:lnSpc>
              <a:spcBef>
                <a:spcPts val="175"/>
              </a:spcBef>
            </a:pPr>
            <a:r>
              <a:rPr sz="1400" spc="-5" dirty="0">
                <a:latin typeface="Times New Roman"/>
                <a:cs typeface="Times New Roman"/>
              </a:rPr>
              <a:t>собственной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дети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употребляют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простые</a:t>
            </a:r>
            <a:r>
              <a:rPr sz="1400" dirty="0">
                <a:latin typeface="Times New Roman"/>
                <a:cs typeface="Times New Roman"/>
              </a:rPr>
              <a:t> уменьшительно-ласкательные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существительных,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отдельных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притяжательных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относительных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прилагательных,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названия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некоторых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профессий,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приставочные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глаголы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 Д.,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соответствующие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наиболее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продуктивным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частотным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словообразовательным</a:t>
            </a:r>
            <a:r>
              <a:rPr sz="1400" dirty="0">
                <a:latin typeface="Times New Roman"/>
                <a:cs typeface="Times New Roman"/>
              </a:rPr>
              <a:t> моделям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(«хвост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хвостик,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нос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носик,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учит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учитель,</a:t>
            </a:r>
            <a:r>
              <a:rPr sz="1400" dirty="0">
                <a:latin typeface="Times New Roman"/>
                <a:cs typeface="Times New Roman"/>
              </a:rPr>
              <a:t> играет в </a:t>
            </a:r>
            <a:r>
              <a:rPr sz="1400" spc="-5" dirty="0">
                <a:latin typeface="Times New Roman"/>
                <a:cs typeface="Times New Roman"/>
              </a:rPr>
              <a:t>хоккей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хоккеист, суп</a:t>
            </a:r>
            <a:r>
              <a:rPr sz="1400" dirty="0">
                <a:latin typeface="Times New Roman"/>
                <a:cs typeface="Times New Roman"/>
              </a:rPr>
              <a:t> из </a:t>
            </a:r>
            <a:r>
              <a:rPr sz="1400" spc="-5" dirty="0">
                <a:latin typeface="Times New Roman"/>
                <a:cs typeface="Times New Roman"/>
              </a:rPr>
              <a:t>курицы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куриный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 </a:t>
            </a:r>
            <a:r>
              <a:rPr sz="1400" spc="-5" dirty="0">
                <a:latin typeface="Times New Roman"/>
                <a:cs typeface="Times New Roman"/>
              </a:rPr>
              <a:t>П.»).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же </a:t>
            </a:r>
            <a:r>
              <a:rPr sz="1400" spc="-5" dirty="0">
                <a:latin typeface="Times New Roman"/>
                <a:cs typeface="Times New Roman"/>
              </a:rPr>
              <a:t>время они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5" dirty="0">
                <a:latin typeface="Times New Roman"/>
                <a:cs typeface="Times New Roman"/>
              </a:rPr>
              <a:t>обладают </a:t>
            </a:r>
            <a:r>
              <a:rPr sz="1400" dirty="0">
                <a:latin typeface="Times New Roman"/>
                <a:cs typeface="Times New Roman"/>
              </a:rPr>
              <a:t>еще </a:t>
            </a:r>
            <a:r>
              <a:rPr sz="1400" spc="-5" dirty="0">
                <a:latin typeface="Times New Roman"/>
                <a:cs typeface="Times New Roman"/>
              </a:rPr>
              <a:t>достаточными когнитивными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речевыми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возможностями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адекватного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объяснения</a:t>
            </a:r>
            <a:r>
              <a:rPr sz="1400" dirty="0">
                <a:latin typeface="Times New Roman"/>
                <a:cs typeface="Times New Roman"/>
              </a:rPr>
              <a:t> значений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(«выключатель»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 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i="1" spc="15" dirty="0">
                <a:latin typeface="Times New Roman"/>
                <a:cs typeface="Times New Roman"/>
              </a:rPr>
              <a:t>«к  </a:t>
            </a:r>
            <a:r>
              <a:rPr sz="2100" i="1" spc="22" baseline="-9920" dirty="0">
                <a:latin typeface="Times New Roman"/>
                <a:cs typeface="Times New Roman"/>
              </a:rPr>
              <a:t>  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i="1" spc="5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ит    </a:t>
            </a:r>
            <a:r>
              <a:rPr sz="1400" i="1" spc="4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свет»,</a:t>
            </a:r>
            <a:r>
              <a:rPr sz="1400" i="1" spc="550" dirty="0">
                <a:latin typeface="Times New Roman"/>
                <a:cs typeface="Times New Roman"/>
              </a:rPr>
              <a:t> </a:t>
            </a:r>
            <a:r>
              <a:rPr sz="1400" i="1" spc="5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«виноградник»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 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«о      </a:t>
            </a:r>
            <a:r>
              <a:rPr sz="1400" i="1" spc="4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сáдит»,</a:t>
            </a:r>
            <a:endParaRPr sz="1400">
              <a:latin typeface="Times New Roman"/>
              <a:cs typeface="Times New Roman"/>
            </a:endParaRPr>
          </a:p>
          <a:p>
            <a:pPr marL="114300" algn="just">
              <a:lnSpc>
                <a:spcPts val="1610"/>
              </a:lnSpc>
            </a:pPr>
            <a:r>
              <a:rPr sz="1400" dirty="0">
                <a:latin typeface="Times New Roman"/>
                <a:cs typeface="Times New Roman"/>
              </a:rPr>
              <a:t>«печник»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i="1" spc="65" dirty="0">
                <a:latin typeface="Times New Roman"/>
                <a:cs typeface="Times New Roman"/>
              </a:rPr>
              <a:t>«пé</a:t>
            </a:r>
            <a:r>
              <a:rPr sz="1400" i="1" spc="10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ка»</a:t>
            </a:r>
            <a:r>
              <a:rPr sz="1400" i="1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</a:t>
            </a:r>
            <a:r>
              <a:rPr sz="1400" spc="-5" dirty="0">
                <a:latin typeface="Times New Roman"/>
                <a:cs typeface="Times New Roman"/>
              </a:rPr>
              <a:t> П.).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Стойкие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грубые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наблюдаются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11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40104" y="689863"/>
            <a:ext cx="6134735" cy="310388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50800" marR="43180" algn="just">
              <a:lnSpc>
                <a:spcPct val="961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попытках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образовать</a:t>
            </a:r>
            <a:r>
              <a:rPr sz="1400" dirty="0">
                <a:latin typeface="Times New Roman"/>
                <a:cs typeface="Times New Roman"/>
              </a:rPr>
              <a:t> слова,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выходящие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 рамки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повседневной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практики.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Так,</a:t>
            </a:r>
            <a:r>
              <a:rPr sz="1400" dirty="0">
                <a:latin typeface="Times New Roman"/>
                <a:cs typeface="Times New Roman"/>
              </a:rPr>
              <a:t> дети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часто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подменяют</a:t>
            </a:r>
            <a:r>
              <a:rPr sz="1400" dirty="0">
                <a:latin typeface="Times New Roman"/>
                <a:cs typeface="Times New Roman"/>
              </a:rPr>
              <a:t> операцию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словообразования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словоизменением</a:t>
            </a:r>
            <a:r>
              <a:rPr sz="1400" spc="10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(вместо  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«ручище»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  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«руки»,</a:t>
            </a:r>
            <a:r>
              <a:rPr sz="1400" i="1" spc="101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вместо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«воробьиха»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endParaRPr sz="1400">
              <a:latin typeface="Times New Roman"/>
              <a:cs typeface="Times New Roman"/>
            </a:endParaRPr>
          </a:p>
          <a:p>
            <a:pPr marL="50800" marR="43180" algn="just">
              <a:lnSpc>
                <a:spcPts val="1610"/>
              </a:lnSpc>
              <a:spcBef>
                <a:spcPts val="40"/>
              </a:spcBef>
            </a:pPr>
            <a:r>
              <a:rPr sz="1400" i="1" spc="-5" dirty="0">
                <a:latin typeface="Times New Roman"/>
                <a:cs typeface="Times New Roman"/>
              </a:rPr>
              <a:t>«воробьи» </a:t>
            </a:r>
            <a:r>
              <a:rPr sz="1400" dirty="0">
                <a:latin typeface="Times New Roman"/>
                <a:cs typeface="Times New Roman"/>
              </a:rPr>
              <a:t>и т. </a:t>
            </a:r>
            <a:r>
              <a:rPr sz="1400" spc="-5" dirty="0">
                <a:latin typeface="Times New Roman"/>
                <a:cs typeface="Times New Roman"/>
              </a:rPr>
              <a:t>П.) или вообще отказываются от преобразования слова, заменяя </a:t>
            </a:r>
            <a:r>
              <a:rPr sz="1400" dirty="0">
                <a:latin typeface="Times New Roman"/>
                <a:cs typeface="Times New Roman"/>
              </a:rPr>
              <a:t> его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ситуативным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высказыванием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(вместо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«велосипедист»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«котор</a:t>
            </a:r>
            <a:r>
              <a:rPr sz="1400" i="1" spc="204" dirty="0">
                <a:latin typeface="Times New Roman"/>
                <a:cs typeface="Times New Roman"/>
              </a:rPr>
              <a:t> </a:t>
            </a:r>
            <a:r>
              <a:rPr sz="1400" i="1" spc="400" dirty="0">
                <a:latin typeface="Times New Roman"/>
                <a:cs typeface="Times New Roman"/>
              </a:rPr>
              <a:t>й</a:t>
            </a:r>
            <a:r>
              <a:rPr sz="1400" i="1" spc="2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едет </a:t>
            </a:r>
            <a:r>
              <a:rPr sz="1400" i="1" spc="-340" dirty="0">
                <a:latin typeface="Times New Roman"/>
                <a:cs typeface="Times New Roman"/>
              </a:rPr>
              <a:t> </a:t>
            </a:r>
            <a:r>
              <a:rPr sz="1400" i="1" spc="40" dirty="0">
                <a:latin typeface="Times New Roman"/>
                <a:cs typeface="Times New Roman"/>
              </a:rPr>
              <a:t>ве</a:t>
            </a:r>
            <a:r>
              <a:rPr sz="1400" i="1" spc="20" dirty="0">
                <a:latin typeface="Times New Roman"/>
                <a:cs typeface="Times New Roman"/>
              </a:rPr>
              <a:t> </a:t>
            </a:r>
            <a:r>
              <a:rPr sz="1400" i="1" spc="15" dirty="0">
                <a:latin typeface="Times New Roman"/>
                <a:cs typeface="Times New Roman"/>
              </a:rPr>
              <a:t>исипед»,</a:t>
            </a:r>
            <a:r>
              <a:rPr sz="1400" i="1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вместо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«мудрец»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«котор</a:t>
            </a:r>
            <a:r>
              <a:rPr sz="1400" i="1" spc="200" dirty="0">
                <a:latin typeface="Times New Roman"/>
                <a:cs typeface="Times New Roman"/>
              </a:rPr>
              <a:t> </a:t>
            </a:r>
            <a:r>
              <a:rPr sz="1400" i="1" spc="400" dirty="0">
                <a:latin typeface="Times New Roman"/>
                <a:cs typeface="Times New Roman"/>
              </a:rPr>
              <a:t>й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ум</a:t>
            </a:r>
            <a:r>
              <a:rPr sz="1400" i="1" spc="35" dirty="0">
                <a:latin typeface="Times New Roman"/>
                <a:cs typeface="Times New Roman"/>
              </a:rPr>
              <a:t> </a:t>
            </a:r>
            <a:r>
              <a:rPr sz="1400" i="1" spc="280" dirty="0">
                <a:latin typeface="Times New Roman"/>
                <a:cs typeface="Times New Roman"/>
              </a:rPr>
              <a:t>й,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все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думает»).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случаях,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когда</a:t>
            </a:r>
            <a:r>
              <a:rPr sz="1400" spc="7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дети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все-таки</a:t>
            </a:r>
            <a:r>
              <a:rPr sz="1400" spc="7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прибегают</a:t>
            </a:r>
            <a:r>
              <a:rPr sz="1400" spc="7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словообразовательным</a:t>
            </a:r>
            <a:r>
              <a:rPr sz="1400" spc="7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операциям,</a:t>
            </a:r>
            <a:r>
              <a:rPr sz="1400" spc="7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endParaRPr sz="1400">
              <a:latin typeface="Times New Roman"/>
              <a:cs typeface="Times New Roman"/>
            </a:endParaRPr>
          </a:p>
          <a:p>
            <a:pPr marL="50800" marR="43180" algn="just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высказывания</a:t>
            </a:r>
            <a:r>
              <a:rPr sz="1400" i="1" spc="-5" dirty="0">
                <a:latin typeface="Times New Roman"/>
                <a:cs typeface="Times New Roman"/>
              </a:rPr>
              <a:t>. </a:t>
            </a:r>
            <a:r>
              <a:rPr sz="1400" spc="-5" dirty="0">
                <a:latin typeface="Times New Roman"/>
                <a:cs typeface="Times New Roman"/>
              </a:rPr>
              <a:t>Изобилуют специфическими речевыми ошибками, такими, как: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выборе производящей основы («строит дома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i="1" spc="100" dirty="0">
                <a:latin typeface="Times New Roman"/>
                <a:cs typeface="Times New Roman"/>
              </a:rPr>
              <a:t>дóм </a:t>
            </a:r>
            <a:r>
              <a:rPr sz="1400" i="1" dirty="0">
                <a:latin typeface="Times New Roman"/>
                <a:cs typeface="Times New Roman"/>
              </a:rPr>
              <a:t>ик», </a:t>
            </a:r>
            <a:r>
              <a:rPr sz="1400" spc="-5" dirty="0">
                <a:latin typeface="Times New Roman"/>
                <a:cs typeface="Times New Roman"/>
              </a:rPr>
              <a:t>«палки 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лыж 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пá</a:t>
            </a:r>
            <a:r>
              <a:rPr sz="1400" i="1" dirty="0">
                <a:latin typeface="Times New Roman"/>
                <a:cs typeface="Times New Roman"/>
              </a:rPr>
              <a:t> е),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пропуски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замены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словообразовательных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аффиксов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i="1" spc="-30" dirty="0">
                <a:latin typeface="Times New Roman"/>
                <a:cs typeface="Times New Roman"/>
              </a:rPr>
              <a:t>(«трактори</a:t>
            </a:r>
            <a:r>
              <a:rPr sz="1400" i="1" spc="8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тракторист,</a:t>
            </a:r>
            <a:r>
              <a:rPr sz="1400" spc="890" dirty="0">
                <a:latin typeface="Times New Roman"/>
                <a:cs typeface="Times New Roman"/>
              </a:rPr>
              <a:t> </a:t>
            </a:r>
            <a:r>
              <a:rPr sz="1400" i="1" spc="-210" dirty="0">
                <a:latin typeface="Times New Roman"/>
                <a:cs typeface="Times New Roman"/>
              </a:rPr>
              <a:t>и</a:t>
            </a:r>
            <a:r>
              <a:rPr sz="2100" i="1" spc="-195" baseline="-99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тик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читатель,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i="1" spc="60" dirty="0">
                <a:latin typeface="Times New Roman"/>
                <a:cs typeface="Times New Roman"/>
              </a:rPr>
              <a:t>абрикóс   </a:t>
            </a:r>
            <a:r>
              <a:rPr sz="1400" i="1" spc="28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абрикосовый»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 </a:t>
            </a:r>
            <a:r>
              <a:rPr sz="1400" spc="-5" dirty="0">
                <a:latin typeface="Times New Roman"/>
                <a:cs typeface="Times New Roman"/>
              </a:rPr>
              <a:t>П.),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грубое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искажение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звуко-слоговой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производного</a:t>
            </a:r>
            <a:r>
              <a:rPr sz="1400" dirty="0">
                <a:latin typeface="Times New Roman"/>
                <a:cs typeface="Times New Roman"/>
              </a:rPr>
              <a:t> слова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(«свинцовый</a:t>
            </a:r>
            <a:r>
              <a:rPr sz="1400" dirty="0">
                <a:latin typeface="Times New Roman"/>
                <a:cs typeface="Times New Roman"/>
              </a:rPr>
              <a:t> —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свите</a:t>
            </a:r>
            <a:r>
              <a:rPr sz="1400" i="1" spc="85" dirty="0">
                <a:latin typeface="Times New Roman"/>
                <a:cs typeface="Times New Roman"/>
              </a:rPr>
              <a:t> </a:t>
            </a:r>
            <a:r>
              <a:rPr sz="1400" i="1" spc="45" dirty="0">
                <a:latin typeface="Times New Roman"/>
                <a:cs typeface="Times New Roman"/>
              </a:rPr>
              <a:t>óй,</a:t>
            </a:r>
            <a:r>
              <a:rPr sz="1400" i="1" spc="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свицóй»),</a:t>
            </a:r>
            <a:r>
              <a:rPr sz="1400" i="1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стремление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механическому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соединению</a:t>
            </a:r>
            <a:endParaRPr sz="1400">
              <a:latin typeface="Times New Roman"/>
              <a:cs typeface="Times New Roman"/>
            </a:endParaRPr>
          </a:p>
          <a:p>
            <a:pPr marL="50800" algn="just">
              <a:lnSpc>
                <a:spcPts val="1535"/>
              </a:lnSpc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рамках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слова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корня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аффикса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(«гороховый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i="1" spc="30" dirty="0">
                <a:latin typeface="Times New Roman"/>
                <a:cs typeface="Times New Roman"/>
              </a:rPr>
              <a:t>горóхв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spc="80" dirty="0">
                <a:latin typeface="Times New Roman"/>
                <a:cs typeface="Times New Roman"/>
              </a:rPr>
              <a:t>й»,</a:t>
            </a:r>
            <a:r>
              <a:rPr sz="1400" i="1" spc="48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«меховой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endParaRPr sz="1400">
              <a:latin typeface="Times New Roman"/>
              <a:cs typeface="Times New Roman"/>
            </a:endParaRPr>
          </a:p>
          <a:p>
            <a:pPr marL="50800" algn="just">
              <a:lnSpc>
                <a:spcPts val="1645"/>
              </a:lnSpc>
            </a:pPr>
            <a:r>
              <a:rPr sz="1400" i="1" spc="200" dirty="0">
                <a:latin typeface="Times New Roman"/>
                <a:cs typeface="Times New Roman"/>
              </a:rPr>
              <a:t>мéх</a:t>
            </a:r>
            <a:r>
              <a:rPr sz="1400" i="1" spc="69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й»</a:t>
            </a:r>
            <a:r>
              <a:rPr sz="1400" i="1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 </a:t>
            </a:r>
            <a:r>
              <a:rPr sz="1400" spc="-5" dirty="0">
                <a:latin typeface="Times New Roman"/>
                <a:cs typeface="Times New Roman"/>
              </a:rPr>
              <a:t>П.).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Типичным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проявлением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общего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недоразвития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37192" y="3758310"/>
            <a:ext cx="53917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0265" algn="l"/>
                <a:tab pos="1763395" algn="l"/>
                <a:tab pos="2576830" algn="l"/>
                <a:tab pos="4436110" algn="l"/>
                <a:tab pos="5205095" algn="l"/>
              </a:tabLst>
            </a:pP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яются	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	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	слов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вате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	нав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	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60817" y="3962526"/>
            <a:ext cx="6299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рече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3758310"/>
            <a:ext cx="583565" cy="6483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34925">
              <a:lnSpc>
                <a:spcPts val="1610"/>
              </a:lnSpc>
              <a:spcBef>
                <a:spcPts val="215"/>
              </a:spcBef>
            </a:pP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5" dirty="0">
                <a:latin typeface="Times New Roman"/>
                <a:cs typeface="Times New Roman"/>
              </a:rPr>
              <a:t>вня  новый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565"/>
              </a:lnSpc>
            </a:pPr>
            <a:r>
              <a:rPr sz="1400" spc="-5" dirty="0">
                <a:latin typeface="Times New Roman"/>
                <a:cs typeface="Times New Roman"/>
              </a:rPr>
              <a:t>Для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06328" y="3962526"/>
            <a:ext cx="533082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4558030">
              <a:lnSpc>
                <a:spcPts val="1610"/>
              </a:lnSpc>
              <a:spcBef>
                <a:spcPts val="215"/>
              </a:spcBef>
              <a:tabLst>
                <a:tab pos="520700" algn="l"/>
                <a:tab pos="1111885" algn="l"/>
                <a:tab pos="2133600" algn="l"/>
                <a:tab pos="2996565" algn="l"/>
                <a:tab pos="3999865" algn="l"/>
                <a:tab pos="4265930" algn="l"/>
              </a:tabLst>
            </a:pPr>
            <a:r>
              <a:rPr sz="1400" dirty="0">
                <a:latin typeface="Times New Roman"/>
                <a:cs typeface="Times New Roman"/>
              </a:rPr>
              <a:t>мате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иа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.  </a:t>
            </a:r>
            <a:r>
              <a:rPr sz="1400" spc="-5" dirty="0">
                <a:latin typeface="Times New Roman"/>
                <a:cs typeface="Times New Roman"/>
              </a:rPr>
              <a:t>эти</a:t>
            </a:r>
            <a:r>
              <a:rPr sz="1400" dirty="0">
                <a:latin typeface="Times New Roman"/>
                <a:cs typeface="Times New Roman"/>
              </a:rPr>
              <a:t>х	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	х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ракт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но	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ное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	и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реб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2304" y="4370958"/>
            <a:ext cx="6438900" cy="4535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8600" algn="just">
              <a:lnSpc>
                <a:spcPts val="1645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обобщающих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понятий,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абстрактным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переносным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значением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(вместо</a:t>
            </a:r>
            <a:endParaRPr sz="1400">
              <a:latin typeface="Times New Roman"/>
              <a:cs typeface="Times New Roman"/>
            </a:endParaRPr>
          </a:p>
          <a:p>
            <a:pPr marL="228600" marR="169545" algn="just">
              <a:lnSpc>
                <a:spcPct val="959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«одежда» </a:t>
            </a:r>
            <a:r>
              <a:rPr sz="1400" dirty="0">
                <a:latin typeface="Times New Roman"/>
                <a:cs typeface="Times New Roman"/>
              </a:rPr>
              <a:t>—   </a:t>
            </a:r>
            <a:r>
              <a:rPr sz="1400" i="1" dirty="0">
                <a:latin typeface="Times New Roman"/>
                <a:cs typeface="Times New Roman"/>
              </a:rPr>
              <a:t>«па </a:t>
            </a:r>
            <a:r>
              <a:rPr sz="1400" i="1" spc="-20" dirty="0">
                <a:latin typeface="Times New Roman"/>
                <a:cs typeface="Times New Roman"/>
              </a:rPr>
              <a:t>ьт</a:t>
            </a:r>
            <a:r>
              <a:rPr sz="2100" i="1" spc="465" baseline="-99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»,   «кó    </a:t>
            </a:r>
            <a:r>
              <a:rPr sz="1400" i="1" spc="220" dirty="0">
                <a:latin typeface="Times New Roman"/>
                <a:cs typeface="Times New Roman"/>
              </a:rPr>
              <a:t>и </a:t>
            </a:r>
            <a:r>
              <a:rPr sz="1400" i="1" spc="65" dirty="0">
                <a:latin typeface="Times New Roman"/>
                <a:cs typeface="Times New Roman"/>
              </a:rPr>
              <a:t>ки» </a:t>
            </a:r>
            <a:r>
              <a:rPr sz="1400" i="1" dirty="0">
                <a:latin typeface="Times New Roman"/>
                <a:cs typeface="Times New Roman"/>
              </a:rPr>
              <a:t>—   </a:t>
            </a:r>
            <a:r>
              <a:rPr sz="1400" spc="-5" dirty="0">
                <a:latin typeface="Times New Roman"/>
                <a:cs typeface="Times New Roman"/>
              </a:rPr>
              <a:t>кофточки,</a:t>
            </a:r>
            <a:r>
              <a:rPr sz="1400" spc="6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«мебель» </a:t>
            </a:r>
            <a:r>
              <a:rPr sz="1400" dirty="0">
                <a:latin typeface="Times New Roman"/>
                <a:cs typeface="Times New Roman"/>
              </a:rPr>
              <a:t>—   </a:t>
            </a:r>
            <a:r>
              <a:rPr sz="1400" i="1" spc="-5" dirty="0">
                <a:latin typeface="Times New Roman"/>
                <a:cs typeface="Times New Roman"/>
              </a:rPr>
              <a:t>«ра</a:t>
            </a:r>
            <a:r>
              <a:rPr sz="1400" i="1" spc="340" dirty="0">
                <a:latin typeface="Times New Roman"/>
                <a:cs typeface="Times New Roman"/>
              </a:rPr>
              <a:t>   </a:t>
            </a:r>
            <a:r>
              <a:rPr sz="1400" i="1" dirty="0">
                <a:latin typeface="Times New Roman"/>
                <a:cs typeface="Times New Roman"/>
              </a:rPr>
              <a:t>е 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стó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254" dirty="0">
                <a:latin typeface="Times New Roman"/>
                <a:cs typeface="Times New Roman"/>
              </a:rPr>
              <a:t>», </a:t>
            </a:r>
            <a:r>
              <a:rPr sz="1400" spc="-5" dirty="0">
                <a:latin typeface="Times New Roman"/>
                <a:cs typeface="Times New Roman"/>
              </a:rPr>
              <a:t>«посуда»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i="1" spc="-70" dirty="0">
                <a:latin typeface="Times New Roman"/>
                <a:cs typeface="Times New Roman"/>
              </a:rPr>
              <a:t>«ми</a:t>
            </a:r>
            <a:r>
              <a:rPr sz="2100" i="1" spc="-104" baseline="-99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ски»), </a:t>
            </a:r>
            <a:r>
              <a:rPr sz="1400" spc="-5" dirty="0">
                <a:latin typeface="Times New Roman"/>
                <a:cs typeface="Times New Roman"/>
              </a:rPr>
              <a:t>незнание названий </a:t>
            </a:r>
            <a:r>
              <a:rPr sz="1400" dirty="0">
                <a:latin typeface="Times New Roman"/>
                <a:cs typeface="Times New Roman"/>
              </a:rPr>
              <a:t>слов, </a:t>
            </a:r>
            <a:r>
              <a:rPr sz="1400" spc="-5" dirty="0">
                <a:latin typeface="Times New Roman"/>
                <a:cs typeface="Times New Roman"/>
              </a:rPr>
              <a:t>выходящих за </a:t>
            </a:r>
            <a:r>
              <a:rPr sz="1400" dirty="0">
                <a:latin typeface="Times New Roman"/>
                <a:cs typeface="Times New Roman"/>
              </a:rPr>
              <a:t>рамки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повседневного бытового общения: частей тела </a:t>
            </a:r>
            <a:r>
              <a:rPr sz="1400" dirty="0">
                <a:latin typeface="Times New Roman"/>
                <a:cs typeface="Times New Roman"/>
              </a:rPr>
              <a:t>человека </a:t>
            </a:r>
            <a:r>
              <a:rPr sz="1400" spc="-5" dirty="0">
                <a:latin typeface="Times New Roman"/>
                <a:cs typeface="Times New Roman"/>
              </a:rPr>
              <a:t>(локоть, переносица,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ноздри,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веки),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животных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(копыта,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вымя,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грива,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бивни),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наименований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профессий (машинист, балерина, плотник, столяр)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действий, связанных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ними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(водит,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исполняет,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пилит,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рубит,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строгает),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неточность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употребления </a:t>
            </a:r>
            <a:r>
              <a:rPr sz="1400" dirty="0">
                <a:latin typeface="Times New Roman"/>
                <a:cs typeface="Times New Roman"/>
              </a:rPr>
              <a:t> слов для </a:t>
            </a:r>
            <a:r>
              <a:rPr sz="1400" spc="-5" dirty="0">
                <a:latin typeface="Times New Roman"/>
                <a:cs typeface="Times New Roman"/>
              </a:rPr>
              <a:t>обозначения животных, птиц, рыб, насекомых (носорог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i="1" spc="-5" dirty="0">
                <a:latin typeface="Times New Roman"/>
                <a:cs typeface="Times New Roman"/>
              </a:rPr>
              <a:t>«корова», 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жираф —</a:t>
            </a:r>
            <a:r>
              <a:rPr sz="1400" spc="6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«большая</a:t>
            </a:r>
            <a:r>
              <a:rPr sz="1400" spc="6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лошадь»,</a:t>
            </a:r>
            <a:r>
              <a:rPr sz="1400" spc="6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дятел,</a:t>
            </a:r>
            <a:r>
              <a:rPr sz="1400" spc="6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соловей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62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«пти</a:t>
            </a:r>
            <a:r>
              <a:rPr sz="1400" i="1" spc="3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ка»,</a:t>
            </a:r>
            <a:r>
              <a:rPr sz="1400" i="1" spc="6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щука,</a:t>
            </a:r>
            <a:r>
              <a:rPr sz="1400" spc="6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сом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endParaRPr sz="1400">
              <a:latin typeface="Times New Roman"/>
              <a:cs typeface="Times New Roman"/>
            </a:endParaRPr>
          </a:p>
          <a:p>
            <a:pPr marL="228600" marR="169545" algn="just">
              <a:lnSpc>
                <a:spcPts val="1610"/>
              </a:lnSpc>
              <a:spcBef>
                <a:spcPts val="40"/>
              </a:spcBef>
            </a:pPr>
            <a:r>
              <a:rPr sz="1400" i="1" dirty="0">
                <a:latin typeface="Times New Roman"/>
                <a:cs typeface="Times New Roman"/>
              </a:rPr>
              <a:t>«р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ба», </a:t>
            </a:r>
            <a:r>
              <a:rPr sz="1400" spc="-5" dirty="0">
                <a:latin typeface="Times New Roman"/>
                <a:cs typeface="Times New Roman"/>
              </a:rPr>
              <a:t>паук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i="1" spc="-5" dirty="0">
                <a:latin typeface="Times New Roman"/>
                <a:cs typeface="Times New Roman"/>
              </a:rPr>
              <a:t>«муха», </a:t>
            </a:r>
            <a:r>
              <a:rPr sz="1400" spc="-5" dirty="0">
                <a:latin typeface="Times New Roman"/>
                <a:cs typeface="Times New Roman"/>
              </a:rPr>
              <a:t>гусеница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i="1" dirty="0">
                <a:latin typeface="Times New Roman"/>
                <a:cs typeface="Times New Roman"/>
              </a:rPr>
              <a:t>« </a:t>
            </a:r>
            <a:r>
              <a:rPr sz="1400" i="1" spc="25" dirty="0">
                <a:latin typeface="Times New Roman"/>
                <a:cs typeface="Times New Roman"/>
              </a:rPr>
              <a:t>ервяк»</a:t>
            </a:r>
            <a:r>
              <a:rPr sz="1400" spc="25" dirty="0">
                <a:latin typeface="Times New Roman"/>
                <a:cs typeface="Times New Roman"/>
              </a:rPr>
              <a:t>) </a:t>
            </a:r>
            <a:r>
              <a:rPr sz="1400" dirty="0">
                <a:latin typeface="Times New Roman"/>
                <a:cs typeface="Times New Roman"/>
              </a:rPr>
              <a:t>и т. </a:t>
            </a:r>
            <a:r>
              <a:rPr sz="1400" spc="-5" dirty="0">
                <a:latin typeface="Times New Roman"/>
                <a:cs typeface="Times New Roman"/>
              </a:rPr>
              <a:t>П. Отмечается тенденция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множественным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лексическим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заменам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типам: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смешения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признакам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внешнего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сходства,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замещения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функциональной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нагрузки, видо-родовые смешения, замены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рамках одного ассоциативного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поляи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П.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(«посуда»</a:t>
            </a:r>
            <a:r>
              <a:rPr sz="1400" dirty="0">
                <a:latin typeface="Times New Roman"/>
                <a:cs typeface="Times New Roman"/>
              </a:rPr>
              <a:t> —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«миска»,</a:t>
            </a:r>
            <a:r>
              <a:rPr sz="1400" i="1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«нора»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i="1" spc="200" dirty="0">
                <a:latin typeface="Times New Roman"/>
                <a:cs typeface="Times New Roman"/>
              </a:rPr>
              <a:t>«д</a:t>
            </a:r>
            <a:r>
              <a:rPr sz="1400" i="1" spc="18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ра»,</a:t>
            </a:r>
            <a:r>
              <a:rPr sz="1400" i="1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«кастрюля»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«миска»,</a:t>
            </a:r>
            <a:endParaRPr sz="1400">
              <a:latin typeface="Times New Roman"/>
              <a:cs typeface="Times New Roman"/>
            </a:endParaRPr>
          </a:p>
          <a:p>
            <a:pPr marL="228600" algn="just">
              <a:lnSpc>
                <a:spcPts val="1530"/>
              </a:lnSpc>
              <a:tabLst>
                <a:tab pos="5400040" algn="l"/>
              </a:tabLst>
            </a:pPr>
            <a:r>
              <a:rPr sz="1400" spc="-5" dirty="0">
                <a:latin typeface="Times New Roman"/>
                <a:cs typeface="Times New Roman"/>
              </a:rPr>
              <a:t>«нырнул» </a:t>
            </a:r>
            <a:r>
              <a:rPr sz="1400" dirty="0">
                <a:latin typeface="Times New Roman"/>
                <a:cs typeface="Times New Roman"/>
              </a:rPr>
              <a:t>—	</a:t>
            </a:r>
            <a:r>
              <a:rPr sz="1400" i="1" spc="-5" dirty="0">
                <a:latin typeface="Times New Roman"/>
                <a:cs typeface="Times New Roman"/>
              </a:rPr>
              <a:t>«купа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spc="40" dirty="0">
                <a:latin typeface="Times New Roman"/>
                <a:cs typeface="Times New Roman"/>
              </a:rPr>
              <a:t>ся»</a:t>
            </a:r>
            <a:r>
              <a:rPr sz="1400" spc="4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228600" marR="170815" indent="264795" algn="just">
              <a:lnSpc>
                <a:spcPct val="9590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Наряду с лексическими </a:t>
            </a:r>
            <a:r>
              <a:rPr sz="1400" spc="-5" dirty="0">
                <a:latin typeface="Times New Roman"/>
                <a:cs typeface="Times New Roman"/>
              </a:rPr>
              <a:t>ошибками </a:t>
            </a:r>
            <a:r>
              <a:rPr sz="1400" dirty="0">
                <a:latin typeface="Times New Roman"/>
                <a:cs typeface="Times New Roman"/>
              </a:rPr>
              <a:t>у детей с </a:t>
            </a:r>
            <a:r>
              <a:rPr sz="1400" spc="-5" dirty="0">
                <a:latin typeface="Times New Roman"/>
                <a:cs typeface="Times New Roman"/>
              </a:rPr>
              <a:t>III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уровнем развития речи </a:t>
            </a:r>
            <a:r>
              <a:rPr sz="1400" dirty="0">
                <a:latin typeface="Times New Roman"/>
                <a:cs typeface="Times New Roman"/>
              </a:rPr>
              <a:t> отмечается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специфическое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своеобразие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Ее </a:t>
            </a:r>
            <a:r>
              <a:rPr sz="1400" spc="-5" dirty="0">
                <a:latin typeface="Times New Roman"/>
                <a:cs typeface="Times New Roman"/>
              </a:rPr>
              <a:t> недостаточнаясформированность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часто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проявляется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детских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диалогах,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монологах.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подтверждают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программирования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содержания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развернутых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высказываний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языкового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оформления.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Характерными особенностями связной речи являются нарушение связности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последовательности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рассказа,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смысловые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пропуски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существенных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элементов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8204" y="9074657"/>
            <a:ext cx="50101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1880" algn="l"/>
                <a:tab pos="1385570" algn="l"/>
                <a:tab pos="3463925" algn="l"/>
                <a:tab pos="4170679" algn="l"/>
                <a:tab pos="4472305" algn="l"/>
              </a:tabLst>
            </a:pPr>
            <a:r>
              <a:rPr sz="1400" spc="-5" dirty="0">
                <a:latin typeface="Times New Roman"/>
                <a:cs typeface="Times New Roman"/>
              </a:rPr>
              <a:t>врем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	и	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ин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2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следст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ых	связ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	в	тексте.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8204" y="8870441"/>
            <a:ext cx="6055995" cy="443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20" algn="r">
              <a:lnSpc>
                <a:spcPts val="1645"/>
              </a:lnSpc>
              <a:spcBef>
                <a:spcPts val="100"/>
              </a:spcBef>
              <a:tabLst>
                <a:tab pos="984250" algn="l"/>
                <a:tab pos="1708785" algn="l"/>
                <a:tab pos="2595880" algn="l"/>
                <a:tab pos="4117340" algn="l"/>
                <a:tab pos="5191125" algn="l"/>
              </a:tabLst>
            </a:pPr>
            <a:r>
              <a:rPr sz="1400" dirty="0">
                <a:latin typeface="Times New Roman"/>
                <a:cs typeface="Times New Roman"/>
              </a:rPr>
              <a:t>сюжетной	</a:t>
            </a:r>
            <a:r>
              <a:rPr sz="1400" spc="-5" dirty="0">
                <a:latin typeface="Times New Roman"/>
                <a:cs typeface="Times New Roman"/>
              </a:rPr>
              <a:t>линии,	</a:t>
            </a:r>
            <a:r>
              <a:rPr sz="1400" dirty="0">
                <a:latin typeface="Times New Roman"/>
                <a:cs typeface="Times New Roman"/>
              </a:rPr>
              <a:t>заметная	</a:t>
            </a:r>
            <a:r>
              <a:rPr sz="1400" spc="-5" dirty="0">
                <a:latin typeface="Times New Roman"/>
                <a:cs typeface="Times New Roman"/>
              </a:rPr>
              <a:t>фрагментарность	изложения,	нарушение</a:t>
            </a:r>
            <a:endParaRPr sz="1400">
              <a:latin typeface="Times New Roman"/>
              <a:cs typeface="Times New Roman"/>
            </a:endParaRPr>
          </a:p>
          <a:p>
            <a:pPr marR="5080" algn="r">
              <a:lnSpc>
                <a:spcPts val="1645"/>
              </a:lnSpc>
            </a:pPr>
            <a:r>
              <a:rPr sz="1400" spc="-5" dirty="0">
                <a:latin typeface="Times New Roman"/>
                <a:cs typeface="Times New Roman"/>
              </a:rPr>
              <a:t>Указанные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8204" y="9278822"/>
            <a:ext cx="605726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специфические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особенности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обусловлены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низкой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степенью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активности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неумением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выделить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главные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второстепенные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12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5360" cy="126238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70"/>
              </a:spcBef>
            </a:pPr>
            <a:r>
              <a:rPr sz="1400" dirty="0">
                <a:latin typeface="Times New Roman"/>
                <a:cs typeface="Times New Roman"/>
              </a:rPr>
              <a:t>элементы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замысла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связей</a:t>
            </a:r>
            <a:r>
              <a:rPr sz="1400" dirty="0">
                <a:latin typeface="Times New Roman"/>
                <a:cs typeface="Times New Roman"/>
              </a:rPr>
              <a:t> между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ними,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невозможностью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четкого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построения целостной композиции текста. Одновременно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этими ошибками </a:t>
            </a:r>
            <a:r>
              <a:rPr sz="1400" dirty="0">
                <a:latin typeface="Times New Roman"/>
                <a:cs typeface="Times New Roman"/>
              </a:rPr>
              <a:t> отмечается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бедность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однообразие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используемых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языковых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средств.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рассказывая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любимых игрушках </a:t>
            </a:r>
            <a:r>
              <a:rPr sz="1400" dirty="0">
                <a:latin typeface="Times New Roman"/>
                <a:cs typeface="Times New Roman"/>
              </a:rPr>
              <a:t>или о </a:t>
            </a:r>
            <a:r>
              <a:rPr sz="1400" spc="-5" dirty="0">
                <a:latin typeface="Times New Roman"/>
                <a:cs typeface="Times New Roman"/>
              </a:rPr>
              <a:t>событиях </a:t>
            </a:r>
            <a:r>
              <a:rPr sz="1400" dirty="0">
                <a:latin typeface="Times New Roman"/>
                <a:cs typeface="Times New Roman"/>
              </a:rPr>
              <a:t>из </a:t>
            </a:r>
            <a:r>
              <a:rPr sz="1400" spc="-5" dirty="0">
                <a:latin typeface="Times New Roman"/>
                <a:cs typeface="Times New Roman"/>
              </a:rPr>
              <a:t>собственной жизни, </a:t>
            </a:r>
            <a:r>
              <a:rPr sz="1400" spc="-10" dirty="0">
                <a:latin typeface="Times New Roman"/>
                <a:cs typeface="Times New Roman"/>
              </a:rPr>
              <a:t>дети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используют</a:t>
            </a:r>
            <a:r>
              <a:rPr sz="1400" dirty="0">
                <a:latin typeface="Times New Roman"/>
                <a:cs typeface="Times New Roman"/>
              </a:rPr>
              <a:t> короткие,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малоинформативные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фразы.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построении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они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опускают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переставляют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отдельные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члены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51836" y="1916937"/>
            <a:ext cx="48793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заменяют</a:t>
            </a:r>
            <a:r>
              <a:rPr sz="1400" spc="6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сложные</a:t>
            </a:r>
            <a:r>
              <a:rPr sz="1400" spc="6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предлоги</a:t>
            </a:r>
            <a:r>
              <a:rPr sz="1400" spc="6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простыми.</a:t>
            </a:r>
            <a:r>
              <a:rPr sz="1400" spc="6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Часто</a:t>
            </a:r>
            <a:r>
              <a:rPr sz="1400" spc="6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встречается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0095" y="2122677"/>
            <a:ext cx="48240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9030" algn="l"/>
                <a:tab pos="1800860" algn="l"/>
                <a:tab pos="2326640" algn="l"/>
                <a:tab pos="3039110" algn="l"/>
                <a:tab pos="3695700" algn="l"/>
                <a:tab pos="3974465" algn="l"/>
              </a:tabLst>
            </a:pPr>
            <a:r>
              <a:rPr sz="1400" spc="-5" dirty="0">
                <a:latin typeface="Times New Roman"/>
                <a:cs typeface="Times New Roman"/>
              </a:rPr>
              <a:t>оформление	связей	</a:t>
            </a:r>
            <a:r>
              <a:rPr sz="1400" dirty="0">
                <a:latin typeface="Times New Roman"/>
                <a:cs typeface="Times New Roman"/>
              </a:rPr>
              <a:t>слов	</a:t>
            </a:r>
            <a:r>
              <a:rPr sz="1400" spc="-5" dirty="0">
                <a:latin typeface="Times New Roman"/>
                <a:cs typeface="Times New Roman"/>
              </a:rPr>
              <a:t>внутри	фразы	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5" dirty="0">
                <a:latin typeface="Times New Roman"/>
                <a:cs typeface="Times New Roman"/>
              </a:rPr>
              <a:t>нарушение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1916937"/>
            <a:ext cx="1075055" cy="64960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just">
              <a:lnSpc>
                <a:spcPct val="96100"/>
              </a:lnSpc>
              <a:spcBef>
                <a:spcPts val="170"/>
              </a:spcBef>
            </a:pP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  не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  меж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3380" y="2531109"/>
            <a:ext cx="14833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40868" y="2326894"/>
            <a:ext cx="4094479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73025" marR="5080" indent="-60960">
              <a:lnSpc>
                <a:spcPts val="1610"/>
              </a:lnSpc>
              <a:spcBef>
                <a:spcPts val="215"/>
              </a:spcBef>
              <a:tabLst>
                <a:tab pos="727075" algn="l"/>
                <a:tab pos="1416050" algn="l"/>
                <a:tab pos="1901825" algn="l"/>
                <a:tab pos="2824480" algn="l"/>
                <a:tab pos="2910840" algn="l"/>
                <a:tab pos="3994150" algn="l"/>
              </a:tabLst>
            </a:pPr>
            <a:r>
              <a:rPr sz="1400" dirty="0">
                <a:latin typeface="Times New Roman"/>
                <a:cs typeface="Times New Roman"/>
              </a:rPr>
              <a:t>связей		ме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ду	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и.  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пи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ми	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яются		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	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5804" y="2735325"/>
            <a:ext cx="6362700" cy="596455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65100" marR="156845" algn="just">
              <a:lnSpc>
                <a:spcPct val="959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воспроизведении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структуры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звуконаполняемости: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персеверации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(</a:t>
            </a:r>
            <a:r>
              <a:rPr sz="1400" i="1" spc="5" dirty="0">
                <a:latin typeface="Times New Roman"/>
                <a:cs typeface="Times New Roman"/>
              </a:rPr>
              <a:t>«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е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70" dirty="0">
                <a:latin typeface="Times New Roman"/>
                <a:cs typeface="Times New Roman"/>
              </a:rPr>
              <a:t>еви</a:t>
            </a:r>
            <a:r>
              <a:rPr sz="2100" i="1" spc="-104" baseline="-99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к»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снеговик,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i="1" spc="-40" dirty="0">
                <a:latin typeface="Times New Roman"/>
                <a:cs typeface="Times New Roman"/>
              </a:rPr>
              <a:t>«хихии</a:t>
            </a:r>
            <a:r>
              <a:rPr sz="2100" i="1" spc="-60" baseline="-99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ст»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хоккеист),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антиципации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«астóбус»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автобус), добавление </a:t>
            </a:r>
            <a:r>
              <a:rPr sz="1400" spc="-10" dirty="0">
                <a:latin typeface="Times New Roman"/>
                <a:cs typeface="Times New Roman"/>
              </a:rPr>
              <a:t>лишних </a:t>
            </a:r>
            <a:r>
              <a:rPr sz="1400" spc="-5" dirty="0">
                <a:latin typeface="Times New Roman"/>
                <a:cs typeface="Times New Roman"/>
              </a:rPr>
              <a:t>звуков (</a:t>
            </a:r>
            <a:r>
              <a:rPr sz="1400" i="1" spc="-5" dirty="0">
                <a:latin typeface="Times New Roman"/>
                <a:cs typeface="Times New Roman"/>
              </a:rPr>
              <a:t>«ме</a:t>
            </a:r>
            <a:r>
              <a:rPr sz="1400" i="1" dirty="0">
                <a:latin typeface="Times New Roman"/>
                <a:cs typeface="Times New Roman"/>
              </a:rPr>
              <a:t> двéдъ» — </a:t>
            </a:r>
            <a:r>
              <a:rPr sz="1400" spc="-5" dirty="0">
                <a:latin typeface="Times New Roman"/>
                <a:cs typeface="Times New Roman"/>
              </a:rPr>
              <a:t>медведь), </a:t>
            </a:r>
            <a:r>
              <a:rPr sz="1400" dirty="0">
                <a:latin typeface="Times New Roman"/>
                <a:cs typeface="Times New Roman"/>
              </a:rPr>
              <a:t> усечение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слогов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«миса </a:t>
            </a:r>
            <a:r>
              <a:rPr sz="1400" i="1" spc="280" dirty="0">
                <a:latin typeface="Times New Roman"/>
                <a:cs typeface="Times New Roman"/>
              </a:rPr>
              <a:t>é </a:t>
            </a:r>
            <a:r>
              <a:rPr sz="1400" i="1" dirty="0">
                <a:latin typeface="Times New Roman"/>
                <a:cs typeface="Times New Roman"/>
              </a:rPr>
              <a:t>» —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милиционер,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«ваправóт»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водопровод),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перестановка</a:t>
            </a:r>
            <a:r>
              <a:rPr sz="1400" dirty="0">
                <a:latin typeface="Times New Roman"/>
                <a:cs typeface="Times New Roman"/>
              </a:rPr>
              <a:t> слогов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«вóкрик»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коврик,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«восó ики»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волосики),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добавление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слогообразующей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гласной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spc="40" dirty="0">
                <a:latin typeface="Times New Roman"/>
                <a:cs typeface="Times New Roman"/>
              </a:rPr>
              <a:t>(</a:t>
            </a:r>
            <a:r>
              <a:rPr sz="1400" i="1" spc="40" dirty="0">
                <a:latin typeface="Times New Roman"/>
                <a:cs typeface="Times New Roman"/>
              </a:rPr>
              <a:t>«корáб </a:t>
            </a:r>
            <a:r>
              <a:rPr sz="1400" i="1" spc="270" dirty="0">
                <a:latin typeface="Times New Roman"/>
                <a:cs typeface="Times New Roman"/>
              </a:rPr>
              <a:t> </a:t>
            </a:r>
            <a:r>
              <a:rPr sz="1400" i="1" spc="125" dirty="0">
                <a:latin typeface="Times New Roman"/>
                <a:cs typeface="Times New Roman"/>
              </a:rPr>
              <a:t>ь»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4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корабль,</a:t>
            </a:r>
            <a:endParaRPr sz="1400">
              <a:latin typeface="Times New Roman"/>
              <a:cs typeface="Times New Roman"/>
            </a:endParaRPr>
          </a:p>
          <a:p>
            <a:pPr marL="165100" marR="156845" algn="just">
              <a:lnSpc>
                <a:spcPts val="1610"/>
              </a:lnSpc>
              <a:spcBef>
                <a:spcPts val="40"/>
              </a:spcBef>
            </a:pPr>
            <a:r>
              <a:rPr sz="1400" i="1" spc="-5" dirty="0">
                <a:latin typeface="Times New Roman"/>
                <a:cs typeface="Times New Roman"/>
              </a:rPr>
              <a:t>«т </a:t>
            </a:r>
            <a:r>
              <a:rPr sz="1400" i="1" spc="75" dirty="0">
                <a:latin typeface="Times New Roman"/>
                <a:cs typeface="Times New Roman"/>
              </a:rPr>
              <a:t>равá»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трава).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сторона</a:t>
            </a:r>
            <a:r>
              <a:rPr sz="1400" dirty="0">
                <a:latin typeface="Times New Roman"/>
                <a:cs typeface="Times New Roman"/>
              </a:rPr>
              <a:t> речи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характеризуется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неточностью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некоторых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r>
              <a:rPr sz="1400" dirty="0">
                <a:latin typeface="Times New Roman"/>
                <a:cs typeface="Times New Roman"/>
              </a:rPr>
              <a:t> нечеткостью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Недостаточность фонематического восприятия проявляется </a:t>
            </a:r>
            <a:r>
              <a:rPr sz="1400" dirty="0">
                <a:latin typeface="Times New Roman"/>
                <a:cs typeface="Times New Roman"/>
              </a:rPr>
              <a:t>в том, </a:t>
            </a:r>
            <a:r>
              <a:rPr sz="1400" spc="-5" dirty="0">
                <a:latin typeface="Times New Roman"/>
                <a:cs typeface="Times New Roman"/>
              </a:rPr>
              <a:t>что дети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трудом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выделяют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первый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последний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согласный,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гласный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середине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65100" marR="159385" algn="just">
              <a:lnSpc>
                <a:spcPts val="161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конце слова, не </a:t>
            </a:r>
            <a:r>
              <a:rPr sz="1400" spc="-5" dirty="0">
                <a:latin typeface="Times New Roman"/>
                <a:cs typeface="Times New Roman"/>
              </a:rPr>
              <a:t>подбирают картинки, </a:t>
            </a:r>
            <a:r>
              <a:rPr sz="1400" dirty="0">
                <a:latin typeface="Times New Roman"/>
                <a:cs typeface="Times New Roman"/>
              </a:rPr>
              <a:t>в названии </a:t>
            </a:r>
            <a:r>
              <a:rPr sz="1400" spc="-5" dirty="0">
                <a:latin typeface="Times New Roman"/>
                <a:cs typeface="Times New Roman"/>
              </a:rPr>
              <a:t>которых есть заданный звук, </a:t>
            </a:r>
            <a:r>
              <a:rPr sz="1400" dirty="0">
                <a:latin typeface="Times New Roman"/>
                <a:cs typeface="Times New Roman"/>
              </a:rPr>
              <a:t> не </a:t>
            </a:r>
            <a:r>
              <a:rPr sz="1400" spc="-5" dirty="0">
                <a:latin typeface="Times New Roman"/>
                <a:cs typeface="Times New Roman"/>
              </a:rPr>
              <a:t>всегда </a:t>
            </a:r>
            <a:r>
              <a:rPr sz="1400" spc="-10" dirty="0">
                <a:latin typeface="Times New Roman"/>
                <a:cs typeface="Times New Roman"/>
              </a:rPr>
              <a:t>могут </a:t>
            </a:r>
            <a:r>
              <a:rPr sz="1400" spc="-5" dirty="0">
                <a:latin typeface="Times New Roman"/>
                <a:cs typeface="Times New Roman"/>
              </a:rPr>
              <a:t>правильно определить </a:t>
            </a:r>
            <a:r>
              <a:rPr sz="1400" dirty="0">
                <a:latin typeface="Times New Roman"/>
                <a:cs typeface="Times New Roman"/>
              </a:rPr>
              <a:t>наличие и </a:t>
            </a:r>
            <a:r>
              <a:rPr sz="1400" spc="-5" dirty="0">
                <a:latin typeface="Times New Roman"/>
                <a:cs typeface="Times New Roman"/>
              </a:rPr>
              <a:t>место звука </a:t>
            </a:r>
            <a:r>
              <a:rPr sz="1400" dirty="0">
                <a:latin typeface="Times New Roman"/>
                <a:cs typeface="Times New Roman"/>
              </a:rPr>
              <a:t>в слове и т. </a:t>
            </a:r>
            <a:r>
              <a:rPr sz="1400" spc="-5" dirty="0">
                <a:latin typeface="Times New Roman"/>
                <a:cs typeface="Times New Roman"/>
              </a:rPr>
              <a:t>П.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Задания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придумывание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выполняют.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649605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ФОНЕТИКО-ФОНЕМАТИЧЕСКОЕ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НЕДОРАЗВИТИЕ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РЕЧИ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Times New Roman"/>
              <a:cs typeface="Times New Roman"/>
            </a:endParaRPr>
          </a:p>
          <a:p>
            <a:pPr marL="2190750" algn="just">
              <a:lnSpc>
                <a:spcPts val="1630"/>
              </a:lnSpc>
              <a:spcBef>
                <a:spcPts val="5"/>
              </a:spcBef>
            </a:pPr>
            <a:r>
              <a:rPr sz="1400" b="1" spc="-5" dirty="0">
                <a:latin typeface="Times New Roman"/>
                <a:cs typeface="Times New Roman"/>
              </a:rPr>
              <a:t>Пояснительная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записка.</a:t>
            </a:r>
            <a:endParaRPr sz="1400">
              <a:latin typeface="Times New Roman"/>
              <a:cs typeface="Times New Roman"/>
            </a:endParaRPr>
          </a:p>
          <a:p>
            <a:pPr marL="165100" marR="156845" algn="just">
              <a:lnSpc>
                <a:spcPct val="95800"/>
              </a:lnSpc>
              <a:spcBef>
                <a:spcPts val="20"/>
              </a:spcBef>
            </a:pP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сложившейся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настоящее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обучения детей дошкольного возраста показал, </a:t>
            </a:r>
            <a:r>
              <a:rPr sz="1400" dirty="0">
                <a:latin typeface="Times New Roman"/>
                <a:cs typeface="Times New Roman"/>
              </a:rPr>
              <a:t>что </a:t>
            </a:r>
            <a:r>
              <a:rPr sz="1400" spc="-5" dirty="0">
                <a:latin typeface="Times New Roman"/>
                <a:cs typeface="Times New Roman"/>
              </a:rPr>
              <a:t>количество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 имеющих отклонения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речевом развитии, неуклонно растет. Эти дети </a:t>
            </a:r>
            <a:r>
              <a:rPr sz="1400" dirty="0">
                <a:latin typeface="Times New Roman"/>
                <a:cs typeface="Times New Roman"/>
              </a:rPr>
              <a:t> составляют </a:t>
            </a:r>
            <a:r>
              <a:rPr sz="1400" spc="-5" dirty="0">
                <a:latin typeface="Times New Roman"/>
                <a:cs typeface="Times New Roman"/>
              </a:rPr>
              <a:t>основную группу </a:t>
            </a:r>
            <a:r>
              <a:rPr sz="1400" dirty="0">
                <a:latin typeface="Times New Roman"/>
                <a:cs typeface="Times New Roman"/>
              </a:rPr>
              <a:t>риска </a:t>
            </a:r>
            <a:r>
              <a:rPr sz="1400" spc="-5" dirty="0">
                <a:latin typeface="Times New Roman"/>
                <a:cs typeface="Times New Roman"/>
              </a:rPr>
              <a:t>по школьной неуспеваемости, особенно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овладении</a:t>
            </a:r>
            <a:r>
              <a:rPr sz="1400" dirty="0">
                <a:latin typeface="Times New Roman"/>
                <a:cs typeface="Times New Roman"/>
              </a:rPr>
              <a:t> письмом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чтением.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причина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недостаточное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 процессов звуко-буквенного </a:t>
            </a:r>
            <a:r>
              <a:rPr sz="1400" dirty="0">
                <a:latin typeface="Times New Roman"/>
                <a:cs typeface="Times New Roman"/>
              </a:rPr>
              <a:t>анализа и </a:t>
            </a:r>
            <a:r>
              <a:rPr sz="1400" spc="-5" dirty="0">
                <a:latin typeface="Times New Roman"/>
                <a:cs typeface="Times New Roman"/>
              </a:rPr>
              <a:t>синтеза. Известно, что </a:t>
            </a:r>
            <a:r>
              <a:rPr sz="1400" dirty="0">
                <a:latin typeface="Times New Roman"/>
                <a:cs typeface="Times New Roman"/>
              </a:rPr>
              <a:t>звуко-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буквенный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базируется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четких,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устойчивых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достаточно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дифференцированных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представлениях</a:t>
            </a:r>
            <a:r>
              <a:rPr sz="1400" dirty="0">
                <a:latin typeface="Times New Roman"/>
                <a:cs typeface="Times New Roman"/>
              </a:rPr>
              <a:t> 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составе</a:t>
            </a:r>
            <a:r>
              <a:rPr sz="1400" dirty="0">
                <a:latin typeface="Times New Roman"/>
                <a:cs typeface="Times New Roman"/>
              </a:rPr>
              <a:t> слова.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звуковым</a:t>
            </a:r>
            <a:r>
              <a:rPr sz="1400" dirty="0">
                <a:latin typeface="Times New Roman"/>
                <a:cs typeface="Times New Roman"/>
              </a:rPr>
              <a:t> составом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слова,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очередь,</a:t>
            </a:r>
            <a:r>
              <a:rPr sz="1400" dirty="0">
                <a:latin typeface="Times New Roman"/>
                <a:cs typeface="Times New Roman"/>
              </a:rPr>
              <a:t> тесно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связан</a:t>
            </a:r>
            <a:r>
              <a:rPr sz="1400" dirty="0">
                <a:latin typeface="Times New Roman"/>
                <a:cs typeface="Times New Roman"/>
              </a:rPr>
              <a:t> 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слухоречедвигательного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взаимодействия,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который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выражается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правильной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тонкой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дифференциации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8204" y="8666226"/>
            <a:ext cx="2006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на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43380" y="8666226"/>
            <a:ext cx="5789930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5375275">
              <a:lnSpc>
                <a:spcPts val="161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х.  </a:t>
            </a:r>
            <a:r>
              <a:rPr sz="1400" spc="-5" dirty="0">
                <a:latin typeface="Times New Roman"/>
                <a:cs typeface="Times New Roman"/>
              </a:rPr>
              <a:t>Предпосылки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успешного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обучения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письму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чтению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формируются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8204" y="9074657"/>
            <a:ext cx="6052820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  <a:tabLst>
                <a:tab pos="1196340" algn="l"/>
                <a:tab pos="1595120" algn="l"/>
                <a:tab pos="2604770" algn="l"/>
                <a:tab pos="3318510" algn="l"/>
                <a:tab pos="4050029" algn="l"/>
                <a:tab pos="4713605" algn="l"/>
              </a:tabLst>
            </a:pPr>
            <a:r>
              <a:rPr sz="1400" spc="-5" dirty="0">
                <a:latin typeface="Times New Roman"/>
                <a:cs typeface="Times New Roman"/>
              </a:rPr>
              <a:t>дошкольном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возрасте.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Установлено,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что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пятого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года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жизни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является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има</a:t>
            </a:r>
            <a:r>
              <a:rPr sz="1400" spc="-5" dirty="0">
                <a:latin typeface="Times New Roman"/>
                <a:cs typeface="Times New Roman"/>
              </a:rPr>
              <a:t>льн</a:t>
            </a:r>
            <a:r>
              <a:rPr sz="1400" dirty="0">
                <a:latin typeface="Times New Roman"/>
                <a:cs typeface="Times New Roman"/>
              </a:rPr>
              <a:t>ым	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5" dirty="0">
                <a:latin typeface="Times New Roman"/>
                <a:cs typeface="Times New Roman"/>
              </a:rPr>
              <a:t>воспит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	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ой,	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сш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	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	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мат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13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9170" cy="760158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10160" algn="just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слуха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ориентировочной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действительности.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Своевременное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личностно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ориентированное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воздействие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нарушенные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звенья речевой функции позволяет </a:t>
            </a:r>
            <a:r>
              <a:rPr sz="1400" spc="-10" dirty="0">
                <a:latin typeface="Times New Roman"/>
                <a:cs typeface="Times New Roman"/>
              </a:rPr>
              <a:t>вернуть </a:t>
            </a:r>
            <a:r>
              <a:rPr sz="1400" dirty="0">
                <a:latin typeface="Times New Roman"/>
                <a:cs typeface="Times New Roman"/>
              </a:rPr>
              <a:t>ребенка на </a:t>
            </a:r>
            <a:r>
              <a:rPr sz="1400" spc="-5" dirty="0">
                <a:latin typeface="Times New Roman"/>
                <a:cs typeface="Times New Roman"/>
              </a:rPr>
              <a:t>онтогенетический путь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Это</a:t>
            </a:r>
            <a:r>
              <a:rPr sz="1400" spc="-5" dirty="0">
                <a:latin typeface="Times New Roman"/>
                <a:cs typeface="Times New Roman"/>
              </a:rPr>
              <a:t> является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полноценной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интеграции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ФФН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среду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нормально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развивающихся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сверстников.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становления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проходит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несколько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этапов.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Восприятие звуков </a:t>
            </a:r>
            <a:r>
              <a:rPr sz="1400" dirty="0">
                <a:latin typeface="Times New Roman"/>
                <a:cs typeface="Times New Roman"/>
              </a:rPr>
              <a:t>у детей с </a:t>
            </a:r>
            <a:r>
              <a:rPr sz="1400" spc="-5" dirty="0">
                <a:latin typeface="Times New Roman"/>
                <a:cs typeface="Times New Roman"/>
              </a:rPr>
              <a:t>нормальным </a:t>
            </a:r>
            <a:r>
              <a:rPr sz="1400" dirty="0">
                <a:latin typeface="Times New Roman"/>
                <a:cs typeface="Times New Roman"/>
              </a:rPr>
              <a:t>речевым развитием </a:t>
            </a:r>
            <a:r>
              <a:rPr sz="1400" spc="-5" dirty="0">
                <a:latin typeface="Times New Roman"/>
                <a:cs typeface="Times New Roman"/>
              </a:rPr>
              <a:t>формируется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достаточно рано </a:t>
            </a:r>
            <a:r>
              <a:rPr sz="1400" dirty="0">
                <a:latin typeface="Times New Roman"/>
                <a:cs typeface="Times New Roman"/>
              </a:rPr>
              <a:t>и в </a:t>
            </a:r>
            <a:r>
              <a:rPr sz="1400" spc="-5" dirty="0">
                <a:latin typeface="Times New Roman"/>
                <a:cs typeface="Times New Roman"/>
              </a:rPr>
              <a:t>определенной последовательности.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возрасте до года </a:t>
            </a:r>
            <a:r>
              <a:rPr sz="1400" dirty="0">
                <a:latin typeface="Times New Roman"/>
                <a:cs typeface="Times New Roman"/>
              </a:rPr>
              <a:t>(в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дофонемного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развития)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улавливает</a:t>
            </a:r>
            <a:r>
              <a:rPr sz="1400" dirty="0">
                <a:latin typeface="Times New Roman"/>
                <a:cs typeface="Times New Roman"/>
              </a:rPr>
              <a:t> лишь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ритмико-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мелодические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фонемный</a:t>
            </a:r>
            <a:r>
              <a:rPr sz="1400" dirty="0">
                <a:latin typeface="Times New Roman"/>
                <a:cs typeface="Times New Roman"/>
              </a:rPr>
              <a:t> состав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</a:t>
            </a:r>
            <a:r>
              <a:rPr sz="1400" dirty="0">
                <a:latin typeface="Times New Roman"/>
                <a:cs typeface="Times New Roman"/>
              </a:rPr>
              <a:t> воспринимается.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Непосредственное различение звуков происходит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0" dirty="0">
                <a:latin typeface="Times New Roman"/>
                <a:cs typeface="Times New Roman"/>
              </a:rPr>
              <a:t>втором </a:t>
            </a:r>
            <a:r>
              <a:rPr sz="1400" spc="-5" dirty="0">
                <a:latin typeface="Times New Roman"/>
                <a:cs typeface="Times New Roman"/>
              </a:rPr>
              <a:t>году </a:t>
            </a:r>
            <a:r>
              <a:rPr sz="1400" dirty="0">
                <a:latin typeface="Times New Roman"/>
                <a:cs typeface="Times New Roman"/>
              </a:rPr>
              <a:t>жизни. </a:t>
            </a:r>
            <a:r>
              <a:rPr sz="1400" spc="-5" dirty="0">
                <a:latin typeface="Times New Roman"/>
                <a:cs typeface="Times New Roman"/>
              </a:rPr>
              <a:t>Дети </a:t>
            </a:r>
            <a:r>
              <a:rPr sz="1400" dirty="0">
                <a:latin typeface="Times New Roman"/>
                <a:cs typeface="Times New Roman"/>
              </a:rPr>
              <a:t> начинают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постепенно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русского </a:t>
            </a:r>
            <a:r>
              <a:rPr sz="1400" dirty="0">
                <a:latin typeface="Times New Roman"/>
                <a:cs typeface="Times New Roman"/>
              </a:rPr>
              <a:t> языка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независимо от</a:t>
            </a:r>
            <a:r>
              <a:rPr sz="1400" dirty="0">
                <a:latin typeface="Times New Roman"/>
                <a:cs typeface="Times New Roman"/>
              </a:rPr>
              <a:t> их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артикуляционной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четкости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следующем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порядке:</a:t>
            </a:r>
            <a:endParaRPr sz="1400">
              <a:latin typeface="Times New Roman"/>
              <a:cs typeface="Times New Roman"/>
            </a:endParaRPr>
          </a:p>
          <a:p>
            <a:pPr marL="12700" marR="7620" indent="264795">
              <a:lnSpc>
                <a:spcPts val="1610"/>
              </a:lnSpc>
              <a:spcBef>
                <a:spcPts val="40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гласные —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согласные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(среди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согласных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различаются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первую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очередь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сонорные [л]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" dirty="0">
                <a:latin typeface="Times New Roman"/>
                <a:cs typeface="Times New Roman"/>
              </a:rPr>
              <a:t> [р]),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глухие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звонкие,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твердые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мягкие.</a:t>
            </a:r>
            <a:endParaRPr sz="1400">
              <a:latin typeface="Times New Roman"/>
              <a:cs typeface="Times New Roman"/>
            </a:endParaRPr>
          </a:p>
          <a:p>
            <a:pPr marL="12700" marR="6985" indent="264795" algn="just">
              <a:lnSpc>
                <a:spcPct val="96000"/>
              </a:lnSpc>
              <a:spcBef>
                <a:spcPts val="35"/>
              </a:spcBef>
            </a:pPr>
            <a:r>
              <a:rPr sz="1400" dirty="0">
                <a:latin typeface="Times New Roman"/>
                <a:cs typeface="Times New Roman"/>
              </a:rPr>
              <a:t>Усвоение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во</a:t>
            </a:r>
            <a:r>
              <a:rPr sz="1400" spc="-5" dirty="0">
                <a:latin typeface="Times New Roman"/>
                <a:cs typeface="Times New Roman"/>
              </a:rPr>
              <a:t> многом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обусловлено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сохранностью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речедвигательного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анализатора.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</a:t>
            </a:r>
            <a:r>
              <a:rPr sz="1400" dirty="0">
                <a:latin typeface="Times New Roman"/>
                <a:cs typeface="Times New Roman"/>
              </a:rPr>
              <a:t> не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менее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начальном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этапе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часто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наблюдается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неустойчивость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артякуляции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произнесении</a:t>
            </a:r>
            <a:r>
              <a:rPr sz="1400" spc="67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слов</a:t>
            </a:r>
            <a:r>
              <a:rPr sz="1400" spc="67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ребенком.</a:t>
            </a:r>
            <a:r>
              <a:rPr sz="1400" spc="670" dirty="0">
                <a:latin typeface="Times New Roman"/>
                <a:cs typeface="Times New Roman"/>
              </a:rPr>
              <a:t> </a:t>
            </a:r>
            <a:r>
              <a:rPr sz="1400" spc="6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Характерно</a:t>
            </a:r>
            <a:r>
              <a:rPr sz="1400" spc="67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использование</a:t>
            </a:r>
            <a:r>
              <a:rPr sz="1400" spc="6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звуков-</a:t>
            </a:r>
            <a:endParaRPr sz="1400">
              <a:latin typeface="Times New Roman"/>
              <a:cs typeface="Times New Roman"/>
            </a:endParaRPr>
          </a:p>
          <a:p>
            <a:pPr marL="12700" marR="952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«заместителей»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(субститутов).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практике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происходит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постепенный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переход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правильному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произношению</a:t>
            </a:r>
            <a:r>
              <a:rPr sz="1400" dirty="0">
                <a:latin typeface="Times New Roman"/>
                <a:cs typeface="Times New Roman"/>
              </a:rPr>
              <a:t> большинства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звуков. </a:t>
            </a:r>
            <a:r>
              <a:rPr sz="1400" dirty="0">
                <a:latin typeface="Times New Roman"/>
                <a:cs typeface="Times New Roman"/>
              </a:rPr>
              <a:t> Отмечается,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началу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четвертого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года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жизни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дети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благоприятных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5"/>
              </a:lnSpc>
            </a:pPr>
            <a:r>
              <a:rPr sz="1400" dirty="0">
                <a:latin typeface="Times New Roman"/>
                <a:cs typeface="Times New Roman"/>
              </a:rPr>
              <a:t>условиях  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воспитания</a:t>
            </a:r>
            <a:r>
              <a:rPr sz="1400" spc="96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усваивают</a:t>
            </a:r>
            <a:r>
              <a:rPr sz="1400" spc="9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звуковую</a:t>
            </a:r>
            <a:r>
              <a:rPr sz="1400" spc="9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систему  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языка.  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Допустимо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неточное произношение шипящих </a:t>
            </a:r>
            <a:r>
              <a:rPr sz="1400" dirty="0">
                <a:latin typeface="Times New Roman"/>
                <a:cs typeface="Times New Roman"/>
              </a:rPr>
              <a:t>[ж] — </a:t>
            </a:r>
            <a:r>
              <a:rPr sz="1400" spc="-5" dirty="0">
                <a:latin typeface="Times New Roman"/>
                <a:cs typeface="Times New Roman"/>
              </a:rPr>
              <a:t>[ш], сонорных </a:t>
            </a:r>
            <a:r>
              <a:rPr sz="1400" spc="-10" dirty="0">
                <a:latin typeface="Times New Roman"/>
                <a:cs typeface="Times New Roman"/>
              </a:rPr>
              <a:t>[л]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[р], свистящих </a:t>
            </a:r>
            <a:r>
              <a:rPr sz="1400" dirty="0">
                <a:latin typeface="Times New Roman"/>
                <a:cs typeface="Times New Roman"/>
              </a:rPr>
              <a:t> [с]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" dirty="0">
                <a:latin typeface="Times New Roman"/>
                <a:cs typeface="Times New Roman"/>
              </a:rPr>
              <a:t> [з].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Фонематические</a:t>
            </a:r>
            <a:r>
              <a:rPr sz="1400" spc="5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восприятие</a:t>
            </a:r>
            <a:r>
              <a:rPr sz="1400" spc="5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всех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данным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Н.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X.</a:t>
            </a:r>
            <a:r>
              <a:rPr sz="1400" dirty="0">
                <a:latin typeface="Times New Roman"/>
                <a:cs typeface="Times New Roman"/>
              </a:rPr>
              <a:t> Швачкина,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заканчивается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концу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второго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года</a:t>
            </a:r>
            <a:r>
              <a:rPr sz="1400" dirty="0">
                <a:latin typeface="Times New Roman"/>
                <a:cs typeface="Times New Roman"/>
              </a:rPr>
              <a:t> жизни.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Успешное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обеспечивается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полноценным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речеслухового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речедвигательного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анализаторов,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способностью</a:t>
            </a:r>
            <a:r>
              <a:rPr sz="1400" dirty="0">
                <a:latin typeface="Times New Roman"/>
                <a:cs typeface="Times New Roman"/>
              </a:rPr>
              <a:t> ребенка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подражанию,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благоприятной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средой.</a:t>
            </a:r>
            <a:endParaRPr sz="1400">
              <a:latin typeface="Times New Roman"/>
              <a:cs typeface="Times New Roman"/>
            </a:endParaRPr>
          </a:p>
          <a:p>
            <a:pPr marL="12700" marR="6350" indent="264795" algn="just">
              <a:lnSpc>
                <a:spcPts val="161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5" dirty="0">
                <a:latin typeface="Times New Roman"/>
                <a:cs typeface="Times New Roman"/>
              </a:rPr>
              <a:t>некоторых детей </a:t>
            </a:r>
            <a:r>
              <a:rPr sz="1400" dirty="0">
                <a:latin typeface="Times New Roman"/>
                <a:cs typeface="Times New Roman"/>
              </a:rPr>
              <a:t>в 4 </a:t>
            </a:r>
            <a:r>
              <a:rPr sz="1400" spc="-5" dirty="0">
                <a:latin typeface="Times New Roman"/>
                <a:cs typeface="Times New Roman"/>
              </a:rPr>
              <a:t>года наблюдаются неустойчивость произношения,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взаимозаменяемость</a:t>
            </a:r>
            <a:r>
              <a:rPr sz="1400" dirty="0">
                <a:latin typeface="Times New Roman"/>
                <a:cs typeface="Times New Roman"/>
              </a:rPr>
              <a:t> фонем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звуко-слоговых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сочетаниях,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искаженное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отражает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диссоциацию</a:t>
            </a:r>
            <a:r>
              <a:rPr sz="1400" dirty="0">
                <a:latin typeface="Times New Roman"/>
                <a:cs typeface="Times New Roman"/>
              </a:rPr>
              <a:t> между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достаточным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развитием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слуха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несовершенством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8256269"/>
            <a:ext cx="51822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4010" algn="l"/>
                <a:tab pos="2490470" algn="l"/>
                <a:tab pos="2813050" algn="l"/>
                <a:tab pos="3367404" algn="l"/>
                <a:tab pos="4015104" algn="l"/>
                <a:tab pos="456184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речедвигательных	</a:t>
            </a:r>
            <a:r>
              <a:rPr sz="1400" dirty="0">
                <a:latin typeface="Times New Roman"/>
                <a:cs typeface="Times New Roman"/>
              </a:rPr>
              <a:t>навыков.	К	</a:t>
            </a:r>
            <a:r>
              <a:rPr sz="1400" spc="-5" dirty="0">
                <a:latin typeface="Times New Roman"/>
                <a:cs typeface="Times New Roman"/>
              </a:rPr>
              <a:t>пяти	годам	</a:t>
            </a:r>
            <a:r>
              <a:rPr sz="1400" dirty="0">
                <a:latin typeface="Times New Roman"/>
                <a:cs typeface="Times New Roman"/>
              </a:rPr>
              <a:t>дети	</a:t>
            </a:r>
            <a:r>
              <a:rPr sz="1400" spc="-5" dirty="0">
                <a:latin typeface="Times New Roman"/>
                <a:cs typeface="Times New Roman"/>
              </a:rPr>
              <a:t>должны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8204" y="8460485"/>
            <a:ext cx="52965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3190" algn="l"/>
                <a:tab pos="1884680" algn="l"/>
                <a:tab pos="2546985" algn="l"/>
                <a:tab pos="3104515" algn="l"/>
                <a:tab pos="4192270" algn="l"/>
                <a:tab pos="443611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произношением	всех	звуков	</a:t>
            </a:r>
            <a:r>
              <a:rPr sz="1400" dirty="0">
                <a:latin typeface="Times New Roman"/>
                <a:cs typeface="Times New Roman"/>
              </a:rPr>
              <a:t>речи,	</a:t>
            </a:r>
            <a:r>
              <a:rPr sz="1400" spc="-5" dirty="0">
                <a:latin typeface="Times New Roman"/>
                <a:cs typeface="Times New Roman"/>
              </a:rPr>
              <a:t>допускается	</a:t>
            </a:r>
            <a:r>
              <a:rPr sz="1400" dirty="0">
                <a:latin typeface="Times New Roman"/>
                <a:cs typeface="Times New Roman"/>
              </a:rPr>
              <a:t>в	</a:t>
            </a:r>
            <a:r>
              <a:rPr sz="1400" spc="-5" dirty="0">
                <a:latin typeface="Times New Roman"/>
                <a:cs typeface="Times New Roman"/>
              </a:rPr>
              <a:t>единичных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8666226"/>
            <a:ext cx="52228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9040" algn="l"/>
                <a:tab pos="2462530" algn="l"/>
                <a:tab pos="3258820" algn="l"/>
                <a:tab pos="3590290" algn="l"/>
                <a:tab pos="4707890" algn="l"/>
              </a:tabLst>
            </a:pP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	</a:t>
            </a:r>
            <a:r>
              <a:rPr sz="1400" spc="-10" dirty="0">
                <a:latin typeface="Times New Roman"/>
                <a:cs typeface="Times New Roman"/>
              </a:rPr>
              <a:t>про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	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	з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22671" y="8256269"/>
            <a:ext cx="709930" cy="64960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indent="14604" algn="just">
              <a:lnSpc>
                <a:spcPct val="96100"/>
              </a:lnSpc>
              <a:spcBef>
                <a:spcPts val="170"/>
              </a:spcBef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ть  </a:t>
            </a:r>
            <a:r>
              <a:rPr sz="1400" spc="-5" dirty="0">
                <a:latin typeface="Times New Roman"/>
                <a:cs typeface="Times New Roman"/>
              </a:rPr>
              <a:t>случаях </a:t>
            </a:r>
            <a:r>
              <a:rPr sz="1400" dirty="0">
                <a:latin typeface="Times New Roman"/>
                <a:cs typeface="Times New Roman"/>
              </a:rPr>
              <a:t> поз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8204" y="8870441"/>
            <a:ext cx="6054090" cy="85534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онтогенеза.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этом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возрасте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формируется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способность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только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критически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оценивать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недостатки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своей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</a:t>
            </a:r>
            <a:r>
              <a:rPr sz="1400" dirty="0">
                <a:latin typeface="Times New Roman"/>
                <a:cs typeface="Times New Roman"/>
              </a:rPr>
              <a:t> но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реагировать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них.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Характеристика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речи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детей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фонетико-фонематическим</a:t>
            </a:r>
            <a:r>
              <a:rPr sz="1400" b="1" dirty="0">
                <a:latin typeface="Times New Roman"/>
                <a:cs typeface="Times New Roman"/>
              </a:rPr>
              <a:t> недоразвитием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67906" y="9935667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14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60440" cy="903287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6985" indent="264795" algn="just">
              <a:lnSpc>
                <a:spcPct val="96000"/>
              </a:lnSpc>
              <a:spcBef>
                <a:spcPts val="170"/>
              </a:spcBef>
              <a:tabLst>
                <a:tab pos="5507355" algn="l"/>
              </a:tabLst>
            </a:pPr>
            <a:r>
              <a:rPr sz="1400" spc="-5" dirty="0">
                <a:latin typeface="Times New Roman"/>
                <a:cs typeface="Times New Roman"/>
              </a:rPr>
              <a:t>Фонетико-фонематическое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(ФФН)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процесса формирования произносительной системы родного языка </a:t>
            </a:r>
            <a:r>
              <a:rPr sz="1400" dirty="0">
                <a:latin typeface="Times New Roman"/>
                <a:cs typeface="Times New Roman"/>
              </a:rPr>
              <a:t>у детей 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расстройствами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вследствие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дефектов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восприятия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ния	фонем.</a:t>
            </a:r>
            <a:endParaRPr sz="1400">
              <a:latin typeface="Times New Roman"/>
              <a:cs typeface="Times New Roman"/>
            </a:endParaRPr>
          </a:p>
          <a:p>
            <a:pPr marL="12700" marR="9525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Определяющим</a:t>
            </a:r>
            <a:r>
              <a:rPr sz="1400" dirty="0">
                <a:latin typeface="Times New Roman"/>
                <a:cs typeface="Times New Roman"/>
              </a:rPr>
              <a:t> признаком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является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пониженная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способность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анализу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синтезу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речевых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обеспечивающих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восприятие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фонемного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состава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языка.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endParaRPr sz="1400">
              <a:latin typeface="Times New Roman"/>
              <a:cs typeface="Times New Roman"/>
            </a:endParaRPr>
          </a:p>
          <a:p>
            <a:pPr marL="12700" marR="10795" algn="just">
              <a:lnSpc>
                <a:spcPts val="161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фонетико-фонематическим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отмечаются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отличающихся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тонкими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артикуляционными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акустическими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признаками.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25"/>
              </a:lnSpc>
            </a:pPr>
            <a:r>
              <a:rPr sz="1400" spc="-5" dirty="0">
                <a:latin typeface="Times New Roman"/>
                <a:cs typeface="Times New Roman"/>
              </a:rPr>
              <a:t>Несформированность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крайне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вариативна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может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10"/>
              </a:lnSpc>
            </a:pPr>
            <a:r>
              <a:rPr sz="1400" dirty="0">
                <a:latin typeface="Times New Roman"/>
                <a:cs typeface="Times New Roman"/>
              </a:rPr>
              <a:t>быть</a:t>
            </a:r>
            <a:r>
              <a:rPr sz="1400" spc="-5" dirty="0">
                <a:latin typeface="Times New Roman"/>
                <a:cs typeface="Times New Roman"/>
              </a:rPr>
              <a:t> выражена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образом:</a:t>
            </a:r>
            <a:endParaRPr sz="1400">
              <a:latin typeface="Times New Roman"/>
              <a:cs typeface="Times New Roman"/>
            </a:endParaRPr>
          </a:p>
          <a:p>
            <a:pPr marL="384175" indent="-107314" algn="just">
              <a:lnSpc>
                <a:spcPts val="1614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заменой</a:t>
            </a:r>
            <a:r>
              <a:rPr sz="1400" spc="-5" dirty="0">
                <a:latin typeface="Times New Roman"/>
                <a:cs typeface="Times New Roman"/>
              </a:rPr>
              <a:t> звуков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более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артикуляции;</a:t>
            </a:r>
            <a:endParaRPr sz="1400">
              <a:latin typeface="Times New Roman"/>
              <a:cs typeface="Times New Roman"/>
            </a:endParaRPr>
          </a:p>
          <a:p>
            <a:pPr marL="384175" indent="-107314" algn="just">
              <a:lnSpc>
                <a:spcPts val="1614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трудностями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различения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звуков;</a:t>
            </a:r>
            <a:endParaRPr sz="1400">
              <a:latin typeface="Times New Roman"/>
              <a:cs typeface="Times New Roman"/>
            </a:endParaRPr>
          </a:p>
          <a:p>
            <a:pPr marL="12700" marR="9525" indent="264795" algn="just">
              <a:lnSpc>
                <a:spcPts val="1610"/>
              </a:lnSpc>
              <a:spcBef>
                <a:spcPts val="80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особенностями употребления </a:t>
            </a:r>
            <a:r>
              <a:rPr sz="1400" dirty="0">
                <a:latin typeface="Times New Roman"/>
                <a:cs typeface="Times New Roman"/>
              </a:rPr>
              <a:t>правильно </a:t>
            </a:r>
            <a:r>
              <a:rPr sz="1400" spc="-5" dirty="0">
                <a:latin typeface="Times New Roman"/>
                <a:cs typeface="Times New Roman"/>
              </a:rPr>
              <a:t>произносимых звуков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речевом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контексте.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Следует</a:t>
            </a:r>
            <a:r>
              <a:rPr sz="1400" spc="9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подчеркнуть,</a:t>
            </a:r>
            <a:r>
              <a:rPr sz="1400" spc="9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  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ведущим</a:t>
            </a:r>
            <a:r>
              <a:rPr sz="1400" spc="9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дефектом</a:t>
            </a:r>
            <a:r>
              <a:rPr sz="1400" spc="9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91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ФФН</a:t>
            </a:r>
            <a:r>
              <a:rPr sz="1400" spc="9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является</a:t>
            </a:r>
            <a:endParaRPr sz="1400">
              <a:latin typeface="Times New Roman"/>
              <a:cs typeface="Times New Roman"/>
            </a:endParaRPr>
          </a:p>
          <a:p>
            <a:pPr marL="12700" marR="8890" algn="just">
              <a:lnSpc>
                <a:spcPct val="96000"/>
              </a:lnSpc>
              <a:spcBef>
                <a:spcPts val="30"/>
              </a:spcBef>
              <a:tabLst>
                <a:tab pos="5132705" algn="l"/>
              </a:tabLst>
            </a:pPr>
            <a:r>
              <a:rPr sz="1400" spc="-5" dirty="0">
                <a:latin typeface="Times New Roman"/>
                <a:cs typeface="Times New Roman"/>
              </a:rPr>
              <a:t>несформированность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последние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</a:t>
            </a:r>
            <a:r>
              <a:rPr sz="1400" dirty="0">
                <a:latin typeface="Times New Roman"/>
                <a:cs typeface="Times New Roman"/>
              </a:rPr>
              <a:t> чаще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выявляются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дети,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которых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исправлено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процессе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краткосрочных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занятий,</a:t>
            </a:r>
            <a:r>
              <a:rPr sz="1400" dirty="0">
                <a:latin typeface="Times New Roman"/>
                <a:cs typeface="Times New Roman"/>
              </a:rPr>
              <a:t> 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скорригировано </a:t>
            </a:r>
            <a:r>
              <a:rPr sz="1400" dirty="0">
                <a:latin typeface="Times New Roman"/>
                <a:cs typeface="Times New Roman"/>
              </a:rPr>
              <a:t> фонема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ое	</a:t>
            </a:r>
            <a:r>
              <a:rPr sz="1400" spc="-5" dirty="0">
                <a:latin typeface="Times New Roman"/>
                <a:cs typeface="Times New Roman"/>
              </a:rPr>
              <a:t>восп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ият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12700" marR="8890" indent="264795" algn="just">
              <a:lnSpc>
                <a:spcPct val="95700"/>
              </a:lnSpc>
            </a:pPr>
            <a:r>
              <a:rPr sz="1400" spc="-5" dirty="0">
                <a:latin typeface="Times New Roman"/>
                <a:cs typeface="Times New Roman"/>
              </a:rPr>
              <a:t>На недостаточную сформированность фонематического восприятия также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указывают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затруднения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практическом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осознании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элементов</a:t>
            </a:r>
            <a:r>
              <a:rPr sz="1400" dirty="0">
                <a:latin typeface="Times New Roman"/>
                <a:cs typeface="Times New Roman"/>
              </a:rPr>
              <a:t> языка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</a:t>
            </a:r>
            <a:r>
              <a:rPr sz="1400" dirty="0">
                <a:latin typeface="Times New Roman"/>
                <a:cs typeface="Times New Roman"/>
              </a:rPr>
              <a:t> Кроме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перечисленных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особенностей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недоразвитии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нередко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нарушаются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просодические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компоненты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речи: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темп,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тембр,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85"/>
              </a:lnSpc>
            </a:pPr>
            <a:r>
              <a:rPr sz="1400" spc="-5" dirty="0">
                <a:latin typeface="Times New Roman"/>
                <a:cs typeface="Times New Roman"/>
              </a:rPr>
              <a:t>мелодика.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r">
              <a:lnSpc>
                <a:spcPct val="95800"/>
              </a:lnSpc>
              <a:spcBef>
                <a:spcPts val="35"/>
              </a:spcBef>
              <a:tabLst>
                <a:tab pos="1168400" algn="l"/>
                <a:tab pos="1475740" algn="l"/>
                <a:tab pos="2760345" algn="l"/>
                <a:tab pos="3665220" algn="l"/>
                <a:tab pos="4711065" algn="l"/>
                <a:tab pos="5017135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Проявления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данной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категории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выражены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большинстве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случаев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нерезко.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Отмечается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бедность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словаря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незначительная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задержка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грамматического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строя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углубленном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обследовании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могут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отмечены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отдельные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ошибки 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падежных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ча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х,	в	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	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,	в	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гл</a:t>
            </a:r>
            <a:r>
              <a:rPr sz="1400" dirty="0">
                <a:latin typeface="Times New Roman"/>
                <a:cs typeface="Times New Roman"/>
              </a:rPr>
              <a:t>ас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5" dirty="0">
                <a:latin typeface="Times New Roman"/>
                <a:cs typeface="Times New Roman"/>
              </a:rPr>
              <a:t>прилагательных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порядковых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числительных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существительными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 </a:t>
            </a:r>
            <a:r>
              <a:rPr sz="1400" spc="-10" dirty="0">
                <a:latin typeface="Times New Roman"/>
                <a:cs typeface="Times New Roman"/>
              </a:rPr>
              <a:t>п.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Комплектование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ФФН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Психолого-медико-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70"/>
              </a:lnSpc>
            </a:pPr>
            <a:r>
              <a:rPr sz="1400" spc="-5" dirty="0">
                <a:latin typeface="Times New Roman"/>
                <a:cs typeface="Times New Roman"/>
              </a:rPr>
              <a:t>педагогической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комиссией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(ПМПК).</a:t>
            </a:r>
            <a:endParaRPr sz="1400">
              <a:latin typeface="Times New Roman"/>
              <a:cs typeface="Times New Roman"/>
            </a:endParaRPr>
          </a:p>
          <a:p>
            <a:pPr marL="12700" marR="10795" indent="264795" algn="just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dirty="0">
                <a:latin typeface="Times New Roman"/>
                <a:cs typeface="Times New Roman"/>
              </a:rPr>
              <a:t> оформления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комплексное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обследование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членами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ПМПК.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Комиссию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предоставляются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следующие </a:t>
            </a:r>
            <a:r>
              <a:rPr sz="1400" dirty="0">
                <a:latin typeface="Times New Roman"/>
                <a:cs typeface="Times New Roman"/>
              </a:rPr>
              <a:t>документы:</a:t>
            </a:r>
            <a:endParaRPr sz="1400">
              <a:latin typeface="Times New Roman"/>
              <a:cs typeface="Times New Roman"/>
            </a:endParaRPr>
          </a:p>
          <a:p>
            <a:pPr marL="12700" indent="264795" algn="just">
              <a:lnSpc>
                <a:spcPts val="1580"/>
              </a:lnSpc>
              <a:buChar char="—"/>
              <a:tabLst>
                <a:tab pos="500380" algn="l"/>
              </a:tabLst>
            </a:pPr>
            <a:r>
              <a:rPr sz="1400" spc="-5" dirty="0">
                <a:latin typeface="Times New Roman"/>
                <a:cs typeface="Times New Roman"/>
              </a:rPr>
              <a:t>выписка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психоневролога,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которая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включает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анамнестические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данные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ребенке,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указания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наличие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(отсутствие)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поражения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центральной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нервной</a:t>
            </a:r>
            <a:r>
              <a:rPr sz="1400" dirty="0">
                <a:latin typeface="Times New Roman"/>
                <a:cs typeface="Times New Roman"/>
              </a:rPr>
              <a:t> системы,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также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заключение</a:t>
            </a:r>
            <a:r>
              <a:rPr sz="1400" dirty="0">
                <a:latin typeface="Times New Roman"/>
                <a:cs typeface="Times New Roman"/>
              </a:rPr>
              <a:t> об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интеллектуальном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ребенка;</a:t>
            </a:r>
            <a:endParaRPr sz="1400">
              <a:latin typeface="Times New Roman"/>
              <a:cs typeface="Times New Roman"/>
            </a:endParaRPr>
          </a:p>
          <a:p>
            <a:pPr marL="499745" indent="-222885" algn="just">
              <a:lnSpc>
                <a:spcPts val="1525"/>
              </a:lnSpc>
              <a:buChar char="—"/>
              <a:tabLst>
                <a:tab pos="500380" algn="l"/>
              </a:tabLst>
            </a:pPr>
            <a:r>
              <a:rPr sz="1400" dirty="0">
                <a:latin typeface="Times New Roman"/>
                <a:cs typeface="Times New Roman"/>
              </a:rPr>
              <a:t>заключение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врача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отоларинголога,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котором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указывается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состояние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45"/>
              </a:lnSpc>
            </a:pPr>
            <a:r>
              <a:rPr sz="1400" spc="-5" dirty="0">
                <a:latin typeface="Times New Roman"/>
                <a:cs typeface="Times New Roman"/>
              </a:rPr>
              <a:t>физиологического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слуха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ребенка,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наличие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отсутствие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заболеваний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ЛОР-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15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6988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5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органов;</a:t>
            </a:r>
            <a:endParaRPr sz="1400">
              <a:latin typeface="Times New Roman"/>
              <a:cs typeface="Times New Roman"/>
            </a:endParaRPr>
          </a:p>
          <a:p>
            <a:pPr marL="12700" marR="5715" indent="264795" algn="just">
              <a:lnSpc>
                <a:spcPct val="95700"/>
              </a:lnSpc>
              <a:spcBef>
                <a:spcPts val="45"/>
              </a:spcBef>
              <a:buChar char="—"/>
              <a:tabLst>
                <a:tab pos="500380" algn="l"/>
              </a:tabLst>
            </a:pPr>
            <a:r>
              <a:rPr sz="1400" spc="-5" dirty="0">
                <a:latin typeface="Times New Roman"/>
                <a:cs typeface="Times New Roman"/>
              </a:rPr>
              <a:t>логопедическая характеристика ребенка,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которой содержатся сведения </a:t>
            </a:r>
            <a:r>
              <a:rPr sz="1400" dirty="0">
                <a:latin typeface="Times New Roman"/>
                <a:cs typeface="Times New Roman"/>
              </a:rPr>
              <a:t> о </a:t>
            </a:r>
            <a:r>
              <a:rPr sz="1400" spc="-5" dirty="0">
                <a:latin typeface="Times New Roman"/>
                <a:cs typeface="Times New Roman"/>
              </a:rPr>
              <a:t>степени сформированности отдельных компонентов языковой системы. При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содержать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примеры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детских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высказываний,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иллюстрирующих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преимущественное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нарушение</a:t>
            </a:r>
            <a:r>
              <a:rPr sz="1400" dirty="0">
                <a:latin typeface="Times New Roman"/>
                <a:cs typeface="Times New Roman"/>
              </a:rPr>
              <a:t> фонетико-фонематической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относительной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сохранности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лексико-грамматической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речи;</a:t>
            </a:r>
            <a:endParaRPr sz="1400">
              <a:latin typeface="Times New Roman"/>
              <a:cs typeface="Times New Roman"/>
            </a:endParaRPr>
          </a:p>
          <a:p>
            <a:pPr marL="499745" indent="-222885" algn="just">
              <a:lnSpc>
                <a:spcPts val="1585"/>
              </a:lnSpc>
              <a:buChar char="—"/>
              <a:tabLst>
                <a:tab pos="50038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педагогическая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характеристика,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отражено: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насколько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проявляет интерес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-5" dirty="0">
                <a:latin typeface="Times New Roman"/>
                <a:cs typeface="Times New Roman"/>
              </a:rPr>
              <a:t> занятиям;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какие</a:t>
            </a:r>
            <a:r>
              <a:rPr sz="1400" spc="-5" dirty="0">
                <a:latin typeface="Times New Roman"/>
                <a:cs typeface="Times New Roman"/>
              </a:rPr>
              <a:t> задания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вызывают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наибольшие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трудности;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насколько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усидчив</a:t>
            </a:r>
            <a:r>
              <a:rPr sz="1400" spc="-10" dirty="0">
                <a:latin typeface="Times New Roman"/>
                <a:cs typeface="Times New Roman"/>
              </a:rPr>
              <a:t> во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время </a:t>
            </a:r>
            <a:r>
              <a:rPr sz="1400" spc="-5" dirty="0">
                <a:latin typeface="Times New Roman"/>
                <a:cs typeface="Times New Roman"/>
              </a:rPr>
              <a:t>занятий;</a:t>
            </a:r>
            <a:endParaRPr sz="1400">
              <a:latin typeface="Times New Roman"/>
              <a:cs typeface="Times New Roman"/>
            </a:endParaRPr>
          </a:p>
          <a:p>
            <a:pPr marL="12700" marR="8255" indent="264795" algn="just">
              <a:lnSpc>
                <a:spcPct val="96000"/>
              </a:lnSpc>
              <a:spcBef>
                <a:spcPts val="30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быстро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переключается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вида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другой;</a:t>
            </a:r>
            <a:r>
              <a:rPr sz="1400" dirty="0">
                <a:latin typeface="Times New Roman"/>
                <a:cs typeface="Times New Roman"/>
              </a:rPr>
              <a:t> • </a:t>
            </a:r>
            <a:r>
              <a:rPr sz="1400" spc="-5" dirty="0">
                <a:latin typeface="Times New Roman"/>
                <a:cs typeface="Times New Roman"/>
              </a:rPr>
              <a:t>насколько</a:t>
            </a:r>
            <a:r>
              <a:rPr sz="1400" dirty="0">
                <a:latin typeface="Times New Roman"/>
                <a:cs typeface="Times New Roman"/>
              </a:rPr>
              <a:t> он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критичен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оценке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своих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результатов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выполнении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задания;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• </a:t>
            </a:r>
            <a:r>
              <a:rPr sz="1400" spc="-5" dirty="0">
                <a:latin typeface="Times New Roman"/>
                <a:cs typeface="Times New Roman"/>
              </a:rPr>
              <a:t>насколько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продуктивно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использует</a:t>
            </a:r>
            <a:r>
              <a:rPr sz="1400" spc="6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помощь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взрослых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случае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возникновения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затруднений.</a:t>
            </a:r>
            <a:endParaRPr sz="1400">
              <a:latin typeface="Times New Roman"/>
              <a:cs typeface="Times New Roman"/>
            </a:endParaRPr>
          </a:p>
          <a:p>
            <a:pPr marL="12700" marR="5715" indent="264795" algn="r">
              <a:lnSpc>
                <a:spcPts val="1610"/>
              </a:lnSpc>
              <a:spcBef>
                <a:spcPts val="40"/>
              </a:spcBef>
              <a:tabLst>
                <a:tab pos="2227580" algn="l"/>
                <a:tab pos="3508375" algn="l"/>
                <a:tab pos="4007485" algn="l"/>
                <a:tab pos="4319270" algn="l"/>
                <a:tab pos="5009515" algn="l"/>
                <a:tab pos="5862320" algn="l"/>
              </a:tabLst>
            </a:pPr>
            <a:r>
              <a:rPr sz="1400" dirty="0">
                <a:latin typeface="Times New Roman"/>
                <a:cs typeface="Times New Roman"/>
              </a:rPr>
              <a:t>Особое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обращается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игровую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деятельность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(сюжетно-ролевая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игра-драматизация)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степень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активности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игры.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предоставленных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документов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первичное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обследование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позволяют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обосновать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необходимость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его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зачисления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группу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фонет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мат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им	не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ием	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	с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	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12700" marR="5080" algn="r">
              <a:lnSpc>
                <a:spcPts val="161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месяцев.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окончании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фонетическая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сторона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должна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соответствовать</a:t>
            </a:r>
            <a:r>
              <a:rPr sz="1400" spc="5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возрастной</a:t>
            </a:r>
            <a:r>
              <a:rPr sz="1400" spc="5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норме.</a:t>
            </a:r>
            <a:r>
              <a:rPr sz="1400" spc="5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Наполняемость</a:t>
            </a:r>
            <a:r>
              <a:rPr sz="1400" spc="5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группы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12</a:t>
            </a:r>
            <a:r>
              <a:rPr sz="1400" spc="5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человек.</a:t>
            </a:r>
            <a:endParaRPr sz="1400">
              <a:latin typeface="Times New Roman"/>
              <a:cs typeface="Times New Roman"/>
            </a:endParaRPr>
          </a:p>
          <a:p>
            <a:pPr marR="10160" algn="r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Реализация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личностно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ориентированного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подхода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коррекции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959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недоразвития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требует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углубленного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речевых,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когнитивных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эмоциональных особенностей детей. Знание индивидуальных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характеристик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позволяет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формы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учебного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процесса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обосновать </a:t>
            </a:r>
            <a:r>
              <a:rPr sz="1400" dirty="0">
                <a:latin typeface="Times New Roman"/>
                <a:cs typeface="Times New Roman"/>
              </a:rPr>
              <a:t>частные </a:t>
            </a:r>
            <a:r>
              <a:rPr sz="1400" spc="-5" dirty="0">
                <a:latin typeface="Times New Roman"/>
                <a:cs typeface="Times New Roman"/>
              </a:rPr>
              <a:t>приемы коррекции.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этой </a:t>
            </a:r>
            <a:r>
              <a:rPr sz="1400" dirty="0">
                <a:latin typeface="Times New Roman"/>
                <a:cs typeface="Times New Roman"/>
              </a:rPr>
              <a:t>целью в первые </a:t>
            </a:r>
            <a:r>
              <a:rPr sz="1400" spc="-5" dirty="0">
                <a:latin typeface="Times New Roman"/>
                <a:cs typeface="Times New Roman"/>
              </a:rPr>
              <a:t>две </a:t>
            </a:r>
            <a:r>
              <a:rPr sz="1400" dirty="0">
                <a:latin typeface="Times New Roman"/>
                <a:cs typeface="Times New Roman"/>
              </a:rPr>
              <a:t> недели </a:t>
            </a:r>
            <a:r>
              <a:rPr sz="1400" spc="-5" dirty="0">
                <a:latin typeface="Times New Roman"/>
                <a:cs typeface="Times New Roman"/>
              </a:rPr>
              <a:t>сентября логопед, непосредственно работающий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группе, проводит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обследование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звукопроизношения,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слуха,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структуры слова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ребенка.</a:t>
            </a:r>
            <a:endParaRPr sz="1400">
              <a:latin typeface="Times New Roman"/>
              <a:cs typeface="Times New Roman"/>
            </a:endParaRPr>
          </a:p>
          <a:p>
            <a:pPr marL="12700" marR="8890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проверить,</a:t>
            </a:r>
            <a:r>
              <a:rPr sz="1400" dirty="0">
                <a:latin typeface="Times New Roman"/>
                <a:cs typeface="Times New Roman"/>
              </a:rPr>
              <a:t> как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произносит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изолированно,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слогах, </a:t>
            </a:r>
            <a:r>
              <a:rPr sz="1400" spc="-5" dirty="0">
                <a:latin typeface="Times New Roman"/>
                <a:cs typeface="Times New Roman"/>
              </a:rPr>
              <a:t>словах, предложениях, текстах. Ему </a:t>
            </a:r>
            <a:r>
              <a:rPr sz="1400" dirty="0">
                <a:latin typeface="Times New Roman"/>
                <a:cs typeface="Times New Roman"/>
              </a:rPr>
              <a:t>предлагается назвать </a:t>
            </a:r>
            <a:r>
              <a:rPr sz="1400" spc="-5" dirty="0">
                <a:latin typeface="Times New Roman"/>
                <a:cs typeface="Times New Roman"/>
              </a:rPr>
              <a:t>картинки,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повторить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слова,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где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исследуемый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занимает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разные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позиции: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начале,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75"/>
              </a:lnSpc>
            </a:pPr>
            <a:r>
              <a:rPr sz="1400" spc="-5" dirty="0">
                <a:latin typeface="Times New Roman"/>
                <a:cs typeface="Times New Roman"/>
              </a:rPr>
              <a:t>середине,</a:t>
            </a:r>
            <a:r>
              <a:rPr sz="1400" spc="7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конце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слова.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Желательно,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чтобы</a:t>
            </a:r>
            <a:r>
              <a:rPr sz="1400" spc="7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</a:t>
            </a:r>
            <a:r>
              <a:rPr sz="1400" spc="7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</a:t>
            </a:r>
            <a:r>
              <a:rPr sz="1400" spc="7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включали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7643240"/>
            <a:ext cx="50145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28800" algn="l"/>
                <a:tab pos="2433320" algn="l"/>
                <a:tab pos="2893060" algn="l"/>
                <a:tab pos="3256915" algn="l"/>
                <a:tab pos="4247515" algn="l"/>
              </a:tabLst>
            </a:pPr>
            <a:r>
              <a:rPr sz="1400" spc="-5" dirty="0">
                <a:latin typeface="Times New Roman"/>
                <a:cs typeface="Times New Roman"/>
              </a:rPr>
              <a:t>труднопроизносимые	звуки	</a:t>
            </a:r>
            <a:r>
              <a:rPr sz="1400" dirty="0">
                <a:latin typeface="Times New Roman"/>
                <a:cs typeface="Times New Roman"/>
              </a:rPr>
              <a:t>или	их	сочетания.	</a:t>
            </a:r>
            <a:r>
              <a:rPr sz="1400" spc="-5" dirty="0">
                <a:latin typeface="Times New Roman"/>
                <a:cs typeface="Times New Roman"/>
              </a:rPr>
              <a:t>Учитывая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8204" y="7847456"/>
            <a:ext cx="461073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  <a:tabLst>
                <a:tab pos="1402080" algn="l"/>
                <a:tab pos="2963545" algn="l"/>
                <a:tab pos="3472815" algn="l"/>
              </a:tabLst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ете</a:t>
            </a:r>
            <a:r>
              <a:rPr sz="1400" spc="15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,	ре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5" dirty="0">
                <a:latin typeface="Times New Roman"/>
                <a:cs typeface="Times New Roman"/>
              </a:rPr>
              <a:t>разнообразные		игровые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7864" y="7643240"/>
            <a:ext cx="1036319" cy="6483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6350" indent="148590" algn="r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рас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е  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вать</a:t>
            </a:r>
            <a:endParaRPr sz="1400">
              <a:latin typeface="Times New Roman"/>
              <a:cs typeface="Times New Roman"/>
            </a:endParaRPr>
          </a:p>
          <a:p>
            <a:pPr marR="5080" algn="r">
              <a:lnSpc>
                <a:spcPts val="1565"/>
              </a:lnSpc>
            </a:pPr>
            <a:r>
              <a:rPr sz="1400" spc="-5" dirty="0">
                <a:latin typeface="Times New Roman"/>
                <a:cs typeface="Times New Roman"/>
              </a:rPr>
              <a:t>приемы.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8204" y="8256269"/>
            <a:ext cx="6059170" cy="146621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9525" indent="264795" algn="just">
              <a:lnSpc>
                <a:spcPct val="961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Одновременно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выявлением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артикуляции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 выяснить, </a:t>
            </a:r>
            <a:r>
              <a:rPr sz="1400" dirty="0">
                <a:latin typeface="Times New Roman"/>
                <a:cs typeface="Times New Roman"/>
              </a:rPr>
              <a:t>как дети на </a:t>
            </a:r>
            <a:r>
              <a:rPr sz="1400" spc="-5" dirty="0">
                <a:latin typeface="Times New Roman"/>
                <a:cs typeface="Times New Roman"/>
              </a:rPr>
              <a:t>слух различают фонемы родного языка.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целью</a:t>
            </a:r>
            <a:r>
              <a:rPr sz="1400" spc="-5" dirty="0">
                <a:latin typeface="Times New Roman"/>
                <a:cs typeface="Times New Roman"/>
              </a:rPr>
              <a:t> логопед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предлагает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ряд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заданий.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r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карте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фиксируются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ошибочные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ответы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приводятся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образцы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высказываний.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Речевая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карта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заканчивается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логопедическим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заключением,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которое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должно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быть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аргументировано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конкретными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данными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обследования.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Возможны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случаи,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когда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мнение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сада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мере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16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60440" cy="248920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r">
              <a:lnSpc>
                <a:spcPct val="95900"/>
              </a:lnSpc>
              <a:spcBef>
                <a:spcPts val="170"/>
              </a:spcBef>
              <a:tabLst>
                <a:tab pos="499745" algn="l"/>
                <a:tab pos="875665" algn="l"/>
                <a:tab pos="1182370" algn="l"/>
                <a:tab pos="1365885" algn="l"/>
                <a:tab pos="1496060" algn="l"/>
                <a:tab pos="1999614" algn="l"/>
                <a:tab pos="2096135" algn="l"/>
                <a:tab pos="2201545" algn="l"/>
                <a:tab pos="2496185" algn="l"/>
                <a:tab pos="2674620" algn="l"/>
                <a:tab pos="2750820" algn="l"/>
                <a:tab pos="3036570" algn="l"/>
                <a:tab pos="3300729" algn="l"/>
                <a:tab pos="3636645" algn="l"/>
                <a:tab pos="3763645" algn="l"/>
                <a:tab pos="3803650" algn="l"/>
                <a:tab pos="3901440" algn="l"/>
                <a:tab pos="4220210" algn="l"/>
                <a:tab pos="4768850" algn="l"/>
                <a:tab pos="4878705" algn="l"/>
                <a:tab pos="4962525" algn="l"/>
                <a:tab pos="5193665" algn="l"/>
                <a:tab pos="5251450" algn="l"/>
                <a:tab pos="5379085" algn="l"/>
              </a:tabLst>
            </a:pPr>
            <a:r>
              <a:rPr sz="1400" spc="-5" dirty="0">
                <a:latin typeface="Times New Roman"/>
                <a:cs typeface="Times New Roman"/>
              </a:rPr>
              <a:t>совпадает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заключением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ПМПК,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е.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двухнедельного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пребывания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коллективе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ребенка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могут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проявиться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установления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нтакта,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	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ече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ой		нег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тивизм,		реак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сть		в	по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и,  </a:t>
            </a:r>
            <a:r>
              <a:rPr sz="1400" spc="-5" dirty="0">
                <a:latin typeface="Times New Roman"/>
                <a:cs typeface="Times New Roman"/>
              </a:rPr>
              <a:t>несоответствующее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возрасту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развитие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игровой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деятельности.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иче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ог</a:t>
            </a:r>
            <a:r>
              <a:rPr sz="1400" dirty="0">
                <a:latin typeface="Times New Roman"/>
                <a:cs typeface="Times New Roman"/>
              </a:rPr>
              <a:t>о		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лю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рче	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яют</a:t>
            </a:r>
            <a:r>
              <a:rPr sz="1400" spc="-2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			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4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  </a:t>
            </a:r>
            <a:r>
              <a:rPr sz="1400" spc="-5" dirty="0">
                <a:latin typeface="Times New Roman"/>
                <a:cs typeface="Times New Roman"/>
              </a:rPr>
              <a:t>грамматического		строя		речи,		трудности	</a:t>
            </a:r>
            <a:r>
              <a:rPr sz="1400" dirty="0">
                <a:latin typeface="Times New Roman"/>
                <a:cs typeface="Times New Roman"/>
              </a:rPr>
              <a:t>в			</a:t>
            </a:r>
            <a:r>
              <a:rPr sz="1400" spc="-5" dirty="0">
                <a:latin typeface="Times New Roman"/>
                <a:cs typeface="Times New Roman"/>
              </a:rPr>
              <a:t>овладении		звуко-слоговой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структурой,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аграмматизм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другие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проявления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системного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недоразвития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	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ть		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ва</a:t>
            </a:r>
            <a:r>
              <a:rPr sz="1400" spc="-1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	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		изме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	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	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5" dirty="0">
                <a:latin typeface="Times New Roman"/>
                <a:cs typeface="Times New Roman"/>
              </a:rPr>
              <a:t>логопедического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заключения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рекомендации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перевода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другую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группу.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истечении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двухнедельного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срока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такие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изменения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разрешаются.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Сопоставляя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речевые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карты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должен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выявить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симптоматику,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типичную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группы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целом,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индивидуальные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3143757"/>
            <a:ext cx="30791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12165" algn="l"/>
                <a:tab pos="2132965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ребенка,	обусловленные	различными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8204" y="3143757"/>
            <a:ext cx="6057900" cy="44513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3209290">
              <a:lnSpc>
                <a:spcPts val="1620"/>
              </a:lnSpc>
              <a:spcBef>
                <a:spcPts val="204"/>
              </a:spcBef>
              <a:tabLst>
                <a:tab pos="980440" algn="l"/>
                <a:tab pos="1649730" algn="l"/>
                <a:tab pos="2362835" algn="l"/>
                <a:tab pos="3114040" algn="l"/>
                <a:tab pos="4104640" algn="l"/>
                <a:tab pos="4223385" algn="l"/>
                <a:tab pos="5223510" algn="l"/>
                <a:tab pos="5299075" algn="l"/>
                <a:tab pos="5464175" algn="l"/>
              </a:tabLst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ами		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шен</a:t>
            </a:r>
            <a:r>
              <a:rPr sz="1400" spc="2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в	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дом  от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ном	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	(легкая	сте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ень	диз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и,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ая		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сла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3554094"/>
            <a:ext cx="6057265" cy="5760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645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двуязычие,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влияние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неполноценной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речевой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среды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др.).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ct val="95900"/>
              </a:lnSpc>
              <a:spcBef>
                <a:spcPts val="35"/>
              </a:spcBef>
            </a:pPr>
            <a:r>
              <a:rPr sz="1400" dirty="0">
                <a:latin typeface="Times New Roman"/>
                <a:cs typeface="Times New Roman"/>
              </a:rPr>
              <a:t>После </a:t>
            </a:r>
            <a:r>
              <a:rPr sz="1400" spc="-5" dirty="0">
                <a:latin typeface="Times New Roman"/>
                <a:cs typeface="Times New Roman"/>
              </a:rPr>
              <a:t>обследования перед </a:t>
            </a:r>
            <a:r>
              <a:rPr sz="1400" spc="-10" dirty="0">
                <a:latin typeface="Times New Roman"/>
                <a:cs typeface="Times New Roman"/>
              </a:rPr>
              <a:t>логопедом </a:t>
            </a:r>
            <a:r>
              <a:rPr sz="1400" spc="-5" dirty="0">
                <a:latin typeface="Times New Roman"/>
                <a:cs typeface="Times New Roman"/>
              </a:rPr>
              <a:t>встает задача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воспитание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5" dirty="0">
                <a:latin typeface="Times New Roman"/>
                <a:cs typeface="Times New Roman"/>
              </a:rPr>
              <a:t>детей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четкой,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умеренно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громкой,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выразительной,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соответствующей возрасту, </a:t>
            </a:r>
            <a:r>
              <a:rPr sz="1400" dirty="0">
                <a:latin typeface="Times New Roman"/>
                <a:cs typeface="Times New Roman"/>
              </a:rPr>
              <a:t>с помощью как </a:t>
            </a:r>
            <a:r>
              <a:rPr sz="1400" spc="-5" dirty="0">
                <a:latin typeface="Times New Roman"/>
                <a:cs typeface="Times New Roman"/>
              </a:rPr>
              <a:t>традиционных, </a:t>
            </a:r>
            <a:r>
              <a:rPr sz="1400" dirty="0">
                <a:latin typeface="Times New Roman"/>
                <a:cs typeface="Times New Roman"/>
              </a:rPr>
              <a:t>так и </a:t>
            </a:r>
            <a:r>
              <a:rPr sz="1400" spc="-5" dirty="0">
                <a:latin typeface="Times New Roman"/>
                <a:cs typeface="Times New Roman"/>
              </a:rPr>
              <a:t>специальных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методов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приемов,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развитие активной сознательной деятельности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области речевых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фактов.</a:t>
            </a:r>
            <a:endParaRPr sz="1400">
              <a:latin typeface="Times New Roman"/>
              <a:cs typeface="Times New Roman"/>
            </a:endParaRPr>
          </a:p>
          <a:p>
            <a:pPr marL="12700" marR="7620" indent="264795" algn="r">
              <a:lnSpc>
                <a:spcPts val="1610"/>
              </a:lnSpc>
              <a:spcBef>
                <a:spcPts val="40"/>
              </a:spcBef>
              <a:tabLst>
                <a:tab pos="1188085" algn="l"/>
                <a:tab pos="2042795" algn="l"/>
                <a:tab pos="2549525" algn="l"/>
                <a:tab pos="3605529" algn="l"/>
                <a:tab pos="5106035" algn="l"/>
              </a:tabLst>
            </a:pPr>
            <a:r>
              <a:rPr sz="1400" spc="-5" dirty="0">
                <a:latin typeface="Times New Roman"/>
                <a:cs typeface="Times New Roman"/>
              </a:rPr>
              <a:t>Коррекционно-воспитательная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строится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учетом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особенностей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психической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детей.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Таким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образом,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логопедическое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воздействие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органически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связано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развитием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внимания,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памяти,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ять	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й	и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ими	п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ки</a:t>
            </a:r>
            <a:r>
              <a:rPr sz="1400" dirty="0">
                <a:latin typeface="Times New Roman"/>
                <a:cs typeface="Times New Roman"/>
              </a:rPr>
              <a:t>ми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 marR="10160" algn="r">
              <a:lnSpc>
                <a:spcPts val="1530"/>
              </a:lnSpc>
              <a:tabLst>
                <a:tab pos="1431290" algn="l"/>
                <a:tab pos="1656080" algn="l"/>
                <a:tab pos="2710180" algn="l"/>
                <a:tab pos="3553460" algn="l"/>
                <a:tab pos="3947795" algn="l"/>
                <a:tab pos="4858385" algn="l"/>
                <a:tab pos="5340985" algn="l"/>
              </a:tabLst>
            </a:pPr>
            <a:r>
              <a:rPr sz="1400" spc="-5" dirty="0">
                <a:latin typeface="Times New Roman"/>
                <a:cs typeface="Times New Roman"/>
              </a:rPr>
              <a:t>Учитель-логопед	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5" dirty="0">
                <a:latin typeface="Times New Roman"/>
                <a:cs typeface="Times New Roman"/>
              </a:rPr>
              <a:t>воспитатель	работают	</a:t>
            </a:r>
            <a:r>
              <a:rPr sz="1400" dirty="0">
                <a:latin typeface="Times New Roman"/>
                <a:cs typeface="Times New Roman"/>
              </a:rPr>
              <a:t>над	</a:t>
            </a:r>
            <a:r>
              <a:rPr sz="1400" spc="-5" dirty="0">
                <a:latin typeface="Times New Roman"/>
                <a:cs typeface="Times New Roman"/>
              </a:rPr>
              <a:t>развитием	речи	детей</a:t>
            </a:r>
            <a:endParaRPr sz="1400">
              <a:latin typeface="Times New Roman"/>
              <a:cs typeface="Times New Roman"/>
            </a:endParaRPr>
          </a:p>
          <a:p>
            <a:pPr marL="12700" marR="10160" algn="just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совместно,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руководствуясь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общими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требованиями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типовой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воспитания. Устранение имеющихся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5" dirty="0">
                <a:latin typeface="Times New Roman"/>
                <a:cs typeface="Times New Roman"/>
              </a:rPr>
              <a:t>детей пробелов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речевом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преимущественно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логопедом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25"/>
              </a:lnSpc>
            </a:pPr>
            <a:r>
              <a:rPr sz="1400" spc="-5" dirty="0">
                <a:latin typeface="Times New Roman"/>
                <a:cs typeface="Times New Roman"/>
              </a:rPr>
              <a:t>Основными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направлениями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являются:</a:t>
            </a:r>
            <a:endParaRPr sz="1400">
              <a:latin typeface="Times New Roman"/>
              <a:cs typeface="Times New Roman"/>
            </a:endParaRPr>
          </a:p>
          <a:p>
            <a:pPr marL="384175" indent="-107314" algn="just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полноценных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произносительных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навыков;</a:t>
            </a:r>
            <a:endParaRPr sz="1400">
              <a:latin typeface="Times New Roman"/>
              <a:cs typeface="Times New Roman"/>
            </a:endParaRPr>
          </a:p>
          <a:p>
            <a:pPr marL="12700" marR="8890" indent="264795" algn="just">
              <a:lnSpc>
                <a:spcPts val="1610"/>
              </a:lnSpc>
              <a:spcBef>
                <a:spcPts val="80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развитие </a:t>
            </a:r>
            <a:r>
              <a:rPr sz="1400" spc="-5" dirty="0">
                <a:latin typeface="Times New Roman"/>
                <a:cs typeface="Times New Roman"/>
              </a:rPr>
              <a:t>фонематического восприятия, фонематических представлений,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доступных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анализа </a:t>
            </a:r>
            <a:r>
              <a:rPr sz="1400" dirty="0">
                <a:latin typeface="Times New Roman"/>
                <a:cs typeface="Times New Roman"/>
              </a:rPr>
              <a:t>и синтеза.</a:t>
            </a:r>
            <a:endParaRPr sz="1400">
              <a:latin typeface="Times New Roman"/>
              <a:cs typeface="Times New Roman"/>
            </a:endParaRPr>
          </a:p>
          <a:p>
            <a:pPr marL="12700" marR="8890" indent="264795" algn="just">
              <a:lnSpc>
                <a:spcPts val="161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мере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продвижения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указанных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направлениях</a:t>
            </a:r>
            <a:r>
              <a:rPr sz="1400" dirty="0">
                <a:latin typeface="Times New Roman"/>
                <a:cs typeface="Times New Roman"/>
              </a:rPr>
              <a:t> на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скорригированном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осуществляется:</a:t>
            </a:r>
            <a:endParaRPr sz="1400">
              <a:latin typeface="Times New Roman"/>
              <a:cs typeface="Times New Roman"/>
            </a:endParaRPr>
          </a:p>
          <a:p>
            <a:pPr marL="384175" indent="-107314" algn="just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развитие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8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внимания</a:t>
            </a:r>
            <a:r>
              <a:rPr sz="1400" spc="8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морфологическому</a:t>
            </a:r>
            <a:r>
              <a:rPr sz="1400" spc="7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составу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изменению слов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сочетаний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предложении;</a:t>
            </a:r>
            <a:endParaRPr sz="1400">
              <a:latin typeface="Times New Roman"/>
              <a:cs typeface="Times New Roman"/>
            </a:endParaRPr>
          </a:p>
          <a:p>
            <a:pPr marL="12700" marR="7620" indent="264795" algn="just">
              <a:lnSpc>
                <a:spcPts val="1610"/>
              </a:lnSpc>
              <a:spcBef>
                <a:spcPts val="80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обогащение </a:t>
            </a:r>
            <a:r>
              <a:rPr sz="1400" dirty="0">
                <a:latin typeface="Times New Roman"/>
                <a:cs typeface="Times New Roman"/>
              </a:rPr>
              <a:t>словаря </a:t>
            </a:r>
            <a:r>
              <a:rPr sz="1400" spc="-5" dirty="0">
                <a:latin typeface="Times New Roman"/>
                <a:cs typeface="Times New Roman"/>
              </a:rPr>
              <a:t>детей преимущественно привлечением внимания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способам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словообразования,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эмоционально-оценочному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значению</a:t>
            </a:r>
            <a:r>
              <a:rPr sz="1400" spc="-5" dirty="0">
                <a:latin typeface="Times New Roman"/>
                <a:cs typeface="Times New Roman"/>
              </a:rPr>
              <a:t> слов;</a:t>
            </a:r>
            <a:endParaRPr sz="1400">
              <a:latin typeface="Times New Roman"/>
              <a:cs typeface="Times New Roman"/>
            </a:endParaRPr>
          </a:p>
          <a:p>
            <a:pPr marL="12700" marR="8890" indent="264795" algn="just">
              <a:lnSpc>
                <a:spcPts val="1610"/>
              </a:lnSpc>
              <a:spcBef>
                <a:spcPts val="5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воспитание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составлять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простое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распространенное предложение,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" dirty="0">
                <a:latin typeface="Times New Roman"/>
                <a:cs typeface="Times New Roman"/>
              </a:rPr>
              <a:t>затем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сложное предложение; употреблять </a:t>
            </a:r>
            <a:r>
              <a:rPr sz="1400" dirty="0">
                <a:latin typeface="Times New Roman"/>
                <a:cs typeface="Times New Roman"/>
              </a:rPr>
              <a:t> разные </a:t>
            </a:r>
            <a:r>
              <a:rPr sz="1400" spc="-5" dirty="0">
                <a:latin typeface="Times New Roman"/>
                <a:cs typeface="Times New Roman"/>
              </a:rPr>
              <a:t>конструкции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связной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речи;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17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7265" cy="906208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9525" indent="264795" algn="just">
              <a:lnSpc>
                <a:spcPct val="96100"/>
              </a:lnSpc>
              <a:spcBef>
                <a:spcPts val="170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развитие </a:t>
            </a:r>
            <a:r>
              <a:rPr sz="1400" spc="-5" dirty="0">
                <a:latin typeface="Times New Roman"/>
                <a:cs typeface="Times New Roman"/>
              </a:rPr>
              <a:t>связной речи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процессе </a:t>
            </a:r>
            <a:r>
              <a:rPr sz="1400" dirty="0">
                <a:latin typeface="Times New Roman"/>
                <a:cs typeface="Times New Roman"/>
              </a:rPr>
              <a:t>работы над </a:t>
            </a:r>
            <a:r>
              <a:rPr sz="1400" spc="-5" dirty="0">
                <a:latin typeface="Times New Roman"/>
                <a:cs typeface="Times New Roman"/>
              </a:rPr>
              <a:t>рассказом, пересказом,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постановкой определенной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задачи 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автоматизации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речи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уточненных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5" dirty="0">
                <a:latin typeface="Times New Roman"/>
                <a:cs typeface="Times New Roman"/>
              </a:rPr>
              <a:t> произношении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фонем;</a:t>
            </a:r>
            <a:endParaRPr sz="1400">
              <a:latin typeface="Times New Roman"/>
              <a:cs typeface="Times New Roman"/>
            </a:endParaRPr>
          </a:p>
          <a:p>
            <a:pPr marL="12700" marR="10160" indent="264795" algn="just">
              <a:lnSpc>
                <a:spcPts val="1610"/>
              </a:lnSpc>
              <a:spcBef>
                <a:spcPts val="40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элементарных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письма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специальными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методами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исправленного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звукопроизношения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полноценного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восприятия.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Важно</a:t>
            </a:r>
            <a:r>
              <a:rPr sz="1400" spc="5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отметить,</a:t>
            </a:r>
            <a:r>
              <a:rPr sz="1400" spc="5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5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spc="5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элементарных</a:t>
            </a:r>
            <a:r>
              <a:rPr sz="1400" spc="5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навыков</a:t>
            </a:r>
            <a:r>
              <a:rPr sz="1400" spc="5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письма</a:t>
            </a:r>
            <a:r>
              <a:rPr sz="1400" spc="5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чтения </a:t>
            </a:r>
            <a:r>
              <a:rPr sz="1400" spc="-5" dirty="0">
                <a:latin typeface="Times New Roman"/>
                <a:cs typeface="Times New Roman"/>
              </a:rPr>
              <a:t>является </a:t>
            </a:r>
            <a:r>
              <a:rPr sz="1400" dirty="0">
                <a:latin typeface="Times New Roman"/>
                <a:cs typeface="Times New Roman"/>
              </a:rPr>
              <a:t>одним из </a:t>
            </a:r>
            <a:r>
              <a:rPr sz="1400" spc="-5" dirty="0">
                <a:latin typeface="Times New Roman"/>
                <a:cs typeface="Times New Roman"/>
              </a:rPr>
              <a:t>эффективных способов формирования устной речи 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-5" dirty="0">
                <a:latin typeface="Times New Roman"/>
                <a:cs typeface="Times New Roman"/>
              </a:rPr>
              <a:t> 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ФФН.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Одновременно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проводит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занятия,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которых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расширяется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уточняется </a:t>
            </a:r>
            <a:r>
              <a:rPr sz="1400" spc="-5" dirty="0">
                <a:latin typeface="Times New Roman"/>
                <a:cs typeface="Times New Roman"/>
              </a:rPr>
              <a:t>лексика дошкольников, развивается разговорная, описательная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повествовательная </a:t>
            </a:r>
            <a:r>
              <a:rPr sz="1400" dirty="0">
                <a:latin typeface="Times New Roman"/>
                <a:cs typeface="Times New Roman"/>
              </a:rPr>
              <a:t>речь. Все </a:t>
            </a:r>
            <a:r>
              <a:rPr sz="1400" spc="-5" dirty="0">
                <a:latin typeface="Times New Roman"/>
                <a:cs typeface="Times New Roman"/>
              </a:rPr>
              <a:t>указанные направления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работе по коррекции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 взаимосвязаны.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280670" lvl="1" indent="-268605" algn="just">
              <a:lnSpc>
                <a:spcPts val="1870"/>
              </a:lnSpc>
              <a:buSzPct val="87500"/>
              <a:buAutoNum type="arabicPeriod" startAt="4"/>
              <a:tabLst>
                <a:tab pos="28130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Предметно-пространственная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развивающая</a:t>
            </a:r>
            <a:r>
              <a:rPr sz="1600" b="1" spc="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среда</a:t>
            </a:r>
            <a:endParaRPr sz="1600">
              <a:latin typeface="Times New Roman"/>
              <a:cs typeface="Times New Roman"/>
            </a:endParaRPr>
          </a:p>
          <a:p>
            <a:pPr marL="27940" marR="17145" indent="441325" algn="just">
              <a:lnSpc>
                <a:spcPts val="1610"/>
              </a:lnSpc>
              <a:spcBef>
                <a:spcPts val="65"/>
              </a:spcBef>
            </a:pPr>
            <a:r>
              <a:rPr sz="1400" spc="-5" dirty="0">
                <a:latin typeface="Times New Roman"/>
                <a:cs typeface="Times New Roman"/>
              </a:rPr>
              <a:t>Организация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пространства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разнообразие </a:t>
            </a:r>
            <a:r>
              <a:rPr sz="1400" dirty="0">
                <a:latin typeface="Times New Roman"/>
                <a:cs typeface="Times New Roman"/>
              </a:rPr>
              <a:t> материалов,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оборудования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инвентаря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кабинете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учителя-логопеда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групповом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помещении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должны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обеспечивать:</a:t>
            </a:r>
            <a:endParaRPr sz="1400">
              <a:latin typeface="Times New Roman"/>
              <a:cs typeface="Times New Roman"/>
            </a:endParaRPr>
          </a:p>
          <a:p>
            <a:pPr marL="693420" lvl="2" indent="-224790" algn="just">
              <a:lnSpc>
                <a:spcPts val="1530"/>
              </a:lnSpc>
              <a:buSzPct val="82142"/>
              <a:buChar char="—"/>
              <a:tabLst>
                <a:tab pos="694055" algn="l"/>
              </a:tabLst>
            </a:pPr>
            <a:r>
              <a:rPr sz="1400" spc="-5" dirty="0">
                <a:latin typeface="Times New Roman"/>
                <a:cs typeface="Times New Roman"/>
              </a:rPr>
              <a:t>игровую,</a:t>
            </a:r>
            <a:r>
              <a:rPr sz="1400" spc="53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познавательную,</a:t>
            </a:r>
            <a:r>
              <a:rPr sz="1400" spc="53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исследовательскую</a:t>
            </a:r>
            <a:r>
              <a:rPr sz="1400" spc="5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творческую</a:t>
            </a:r>
            <a:endParaRPr sz="1400">
              <a:latin typeface="Times New Roman"/>
              <a:cs typeface="Times New Roman"/>
            </a:endParaRPr>
          </a:p>
          <a:p>
            <a:pPr marL="27940" marR="22225" algn="just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активность детей, </a:t>
            </a:r>
            <a:r>
              <a:rPr sz="1400" spc="-5" dirty="0">
                <a:latin typeface="Times New Roman"/>
                <a:cs typeface="Times New Roman"/>
              </a:rPr>
              <a:t>экспериментирование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доступными детям материалами </a:t>
            </a:r>
            <a:r>
              <a:rPr sz="1400" dirty="0">
                <a:latin typeface="Times New Roman"/>
                <a:cs typeface="Times New Roman"/>
              </a:rPr>
              <a:t>(в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том</a:t>
            </a:r>
            <a:r>
              <a:rPr sz="1400" spc="-5" dirty="0">
                <a:latin typeface="Times New Roman"/>
                <a:cs typeface="Times New Roman"/>
              </a:rPr>
              <a:t> числе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песком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водой);</a:t>
            </a:r>
            <a:endParaRPr sz="1400">
              <a:latin typeface="Times New Roman"/>
              <a:cs typeface="Times New Roman"/>
            </a:endParaRPr>
          </a:p>
          <a:p>
            <a:pPr marL="693420" lvl="2" indent="-224790" algn="just">
              <a:lnSpc>
                <a:spcPts val="1530"/>
              </a:lnSpc>
              <a:buSzPct val="82142"/>
              <a:buChar char="—"/>
              <a:tabLst>
                <a:tab pos="694055" algn="l"/>
              </a:tabLst>
            </a:pPr>
            <a:r>
              <a:rPr sz="1400" spc="-5" dirty="0">
                <a:latin typeface="Times New Roman"/>
                <a:cs typeface="Times New Roman"/>
              </a:rPr>
              <a:t>двигательную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активность,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том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числе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крупной,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мелкой,</a:t>
            </a:r>
            <a:endParaRPr sz="1400">
              <a:latin typeface="Times New Roman"/>
              <a:cs typeface="Times New Roman"/>
            </a:endParaRPr>
          </a:p>
          <a:p>
            <a:pPr marL="27940" marR="20320" algn="just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мимической,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артикуляционной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моторики,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участие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подвижных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играх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соревнованиях;</a:t>
            </a:r>
            <a:endParaRPr sz="1400">
              <a:latin typeface="Times New Roman"/>
              <a:cs typeface="Times New Roman"/>
            </a:endParaRPr>
          </a:p>
          <a:p>
            <a:pPr marL="802005" lvl="2" indent="-333375" algn="just">
              <a:lnSpc>
                <a:spcPts val="1535"/>
              </a:lnSpc>
              <a:buSzPct val="82142"/>
              <a:buChar char="—"/>
              <a:tabLst>
                <a:tab pos="802640" algn="l"/>
              </a:tabLst>
            </a:pPr>
            <a:r>
              <a:rPr sz="1400" spc="-5" dirty="0">
                <a:latin typeface="Times New Roman"/>
                <a:cs typeface="Times New Roman"/>
              </a:rPr>
              <a:t>эмоциональное</a:t>
            </a:r>
            <a:r>
              <a:rPr sz="1400" spc="52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благополучие</a:t>
            </a:r>
            <a:r>
              <a:rPr sz="1400" spc="530" dirty="0">
                <a:latin typeface="Times New Roman"/>
                <a:cs typeface="Times New Roman"/>
              </a:rPr>
              <a:t> </a:t>
            </a:r>
            <a:r>
              <a:rPr sz="1400" spc="5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530" dirty="0">
                <a:latin typeface="Times New Roman"/>
                <a:cs typeface="Times New Roman"/>
              </a:rPr>
              <a:t> </a:t>
            </a:r>
            <a:r>
              <a:rPr sz="1400" spc="5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</a:t>
            </a:r>
            <a:r>
              <a:rPr sz="1400" spc="535" dirty="0">
                <a:latin typeface="Times New Roman"/>
                <a:cs typeface="Times New Roman"/>
              </a:rPr>
              <a:t> </a:t>
            </a:r>
            <a:r>
              <a:rPr sz="1400" spc="5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взаимодействии</a:t>
            </a:r>
            <a:r>
              <a:rPr sz="1400" spc="5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</a:t>
            </a:r>
            <a:endParaRPr sz="1400">
              <a:latin typeface="Times New Roman"/>
              <a:cs typeface="Times New Roman"/>
            </a:endParaRPr>
          </a:p>
          <a:p>
            <a:pPr marL="27940" algn="just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предметнопространственным окружением;</a:t>
            </a:r>
            <a:endParaRPr sz="1400">
              <a:latin typeface="Times New Roman"/>
              <a:cs typeface="Times New Roman"/>
            </a:endParaRPr>
          </a:p>
          <a:p>
            <a:pPr marL="693420" lvl="2" indent="-224790" algn="just">
              <a:lnSpc>
                <a:spcPts val="1610"/>
              </a:lnSpc>
              <a:buSzPct val="82142"/>
              <a:buChar char="—"/>
              <a:tabLst>
                <a:tab pos="694055" algn="l"/>
              </a:tabLst>
            </a:pPr>
            <a:r>
              <a:rPr sz="1400" spc="-5" dirty="0">
                <a:latin typeface="Times New Roman"/>
                <a:cs typeface="Times New Roman"/>
              </a:rPr>
              <a:t>возможность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самовыражения детей.</a:t>
            </a:r>
            <a:endParaRPr sz="1400">
              <a:latin typeface="Times New Roman"/>
              <a:cs typeface="Times New Roman"/>
            </a:endParaRPr>
          </a:p>
          <a:p>
            <a:pPr marL="27940" marR="15875" indent="441325" algn="just">
              <a:lnSpc>
                <a:spcPct val="959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организованная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предметно-пространственная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развивающая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среда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логопедической группе </a:t>
            </a:r>
            <a:r>
              <a:rPr sz="1400" dirty="0">
                <a:latin typeface="Times New Roman"/>
                <a:cs typeface="Times New Roman"/>
              </a:rPr>
              <a:t>и кабинете </a:t>
            </a:r>
            <a:r>
              <a:rPr sz="1400" spc="-5" dirty="0">
                <a:latin typeface="Times New Roman"/>
                <a:cs typeface="Times New Roman"/>
              </a:rPr>
              <a:t>логопеда создает возможности для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успешного устранения речевого дефекта, преодоления отставания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речевом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позволяет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проявлять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способности</a:t>
            </a:r>
            <a:r>
              <a:rPr sz="1400" dirty="0">
                <a:latin typeface="Times New Roman"/>
                <a:cs typeface="Times New Roman"/>
              </a:rPr>
              <a:t> не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только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организованной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свободной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стимулирует</a:t>
            </a:r>
            <a:r>
              <a:rPr sz="1400" dirty="0">
                <a:latin typeface="Times New Roman"/>
                <a:cs typeface="Times New Roman"/>
              </a:rPr>
              <a:t> развитие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творческих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способностей,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самостоятельности,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инициативности,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помогает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утвердиться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чувстве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уверенности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себе,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значит,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способствует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всестороннему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гармоничному</a:t>
            </a:r>
            <a:r>
              <a:rPr sz="1400" dirty="0">
                <a:latin typeface="Times New Roman"/>
                <a:cs typeface="Times New Roman"/>
              </a:rPr>
              <a:t> развитию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личности.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Предметно-развивающее пространство </a:t>
            </a:r>
            <a:r>
              <a:rPr sz="1400" dirty="0">
                <a:latin typeface="Times New Roman"/>
                <a:cs typeface="Times New Roman"/>
              </a:rPr>
              <a:t>следует </a:t>
            </a:r>
            <a:r>
              <a:rPr sz="1400" spc="-5" dirty="0">
                <a:latin typeface="Times New Roman"/>
                <a:cs typeface="Times New Roman"/>
              </a:rPr>
              <a:t>организовать таким образом, </a:t>
            </a:r>
            <a:r>
              <a:rPr sz="1400" dirty="0">
                <a:latin typeface="Times New Roman"/>
                <a:cs typeface="Times New Roman"/>
              </a:rPr>
              <a:t> чтобы </a:t>
            </a:r>
            <a:r>
              <a:rPr sz="1400" spc="-5" dirty="0">
                <a:latin typeface="Times New Roman"/>
                <a:cs typeface="Times New Roman"/>
              </a:rPr>
              <a:t>каждый ребенок </a:t>
            </a:r>
            <a:r>
              <a:rPr sz="1400" dirty="0">
                <a:latin typeface="Times New Roman"/>
                <a:cs typeface="Times New Roman"/>
              </a:rPr>
              <a:t>имел </a:t>
            </a:r>
            <a:r>
              <a:rPr sz="1400" spc="-5" dirty="0">
                <a:latin typeface="Times New Roman"/>
                <a:cs typeface="Times New Roman"/>
              </a:rPr>
              <a:t>возможность упражняться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умении наблюдать,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запоминать,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сравнивать,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добиваться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поставленной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наблюдением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взрослого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под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недирективным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руководством.</a:t>
            </a:r>
            <a:endParaRPr sz="1400">
              <a:latin typeface="Times New Roman"/>
              <a:cs typeface="Times New Roman"/>
            </a:endParaRPr>
          </a:p>
          <a:p>
            <a:pPr marL="27940" marR="17145" indent="44132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Развивающая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предметно-пространственная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позволяет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предусмотреть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сбалансированное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чередование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организованной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нерегламентированной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которой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предусмотрено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режимах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каждой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возрастных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утренний,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в</a:t>
            </a:r>
            <a:r>
              <a:rPr sz="1400" spc="-5" dirty="0">
                <a:latin typeface="Times New Roman"/>
                <a:cs typeface="Times New Roman"/>
              </a:rPr>
              <a:t> вечерний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отрезки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времени.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18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93444" y="689863"/>
            <a:ext cx="6031230" cy="555752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6350" indent="441325" algn="just">
              <a:lnSpc>
                <a:spcPct val="959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Обстановка,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созданная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групповом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помещении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кабинете</a:t>
            </a:r>
            <a:r>
              <a:rPr sz="1400" dirty="0">
                <a:latin typeface="Times New Roman"/>
                <a:cs typeface="Times New Roman"/>
              </a:rPr>
              <a:t> учителя-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уравновешивать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эмоциональный</a:t>
            </a:r>
            <a:r>
              <a:rPr sz="1400" dirty="0">
                <a:latin typeface="Times New Roman"/>
                <a:cs typeface="Times New Roman"/>
              </a:rPr>
              <a:t> фон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способствовать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эмоциональному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благополучию.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Эмоциональная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насыщенность</a:t>
            </a:r>
            <a:r>
              <a:rPr sz="1400" dirty="0">
                <a:latin typeface="Times New Roman"/>
                <a:cs typeface="Times New Roman"/>
              </a:rPr>
              <a:t> 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одна</a:t>
            </a:r>
            <a:r>
              <a:rPr sz="1400" dirty="0">
                <a:latin typeface="Times New Roman"/>
                <a:cs typeface="Times New Roman"/>
              </a:rPr>
              <a:t> из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важных</a:t>
            </a:r>
            <a:r>
              <a:rPr sz="1400" dirty="0">
                <a:latin typeface="Times New Roman"/>
                <a:cs typeface="Times New Roman"/>
              </a:rPr>
              <a:t> составляющих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развивающей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среды.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Следует</a:t>
            </a:r>
            <a:r>
              <a:rPr sz="1400" dirty="0">
                <a:latin typeface="Times New Roman"/>
                <a:cs typeface="Times New Roman"/>
              </a:rPr>
              <a:t> учитывать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dirty="0">
                <a:latin typeface="Times New Roman"/>
                <a:cs typeface="Times New Roman"/>
              </a:rPr>
              <a:t> скорее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легче</a:t>
            </a:r>
            <a:r>
              <a:rPr sz="1400" dirty="0">
                <a:latin typeface="Times New Roman"/>
                <a:cs typeface="Times New Roman"/>
              </a:rPr>
              <a:t> запоминает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яркое,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интересное, необычное. Разнообразие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богатство впечатлений способствует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эмоциональному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интеллектуальному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развитию.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1325" algn="just">
              <a:lnSpc>
                <a:spcPct val="958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оформлении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группового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помещения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кабинета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психологи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советуют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использовать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мягкие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пастельные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цвета,</a:t>
            </a:r>
            <a:r>
              <a:rPr sz="1400" dirty="0">
                <a:latin typeface="Times New Roman"/>
                <a:cs typeface="Times New Roman"/>
              </a:rPr>
              <a:t> отдавать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предпочтение нежно-голубой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нежно-зеленой гамме,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именно эти цвета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спектра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способствуют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успешному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речевому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развитию.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продумать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дополнительное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освещение</a:t>
            </a:r>
            <a:r>
              <a:rPr sz="1400" dirty="0">
                <a:latin typeface="Times New Roman"/>
                <a:cs typeface="Times New Roman"/>
              </a:rPr>
              <a:t> каждого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рабочего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уголка,</a:t>
            </a:r>
            <a:r>
              <a:rPr sz="1400" dirty="0">
                <a:latin typeface="Times New Roman"/>
                <a:cs typeface="Times New Roman"/>
              </a:rPr>
              <a:t> каждого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центра.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помещениях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уютно,</a:t>
            </a:r>
            <a:r>
              <a:rPr sz="1400" dirty="0">
                <a:latin typeface="Times New Roman"/>
                <a:cs typeface="Times New Roman"/>
              </a:rPr>
              <a:t> светло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радостно,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следует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максимально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приблизить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обстановку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домашней,</a:t>
            </a:r>
            <a:r>
              <a:rPr sz="1400" dirty="0">
                <a:latin typeface="Times New Roman"/>
                <a:cs typeface="Times New Roman"/>
              </a:rPr>
              <a:t> чтобы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снять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стрессообразующий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фактор.</a:t>
            </a:r>
            <a:endParaRPr sz="1400">
              <a:latin typeface="Times New Roman"/>
              <a:cs typeface="Times New Roman"/>
            </a:endParaRPr>
          </a:p>
          <a:p>
            <a:pPr marL="12700" marR="5715" indent="441325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логопедической группе, которую </a:t>
            </a:r>
            <a:r>
              <a:rPr sz="1400" dirty="0">
                <a:latin typeface="Times New Roman"/>
                <a:cs typeface="Times New Roman"/>
              </a:rPr>
              <a:t>посещают </a:t>
            </a:r>
            <a:r>
              <a:rPr sz="1400" spc="-5" dirty="0">
                <a:latin typeface="Times New Roman"/>
                <a:cs typeface="Times New Roman"/>
              </a:rPr>
              <a:t>моторно неловкие, плохо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координированные</a:t>
            </a:r>
            <a:r>
              <a:rPr sz="1400" dirty="0">
                <a:latin typeface="Times New Roman"/>
                <a:cs typeface="Times New Roman"/>
              </a:rPr>
              <a:t> дети,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следует</a:t>
            </a:r>
            <a:r>
              <a:rPr sz="1400" dirty="0">
                <a:latin typeface="Times New Roman"/>
                <a:cs typeface="Times New Roman"/>
              </a:rPr>
              <a:t> уделить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особое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соблюдению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 охраны жизни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здоровья детей. Групповое помещение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кабинет не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должны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быть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загромождены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мебелью,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них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должно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быть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достаточно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места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передвижений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мебель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закрепить,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острые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углы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5"/>
              </a:lnSpc>
            </a:pPr>
            <a:r>
              <a:rPr sz="1400" spc="-5" dirty="0">
                <a:latin typeface="Times New Roman"/>
                <a:cs typeface="Times New Roman"/>
              </a:rPr>
              <a:t>кромки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мебели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закруглить.</a:t>
            </a:r>
            <a:endParaRPr sz="1400">
              <a:latin typeface="Times New Roman"/>
              <a:cs typeface="Times New Roman"/>
            </a:endParaRPr>
          </a:p>
          <a:p>
            <a:pPr marL="12700" marR="8255" indent="441325" algn="just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Наполнение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развивающих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центров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групповом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помещении,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кабинете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изучаемой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лексической</a:t>
            </a:r>
            <a:r>
              <a:rPr sz="1400" dirty="0">
                <a:latin typeface="Times New Roman"/>
                <a:cs typeface="Times New Roman"/>
              </a:rPr>
              <a:t> теме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только </a:t>
            </a:r>
            <a:r>
              <a:rPr sz="1400" spc="-5" dirty="0">
                <a:latin typeface="Times New Roman"/>
                <a:cs typeface="Times New Roman"/>
              </a:rPr>
              <a:t>что пройденной лексической теме,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" dirty="0">
                <a:latin typeface="Times New Roman"/>
                <a:cs typeface="Times New Roman"/>
              </a:rPr>
              <a:t>это </a:t>
            </a:r>
            <a:r>
              <a:rPr sz="1400" dirty="0">
                <a:latin typeface="Times New Roman"/>
                <a:cs typeface="Times New Roman"/>
              </a:rPr>
              <a:t>значит, что </a:t>
            </a:r>
            <a:r>
              <a:rPr sz="1400" spc="-5" dirty="0">
                <a:latin typeface="Times New Roman"/>
                <a:cs typeface="Times New Roman"/>
              </a:rPr>
              <a:t>каждую </a:t>
            </a:r>
            <a:r>
              <a:rPr sz="1400" dirty="0">
                <a:latin typeface="Times New Roman"/>
                <a:cs typeface="Times New Roman"/>
              </a:rPr>
              <a:t>неделю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наполнение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развивающих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центров частично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обновляется.</a:t>
            </a:r>
            <a:endParaRPr sz="1400">
              <a:latin typeface="Times New Roman"/>
              <a:cs typeface="Times New Roman"/>
            </a:endParaRPr>
          </a:p>
          <a:p>
            <a:pPr marL="454025" algn="just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Особое</a:t>
            </a:r>
            <a:r>
              <a:rPr sz="1400" spc="7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spc="7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должно</a:t>
            </a:r>
            <a:r>
              <a:rPr sz="1400" spc="7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быть 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уделено</a:t>
            </a:r>
            <a:r>
              <a:rPr sz="1400" spc="7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оформлению</a:t>
            </a:r>
            <a:r>
              <a:rPr sz="1400" spc="7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предметно-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50"/>
              </a:lnSpc>
            </a:pPr>
            <a:r>
              <a:rPr sz="1400" spc="-5" dirty="0">
                <a:latin typeface="Times New Roman"/>
                <a:cs typeface="Times New Roman"/>
              </a:rPr>
              <a:t>пространственной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среды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прогулочном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участке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логопедической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группы.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6212204"/>
            <a:ext cx="51771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57780" algn="l"/>
                <a:tab pos="3255645" algn="l"/>
                <a:tab pos="458470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Предметно-пространственная	среда	прогулочного	участка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444" y="6212204"/>
            <a:ext cx="6027420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5434330">
              <a:lnSpc>
                <a:spcPts val="1610"/>
              </a:lnSpc>
              <a:spcBef>
                <a:spcPts val="215"/>
              </a:spcBef>
              <a:tabLst>
                <a:tab pos="1250950" algn="l"/>
                <a:tab pos="2474595" algn="l"/>
                <a:tab pos="2957195" algn="l"/>
                <a:tab pos="3894454" algn="l"/>
                <a:tab pos="5356225" algn="l"/>
              </a:tabLst>
            </a:pP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на 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ать	</a:t>
            </a:r>
            <a:r>
              <a:rPr sz="1400" spc="-5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сти	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ития,	по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нава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й,	и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6620636"/>
            <a:ext cx="6058535" cy="3079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двигательной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активности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700" algn="just">
              <a:lnSpc>
                <a:spcPts val="1875"/>
              </a:lnSpc>
              <a:spcBef>
                <a:spcPts val="1025"/>
              </a:spcBef>
            </a:pPr>
            <a:r>
              <a:rPr sz="1600" b="1" spc="-5" dirty="0">
                <a:latin typeface="Times New Roman"/>
                <a:cs typeface="Times New Roman"/>
              </a:rPr>
              <a:t>1.5.</a:t>
            </a:r>
            <a:r>
              <a:rPr sz="1600" b="1" spc="39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Ожидаемые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результаты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реализации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программы</a:t>
            </a:r>
            <a:endParaRPr sz="1600">
              <a:latin typeface="Times New Roman"/>
              <a:cs typeface="Times New Roman"/>
            </a:endParaRPr>
          </a:p>
          <a:p>
            <a:pPr marL="12700" marR="5080" indent="359410" algn="just">
              <a:lnSpc>
                <a:spcPct val="95800"/>
              </a:lnSpc>
              <a:spcBef>
                <a:spcPts val="25"/>
              </a:spcBef>
            </a:pPr>
            <a:r>
              <a:rPr sz="1400" spc="-5" dirty="0">
                <a:latin typeface="Times New Roman"/>
                <a:cs typeface="Times New Roman"/>
              </a:rPr>
              <a:t>Результаты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освоения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представлены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целевых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ориентиров.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соответствие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ФГОС.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Доцелевые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ориентиры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независимо</a:t>
            </a:r>
            <a:r>
              <a:rPr sz="1400" dirty="0">
                <a:latin typeface="Times New Roman"/>
                <a:cs typeface="Times New Roman"/>
              </a:rPr>
              <a:t> от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программы,</a:t>
            </a:r>
            <a:r>
              <a:rPr sz="1400" dirty="0">
                <a:latin typeface="Times New Roman"/>
                <a:cs typeface="Times New Roman"/>
              </a:rPr>
              <a:t> форм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ее </a:t>
            </a:r>
            <a:r>
              <a:rPr sz="1400" spc="-5" dirty="0">
                <a:latin typeface="Times New Roman"/>
                <a:cs typeface="Times New Roman"/>
              </a:rPr>
              <a:t> реализации, особенностей развития детей. Целевые ориентиры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5" dirty="0">
                <a:latin typeface="Times New Roman"/>
                <a:cs typeface="Times New Roman"/>
              </a:rPr>
              <a:t>подлежат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непосредственной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оценке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педагогической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и/или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психологической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диагностики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могут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сравниваться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реальными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достижениями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Целевые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ориентиры,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ФГОС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являются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общими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пространства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Российской</a:t>
            </a:r>
            <a:r>
              <a:rPr sz="1400" dirty="0">
                <a:latin typeface="Times New Roman"/>
                <a:cs typeface="Times New Roman"/>
              </a:rPr>
              <a:t> Федерации.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Целевые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ориентиры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базируются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ФГОС</a:t>
            </a:r>
            <a:r>
              <a:rPr sz="1400" dirty="0">
                <a:latin typeface="Times New Roman"/>
                <a:cs typeface="Times New Roman"/>
              </a:rPr>
              <a:t> ДО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Целевые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ориентиры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даются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старшего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(на</a:t>
            </a:r>
            <a:r>
              <a:rPr sz="1400" dirty="0">
                <a:latin typeface="Times New Roman"/>
                <a:cs typeface="Times New Roman"/>
              </a:rPr>
              <a:t> этапе </a:t>
            </a:r>
            <a:r>
              <a:rPr sz="1400" spc="-5" dirty="0">
                <a:latin typeface="Times New Roman"/>
                <a:cs typeface="Times New Roman"/>
              </a:rPr>
              <a:t>завершения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образования).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19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909256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6350" indent="359410" algn="just">
              <a:lnSpc>
                <a:spcPct val="96000"/>
              </a:lnSpc>
              <a:spcBef>
                <a:spcPts val="170"/>
              </a:spcBef>
            </a:pPr>
            <a:r>
              <a:rPr sz="1400" dirty="0">
                <a:latin typeface="Times New Roman"/>
                <a:cs typeface="Times New Roman"/>
              </a:rPr>
              <a:t>К целевым </a:t>
            </a:r>
            <a:r>
              <a:rPr sz="1400" spc="-5" dirty="0">
                <a:latin typeface="Times New Roman"/>
                <a:cs typeface="Times New Roman"/>
              </a:rPr>
              <a:t>ориентирам дошкольного образования </a:t>
            </a:r>
            <a:r>
              <a:rPr sz="1400" dirty="0">
                <a:latin typeface="Times New Roman"/>
                <a:cs typeface="Times New Roman"/>
              </a:rPr>
              <a:t>(на </a:t>
            </a:r>
            <a:r>
              <a:rPr sz="1400" spc="-5" dirty="0">
                <a:latin typeface="Times New Roman"/>
                <a:cs typeface="Times New Roman"/>
              </a:rPr>
              <a:t>этапе завершения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образования)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данной</a:t>
            </a:r>
            <a:r>
              <a:rPr sz="1400" dirty="0">
                <a:latin typeface="Times New Roman"/>
                <a:cs typeface="Times New Roman"/>
              </a:rPr>
              <a:t> программой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относятся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следующие социально-нормативные характеристики возможных достижений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ребенка.</a:t>
            </a:r>
            <a:endParaRPr sz="1400">
              <a:latin typeface="Times New Roman"/>
              <a:cs typeface="Times New Roman"/>
            </a:endParaRPr>
          </a:p>
          <a:p>
            <a:pPr marL="469265" marR="7620" indent="-228600" algn="just">
              <a:lnSpc>
                <a:spcPts val="1610"/>
              </a:lnSpc>
              <a:spcBef>
                <a:spcPts val="40"/>
              </a:spcBef>
              <a:buFont typeface="Wingdings"/>
              <a:buChar char="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Ребенок хорошо владеет устной речью, </a:t>
            </a:r>
            <a:r>
              <a:rPr sz="1400" dirty="0">
                <a:latin typeface="Times New Roman"/>
                <a:cs typeface="Times New Roman"/>
              </a:rPr>
              <a:t>может </a:t>
            </a:r>
            <a:r>
              <a:rPr sz="1400" spc="-5" dirty="0">
                <a:latin typeface="Times New Roman"/>
                <a:cs typeface="Times New Roman"/>
              </a:rPr>
              <a:t>выражать свои мысли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желания,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проявляет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инициативу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вопросы, </a:t>
            </a:r>
            <a:r>
              <a:rPr sz="1400" dirty="0">
                <a:latin typeface="Times New Roman"/>
                <a:cs typeface="Times New Roman"/>
              </a:rPr>
              <a:t> делать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умозаключения,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знает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умеет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пересказывать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сказки,</a:t>
            </a:r>
            <a:endParaRPr sz="1400">
              <a:latin typeface="Times New Roman"/>
              <a:cs typeface="Times New Roman"/>
            </a:endParaRPr>
          </a:p>
          <a:p>
            <a:pPr marL="469265" marR="9525" algn="just">
              <a:lnSpc>
                <a:spcPts val="161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рассказывать стихи, </a:t>
            </a:r>
            <a:r>
              <a:rPr sz="1400" dirty="0">
                <a:latin typeface="Times New Roman"/>
                <a:cs typeface="Times New Roman"/>
              </a:rPr>
              <a:t>составлять </a:t>
            </a:r>
            <a:r>
              <a:rPr sz="1400" spc="-5" dirty="0">
                <a:latin typeface="Times New Roman"/>
                <a:cs typeface="Times New Roman"/>
              </a:rPr>
              <a:t>рассказы по серии сюжетных картинок </a:t>
            </a:r>
            <a:r>
              <a:rPr sz="1400" dirty="0">
                <a:latin typeface="Times New Roman"/>
                <a:cs typeface="Times New Roman"/>
              </a:rPr>
              <a:t> или </a:t>
            </a:r>
            <a:r>
              <a:rPr sz="1400" spc="-5" dirty="0">
                <a:latin typeface="Times New Roman"/>
                <a:cs typeface="Times New Roman"/>
              </a:rPr>
              <a:t>по сюжетной картинке; </a:t>
            </a:r>
            <a:r>
              <a:rPr sz="1400" dirty="0">
                <a:latin typeface="Times New Roman"/>
                <a:cs typeface="Times New Roman"/>
              </a:rPr>
              <a:t>у него </a:t>
            </a:r>
            <a:r>
              <a:rPr sz="1400" spc="-5" dirty="0">
                <a:latin typeface="Times New Roman"/>
                <a:cs typeface="Times New Roman"/>
              </a:rPr>
              <a:t>сформированы элементарные навыки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звуко-слогового анализа, </a:t>
            </a:r>
            <a:r>
              <a:rPr sz="1400" dirty="0">
                <a:latin typeface="Times New Roman"/>
                <a:cs typeface="Times New Roman"/>
              </a:rPr>
              <a:t>что </a:t>
            </a:r>
            <a:r>
              <a:rPr sz="1400" spc="-5" dirty="0">
                <a:latin typeface="Times New Roman"/>
                <a:cs typeface="Times New Roman"/>
              </a:rPr>
              <a:t>обеспечивает формирование предпосылок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грамотности.</a:t>
            </a:r>
            <a:endParaRPr sz="1400">
              <a:latin typeface="Times New Roman"/>
              <a:cs typeface="Times New Roman"/>
            </a:endParaRPr>
          </a:p>
          <a:p>
            <a:pPr marL="469265" indent="-228600" algn="just">
              <a:lnSpc>
                <a:spcPts val="1525"/>
              </a:lnSpc>
              <a:buFont typeface="Wingdings"/>
              <a:buChar char="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spc="5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любознателен,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склонен</a:t>
            </a:r>
            <a:r>
              <a:rPr sz="1400" spc="5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наблюдать,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экспериментировать;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</a:t>
            </a:r>
            <a:endParaRPr sz="1400">
              <a:latin typeface="Times New Roman"/>
              <a:cs typeface="Times New Roman"/>
            </a:endParaRPr>
          </a:p>
          <a:p>
            <a:pPr marL="469265" algn="just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обладает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начальными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знаниями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себе,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природном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социальном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мире.</a:t>
            </a:r>
            <a:endParaRPr sz="1400">
              <a:latin typeface="Times New Roman"/>
              <a:cs typeface="Times New Roman"/>
            </a:endParaRPr>
          </a:p>
          <a:p>
            <a:pPr marL="469265" marR="11430" indent="-228600">
              <a:lnSpc>
                <a:spcPts val="1610"/>
              </a:lnSpc>
              <a:spcBef>
                <a:spcPts val="85"/>
              </a:spcBef>
              <a:buFont typeface="Wingdings"/>
              <a:buChar char="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способен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принятию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собственных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решений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опорой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знания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умения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видах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деятельности.</a:t>
            </a:r>
            <a:endParaRPr sz="1400">
              <a:latin typeface="Times New Roman"/>
              <a:cs typeface="Times New Roman"/>
            </a:endParaRPr>
          </a:p>
          <a:p>
            <a:pPr marL="469265" marR="5080" indent="-228600">
              <a:lnSpc>
                <a:spcPts val="1610"/>
              </a:lnSpc>
              <a:buFont typeface="Wingdings"/>
              <a:buChar char="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инициативен,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самостоятелен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видах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способен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выбрать</a:t>
            </a:r>
            <a:r>
              <a:rPr sz="1400" dirty="0">
                <a:latin typeface="Times New Roman"/>
                <a:cs typeface="Times New Roman"/>
              </a:rPr>
              <a:t> себе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партнеров по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совместной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деятельности.</a:t>
            </a:r>
            <a:endParaRPr sz="1400">
              <a:latin typeface="Times New Roman"/>
              <a:cs typeface="Times New Roman"/>
            </a:endParaRPr>
          </a:p>
          <a:p>
            <a:pPr marL="469265" indent="-228600">
              <a:lnSpc>
                <a:spcPts val="1530"/>
              </a:lnSpc>
              <a:buFont typeface="Wingdings"/>
              <a:buChar char=""/>
              <a:tabLst>
                <a:tab pos="469900" algn="l"/>
                <a:tab pos="1264285" algn="l"/>
                <a:tab pos="2078989" algn="l"/>
                <a:tab pos="2919730" algn="l"/>
                <a:tab pos="4373245" algn="l"/>
                <a:tab pos="4718685" algn="l"/>
                <a:tab pos="594487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	ак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н,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спешно	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ет	со	св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рст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ами	и</a:t>
            </a:r>
            <a:endParaRPr sz="1400">
              <a:latin typeface="Times New Roman"/>
              <a:cs typeface="Times New Roman"/>
            </a:endParaRPr>
          </a:p>
          <a:p>
            <a:pPr marL="469265" marR="10795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взрослыми;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сформировалось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положительное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отношение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себе,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окружающим,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различным</a:t>
            </a:r>
            <a:r>
              <a:rPr sz="1400" dirty="0">
                <a:latin typeface="Times New Roman"/>
                <a:cs typeface="Times New Roman"/>
              </a:rPr>
              <a:t> видам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деятельности.</a:t>
            </a:r>
            <a:endParaRPr sz="1400">
              <a:latin typeface="Times New Roman"/>
              <a:cs typeface="Times New Roman"/>
            </a:endParaRPr>
          </a:p>
          <a:p>
            <a:pPr marL="469265" marR="5080" indent="-228600" algn="just">
              <a:lnSpc>
                <a:spcPts val="1610"/>
              </a:lnSpc>
              <a:spcBef>
                <a:spcPts val="5"/>
              </a:spcBef>
              <a:buFont typeface="Wingdings"/>
              <a:buChar char="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Ребенок способен адекватно проявлять </a:t>
            </a:r>
            <a:r>
              <a:rPr sz="1400" dirty="0">
                <a:latin typeface="Times New Roman"/>
                <a:cs typeface="Times New Roman"/>
              </a:rPr>
              <a:t>свои </a:t>
            </a:r>
            <a:r>
              <a:rPr sz="1400" spc="-5" dirty="0">
                <a:latin typeface="Times New Roman"/>
                <a:cs typeface="Times New Roman"/>
              </a:rPr>
              <a:t>чувства, умеет </a:t>
            </a:r>
            <a:r>
              <a:rPr sz="1400" dirty="0">
                <a:latin typeface="Times New Roman"/>
                <a:cs typeface="Times New Roman"/>
              </a:rPr>
              <a:t>радоваться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успехам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сопереживать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неудачам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других,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способен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договариваться, </a:t>
            </a:r>
            <a:r>
              <a:rPr sz="1400" dirty="0">
                <a:latin typeface="Times New Roman"/>
                <a:cs typeface="Times New Roman"/>
              </a:rPr>
              <a:t> старается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разрешать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конфликты.</a:t>
            </a:r>
            <a:endParaRPr sz="1400">
              <a:latin typeface="Times New Roman"/>
              <a:cs typeface="Times New Roman"/>
            </a:endParaRPr>
          </a:p>
          <a:p>
            <a:pPr marL="469265" indent="-228600" algn="just">
              <a:lnSpc>
                <a:spcPts val="1525"/>
              </a:lnSpc>
              <a:buFont typeface="Wingdings"/>
              <a:buChar char="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обладает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чувством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собственного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достоинства,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верой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себя.</a:t>
            </a:r>
            <a:endParaRPr sz="1400">
              <a:latin typeface="Times New Roman"/>
              <a:cs typeface="Times New Roman"/>
            </a:endParaRPr>
          </a:p>
          <a:p>
            <a:pPr marL="469265" marR="8890" indent="-228600">
              <a:lnSpc>
                <a:spcPts val="1610"/>
              </a:lnSpc>
              <a:spcBef>
                <a:spcPts val="75"/>
              </a:spcBef>
              <a:buFont typeface="Wingdings"/>
              <a:buChar char="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обладает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развитым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воображением,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которое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реализует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разных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деятельности.</a:t>
            </a:r>
            <a:endParaRPr sz="1400">
              <a:latin typeface="Times New Roman"/>
              <a:cs typeface="Times New Roman"/>
            </a:endParaRPr>
          </a:p>
          <a:p>
            <a:pPr marL="469265" marR="9525" indent="-228600">
              <a:lnSpc>
                <a:spcPts val="1610"/>
              </a:lnSpc>
              <a:spcBef>
                <a:spcPts val="10"/>
              </a:spcBef>
              <a:buFont typeface="Wingdings"/>
              <a:buChar char=""/>
              <a:tabLst>
                <a:tab pos="46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умеет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подчиняться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правилам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социальным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нормам,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способен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волевым усилиям.</a:t>
            </a:r>
            <a:endParaRPr sz="1400">
              <a:latin typeface="Times New Roman"/>
              <a:cs typeface="Times New Roman"/>
            </a:endParaRPr>
          </a:p>
          <a:p>
            <a:pPr marL="469265" indent="-228600">
              <a:lnSpc>
                <a:spcPts val="1530"/>
              </a:lnSpc>
              <a:buFont typeface="Wingdings"/>
              <a:buChar char=""/>
              <a:tabLst>
                <a:tab pos="469900" algn="l"/>
                <a:tab pos="730250" algn="l"/>
                <a:tab pos="1460500" algn="l"/>
                <a:tab pos="2207895" algn="l"/>
                <a:tab pos="2955925" algn="l"/>
                <a:tab pos="3185160" algn="l"/>
                <a:tab pos="3846195" algn="l"/>
                <a:tab pos="4740275" algn="l"/>
                <a:tab pos="5058410" algn="l"/>
                <a:tab pos="5942965" algn="l"/>
              </a:tabLst>
            </a:pPr>
            <a:r>
              <a:rPr sz="1400" dirty="0">
                <a:latin typeface="Times New Roman"/>
                <a:cs typeface="Times New Roman"/>
              </a:rPr>
              <a:t>У	</a:t>
            </a:r>
            <a:r>
              <a:rPr sz="1400" spc="-5" dirty="0">
                <a:latin typeface="Times New Roman"/>
                <a:cs typeface="Times New Roman"/>
              </a:rPr>
              <a:t>ребенка	развиты	крупная	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5" dirty="0">
                <a:latin typeface="Times New Roman"/>
                <a:cs typeface="Times New Roman"/>
              </a:rPr>
              <a:t>мелкая	моторика,	</a:t>
            </a:r>
            <a:r>
              <a:rPr sz="1400" dirty="0">
                <a:latin typeface="Times New Roman"/>
                <a:cs typeface="Times New Roman"/>
              </a:rPr>
              <a:t>он	</a:t>
            </a:r>
            <a:r>
              <a:rPr sz="1400" spc="-5" dirty="0">
                <a:latin typeface="Times New Roman"/>
                <a:cs typeface="Times New Roman"/>
              </a:rPr>
              <a:t>подвижен	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469265" marR="9525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вынослив,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владеет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основными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движениями,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может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контролировать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движения,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умеет управлять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00">
              <a:latin typeface="Times New Roman"/>
              <a:cs typeface="Times New Roman"/>
            </a:endParaRPr>
          </a:p>
          <a:p>
            <a:pPr marL="469265" indent="-228600">
              <a:lnSpc>
                <a:spcPct val="100000"/>
              </a:lnSpc>
              <a:buSzPct val="87500"/>
              <a:buFont typeface="Wingdings"/>
              <a:buChar char=""/>
              <a:tabLst>
                <a:tab pos="469900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II.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Содержательный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раздел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5080" indent="359410" algn="just">
              <a:lnSpc>
                <a:spcPct val="95900"/>
              </a:lnSpc>
            </a:pPr>
            <a:r>
              <a:rPr sz="1400" spc="-5" dirty="0">
                <a:latin typeface="Times New Roman"/>
                <a:cs typeface="Times New Roman"/>
              </a:rPr>
              <a:t>Разработанная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представляет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собой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интеграцию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дошкольных образовательных учреждений компенсирующего вида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детей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«Коррекция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нарушений</a:t>
            </a:r>
            <a:r>
              <a:rPr sz="1400" dirty="0">
                <a:latin typeface="Times New Roman"/>
                <a:cs typeface="Times New Roman"/>
              </a:rPr>
              <a:t> речи»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авторов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Т.В.Филичевой,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Г.В.Чиркиной, Т.В.Тумановой, С.А.Мироновой, А.В.Лагутиной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Программы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детском</a:t>
            </a:r>
            <a:r>
              <a:rPr sz="1400" dirty="0">
                <a:latin typeface="Times New Roman"/>
                <a:cs typeface="Times New Roman"/>
              </a:rPr>
              <a:t> саду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«От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рождения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школы»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редакцией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Н.Е.</a:t>
            </a:r>
            <a:r>
              <a:rPr sz="1400" dirty="0">
                <a:latin typeface="Times New Roman"/>
                <a:cs typeface="Times New Roman"/>
              </a:rPr>
              <a:t> Вераксы,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Т.С.Комаровой,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Васильевой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подготовительной группы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учётом регионального компонента,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соответствии 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Федеральным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государственным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стандартом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общеобразовательной программой дошкольного учреждения МАДОУ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-5" dirty="0">
                <a:latin typeface="Times New Roman"/>
                <a:cs typeface="Times New Roman"/>
              </a:rPr>
              <a:t>342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Приволжского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района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города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Казани.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67906" y="9935667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7900" cy="915162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indent="359410" algn="just">
              <a:lnSpc>
                <a:spcPct val="959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написании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dirty="0">
                <a:latin typeface="Times New Roman"/>
                <a:cs typeface="Times New Roman"/>
              </a:rPr>
              <a:t> был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опыт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представленный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современных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технологиях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научно-методических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рекомендациях Т.Б.Филичевой, Т.В.Тумановой, Г.В.Чиркиной, Н.В.Нищевой, </a:t>
            </a:r>
            <a:r>
              <a:rPr sz="1400" dirty="0">
                <a:latin typeface="Times New Roman"/>
                <a:cs typeface="Times New Roman"/>
              </a:rPr>
              <a:t> Т.А.Ткаченко,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С.В.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Коноваленко,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В.В.</a:t>
            </a:r>
            <a:r>
              <a:rPr sz="1400" dirty="0">
                <a:latin typeface="Times New Roman"/>
                <a:cs typeface="Times New Roman"/>
              </a:rPr>
              <a:t> Коноваленко,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О.С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Гомзяк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предусматривает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интеграцию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действий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специалистов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образовательного</a:t>
            </a:r>
            <a:r>
              <a:rPr sz="1400" dirty="0">
                <a:latin typeface="Times New Roman"/>
                <a:cs typeface="Times New Roman"/>
              </a:rPr>
              <a:t> учреждения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родителей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Планирование работы </a:t>
            </a:r>
            <a:r>
              <a:rPr sz="1400" spc="-10" dirty="0">
                <a:latin typeface="Times New Roman"/>
                <a:cs typeface="Times New Roman"/>
              </a:rPr>
              <a:t>во </a:t>
            </a:r>
            <a:r>
              <a:rPr sz="1400" spc="-5" dirty="0">
                <a:latin typeface="Times New Roman"/>
                <a:cs typeface="Times New Roman"/>
              </a:rPr>
              <a:t>всех образовательных областях строится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учетом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общего</a:t>
            </a:r>
            <a:r>
              <a:rPr sz="1400" dirty="0">
                <a:latin typeface="Times New Roman"/>
                <a:cs typeface="Times New Roman"/>
              </a:rPr>
              <a:t> развития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тяжелой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патологией,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предполагает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комплексное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педагогическое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воздействие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направлено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полную</a:t>
            </a:r>
            <a:r>
              <a:rPr sz="1400" dirty="0">
                <a:latin typeface="Times New Roman"/>
                <a:cs typeface="Times New Roman"/>
              </a:rPr>
              <a:t> коррекцию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психофизического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обеспечение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всестороннего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гармоничного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развития.</a:t>
            </a:r>
            <a:endParaRPr sz="1400">
              <a:latin typeface="Times New Roman"/>
              <a:cs typeface="Times New Roman"/>
            </a:endParaRPr>
          </a:p>
          <a:p>
            <a:pPr marL="12700" marR="5080" indent="359410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Данная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программа </a:t>
            </a:r>
            <a:r>
              <a:rPr sz="1400" dirty="0">
                <a:latin typeface="Times New Roman"/>
                <a:cs typeface="Times New Roman"/>
              </a:rPr>
              <a:t>учитывает </a:t>
            </a:r>
            <a:r>
              <a:rPr sz="1400" spc="-5" dirty="0">
                <a:latin typeface="Times New Roman"/>
                <a:cs typeface="Times New Roman"/>
              </a:rPr>
              <a:t>требования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коррекции всех сторон речи: </a:t>
            </a:r>
            <a:r>
              <a:rPr sz="1400" dirty="0">
                <a:latin typeface="Times New Roman"/>
                <a:cs typeface="Times New Roman"/>
              </a:rPr>
              <a:t> фонетики,  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лексики,</a:t>
            </a:r>
            <a:r>
              <a:rPr sz="1400" spc="10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грамматики,</a:t>
            </a:r>
            <a:r>
              <a:rPr sz="1400" spc="10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семантики</a:t>
            </a:r>
            <a:r>
              <a:rPr sz="1400" spc="101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просодии.</a:t>
            </a:r>
            <a:r>
              <a:rPr sz="1400" spc="10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Программой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40"/>
              </a:lnSpc>
            </a:pPr>
            <a:r>
              <a:rPr sz="1400" spc="-5" dirty="0">
                <a:latin typeface="Times New Roman"/>
                <a:cs typeface="Times New Roman"/>
              </a:rPr>
              <a:t>предусматривается</a:t>
            </a:r>
            <a:r>
              <a:rPr sz="1400" spc="5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необходимость</a:t>
            </a:r>
            <a:r>
              <a:rPr sz="1400" spc="5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охраны</a:t>
            </a:r>
            <a:r>
              <a:rPr sz="1400" spc="5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укрепления</a:t>
            </a:r>
            <a:r>
              <a:rPr sz="1400" spc="590" dirty="0">
                <a:latin typeface="Times New Roman"/>
                <a:cs typeface="Times New Roman"/>
              </a:rPr>
              <a:t> </a:t>
            </a:r>
            <a:r>
              <a:rPr sz="1400" spc="5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физического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психического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здоровья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эмоционального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благополучия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 ребенка, так как логопедическую группу</a:t>
            </a:r>
            <a:r>
              <a:rPr sz="1400" dirty="0">
                <a:latin typeface="Times New Roman"/>
                <a:cs typeface="Times New Roman"/>
              </a:rPr>
              <a:t> для </a:t>
            </a:r>
            <a:r>
              <a:rPr sz="1400" spc="-5" dirty="0">
                <a:latin typeface="Times New Roman"/>
                <a:cs typeface="Times New Roman"/>
              </a:rPr>
              <a:t>детей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ОНР посещают </a:t>
            </a:r>
            <a:r>
              <a:rPr sz="1400" dirty="0">
                <a:latin typeface="Times New Roman"/>
                <a:cs typeface="Times New Roman"/>
              </a:rPr>
              <a:t> дети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второй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третьей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здоровья,</a:t>
            </a:r>
            <a:r>
              <a:rPr sz="1400" dirty="0">
                <a:latin typeface="Times New Roman"/>
                <a:cs typeface="Times New Roman"/>
              </a:rPr>
              <a:t> а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также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имеющие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неврологические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Объем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учебного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рассчитан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возрастными физиологическими нормативами. Это позволяет </a:t>
            </a:r>
            <a:r>
              <a:rPr sz="1400" dirty="0">
                <a:latin typeface="Times New Roman"/>
                <a:cs typeface="Times New Roman"/>
              </a:rPr>
              <a:t> избежать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переутомления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дезадаптации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dirty="0">
                <a:latin typeface="Times New Roman"/>
                <a:cs typeface="Times New Roman"/>
              </a:rPr>
              <a:t> каждой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рассчитано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оптимальное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сочетание</a:t>
            </a:r>
            <a:r>
              <a:rPr sz="1400" dirty="0">
                <a:latin typeface="Times New Roman"/>
                <a:cs typeface="Times New Roman"/>
              </a:rPr>
              <a:t> индивидуальной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совместной</a:t>
            </a:r>
            <a:r>
              <a:rPr sz="1400" dirty="0">
                <a:latin typeface="Times New Roman"/>
                <a:cs typeface="Times New Roman"/>
              </a:rPr>
              <a:t> со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взрослым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чередование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организованной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нерегламентированной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свободное время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отдыха.</a:t>
            </a:r>
            <a:endParaRPr sz="1400">
              <a:latin typeface="Times New Roman"/>
              <a:cs typeface="Times New Roman"/>
            </a:endParaRPr>
          </a:p>
          <a:p>
            <a:pPr marL="12700" marR="5715" indent="359410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Реализация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принципа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интеграции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способствует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более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высоким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темпам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общего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предусматривает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совместную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работу</a:t>
            </a:r>
            <a:endParaRPr sz="1400">
              <a:latin typeface="Times New Roman"/>
              <a:cs typeface="Times New Roman"/>
            </a:endParaRPr>
          </a:p>
          <a:p>
            <a:pPr marL="12700" marR="8890">
              <a:lnSpc>
                <a:spcPts val="1610"/>
              </a:lnSpc>
              <a:spcBef>
                <a:spcPts val="10"/>
              </a:spcBef>
            </a:pPr>
            <a:r>
              <a:rPr sz="1400" spc="-5" dirty="0">
                <a:latin typeface="Times New Roman"/>
                <a:cs typeface="Times New Roman"/>
              </a:rPr>
              <a:t>учителя-логопеда,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воспитателя,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музыкального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руководителя,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руководителя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физического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узких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специалистов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ДОУ.</a:t>
            </a:r>
            <a:endParaRPr sz="1400">
              <a:latin typeface="Times New Roman"/>
              <a:cs typeface="Times New Roman"/>
            </a:endParaRPr>
          </a:p>
          <a:p>
            <a:pPr marL="372110">
              <a:lnSpc>
                <a:spcPts val="1530"/>
              </a:lnSpc>
              <a:tabLst>
                <a:tab pos="1119505" algn="l"/>
                <a:tab pos="1330960" algn="l"/>
                <a:tab pos="2733675" algn="l"/>
                <a:tab pos="3463290" algn="l"/>
                <a:tab pos="4311650" algn="l"/>
                <a:tab pos="5255895" algn="l"/>
              </a:tabLst>
            </a:pPr>
            <a:r>
              <a:rPr sz="1400" spc="-5" dirty="0">
                <a:latin typeface="Times New Roman"/>
                <a:cs typeface="Times New Roman"/>
              </a:rPr>
              <a:t>Работой	</a:t>
            </a:r>
            <a:r>
              <a:rPr sz="1400" dirty="0">
                <a:latin typeface="Times New Roman"/>
                <a:cs typeface="Times New Roman"/>
              </a:rPr>
              <a:t>в	</a:t>
            </a:r>
            <a:r>
              <a:rPr sz="1400" spc="-5" dirty="0">
                <a:latin typeface="Times New Roman"/>
                <a:cs typeface="Times New Roman"/>
              </a:rPr>
              <a:t>образовательной	области	</a:t>
            </a:r>
            <a:r>
              <a:rPr sz="1400" b="1" spc="-5" dirty="0">
                <a:latin typeface="Times New Roman"/>
                <a:cs typeface="Times New Roman"/>
              </a:rPr>
              <a:t>«Речевое	развитие»	</a:t>
            </a:r>
            <a:r>
              <a:rPr sz="1400" spc="-5" dirty="0">
                <a:latin typeface="Times New Roman"/>
                <a:cs typeface="Times New Roman"/>
              </a:rPr>
              <a:t>руководит</a:t>
            </a:r>
            <a:endParaRPr sz="1400">
              <a:latin typeface="Times New Roman"/>
              <a:cs typeface="Times New Roman"/>
            </a:endParaRPr>
          </a:p>
          <a:p>
            <a:pPr marL="12700" marR="11430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учитель-логопед,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другие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специалисты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планируют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свою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образовательную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деятельность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соответствии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его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рекомендациями.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6350">
              <a:lnSpc>
                <a:spcPts val="1380"/>
              </a:lnSpc>
              <a:tabLst>
                <a:tab pos="349250" algn="l"/>
                <a:tab pos="1622425" algn="l"/>
                <a:tab pos="3108325" algn="l"/>
                <a:tab pos="3304540" algn="l"/>
                <a:tab pos="4987925" algn="l"/>
                <a:tab pos="5805805" algn="l"/>
              </a:tabLst>
            </a:pPr>
            <a:r>
              <a:rPr sz="1200" b="1" dirty="0">
                <a:latin typeface="Times New Roman"/>
                <a:cs typeface="Times New Roman"/>
              </a:rPr>
              <a:t>2.1	</a:t>
            </a:r>
            <a:r>
              <a:rPr sz="1200" b="1" spc="-5" dirty="0">
                <a:latin typeface="Times New Roman"/>
                <a:cs typeface="Times New Roman"/>
              </a:rPr>
              <a:t>СОД</a:t>
            </a:r>
            <a:r>
              <a:rPr sz="1200" b="1" dirty="0">
                <a:latin typeface="Times New Roman"/>
                <a:cs typeface="Times New Roman"/>
              </a:rPr>
              <a:t>Е</a:t>
            </a:r>
            <a:r>
              <a:rPr sz="1200" b="1" spc="-15" dirty="0">
                <a:latin typeface="Times New Roman"/>
                <a:cs typeface="Times New Roman"/>
              </a:rPr>
              <a:t>Р</a:t>
            </a:r>
            <a:r>
              <a:rPr sz="1200" b="1" spc="10" dirty="0">
                <a:latin typeface="Times New Roman"/>
                <a:cs typeface="Times New Roman"/>
              </a:rPr>
              <a:t>Ж</a:t>
            </a:r>
            <a:r>
              <a:rPr sz="1200" b="1" spc="-5" dirty="0">
                <a:latin typeface="Times New Roman"/>
                <a:cs typeface="Times New Roman"/>
              </a:rPr>
              <a:t>АНИ</a:t>
            </a:r>
            <a:r>
              <a:rPr sz="1200" b="1" dirty="0">
                <a:latin typeface="Times New Roman"/>
                <a:cs typeface="Times New Roman"/>
              </a:rPr>
              <a:t>Е	КО</a:t>
            </a:r>
            <a:r>
              <a:rPr sz="1200" b="1" spc="-15" dirty="0">
                <a:latin typeface="Times New Roman"/>
                <a:cs typeface="Times New Roman"/>
              </a:rPr>
              <a:t>РР</a:t>
            </a:r>
            <a:r>
              <a:rPr sz="1200" b="1" dirty="0">
                <a:latin typeface="Times New Roman"/>
                <a:cs typeface="Times New Roman"/>
              </a:rPr>
              <a:t>ЕКЦИОННО	-	П</a:t>
            </a:r>
            <a:r>
              <a:rPr sz="1200" b="1" spc="5" dirty="0">
                <a:latin typeface="Times New Roman"/>
                <a:cs typeface="Times New Roman"/>
              </a:rPr>
              <a:t>Е</a:t>
            </a:r>
            <a:r>
              <a:rPr sz="1200" b="1" dirty="0">
                <a:latin typeface="Times New Roman"/>
                <a:cs typeface="Times New Roman"/>
              </a:rPr>
              <a:t>ДАГ</a:t>
            </a:r>
            <a:r>
              <a:rPr sz="1200" b="1" spc="-10" dirty="0">
                <a:latin typeface="Times New Roman"/>
                <a:cs typeface="Times New Roman"/>
              </a:rPr>
              <a:t>О</a:t>
            </a:r>
            <a:r>
              <a:rPr sz="1200" b="1" dirty="0">
                <a:latin typeface="Times New Roman"/>
                <a:cs typeface="Times New Roman"/>
              </a:rPr>
              <a:t>ГИЧЕ</a:t>
            </a:r>
            <a:r>
              <a:rPr sz="1200" b="1" spc="-15" dirty="0">
                <a:latin typeface="Times New Roman"/>
                <a:cs typeface="Times New Roman"/>
              </a:rPr>
              <a:t>С</a:t>
            </a:r>
            <a:r>
              <a:rPr sz="1200" b="1" dirty="0">
                <a:latin typeface="Times New Roman"/>
                <a:cs typeface="Times New Roman"/>
              </a:rPr>
              <a:t>КОЙ	</a:t>
            </a:r>
            <a:r>
              <a:rPr sz="1200" b="1" spc="-15" dirty="0">
                <a:latin typeface="Times New Roman"/>
                <a:cs typeface="Times New Roman"/>
              </a:rPr>
              <a:t>Р</a:t>
            </a:r>
            <a:r>
              <a:rPr sz="1200" b="1" spc="-5" dirty="0">
                <a:latin typeface="Times New Roman"/>
                <a:cs typeface="Times New Roman"/>
              </a:rPr>
              <a:t>А</a:t>
            </a:r>
            <a:r>
              <a:rPr sz="1200" b="1" spc="5" dirty="0">
                <a:latin typeface="Times New Roman"/>
                <a:cs typeface="Times New Roman"/>
              </a:rPr>
              <a:t>Б</a:t>
            </a:r>
            <a:r>
              <a:rPr sz="1200" b="1" dirty="0">
                <a:latin typeface="Times New Roman"/>
                <a:cs typeface="Times New Roman"/>
              </a:rPr>
              <a:t>О</a:t>
            </a:r>
            <a:r>
              <a:rPr sz="1200" b="1" spc="5" dirty="0">
                <a:latin typeface="Times New Roman"/>
                <a:cs typeface="Times New Roman"/>
              </a:rPr>
              <a:t>Т</a:t>
            </a:r>
            <a:r>
              <a:rPr sz="1200" b="1" dirty="0">
                <a:latin typeface="Times New Roman"/>
                <a:cs typeface="Times New Roman"/>
              </a:rPr>
              <a:t>Ы	ПО  </a:t>
            </a:r>
            <a:r>
              <a:rPr sz="1200" b="1" spc="-5" dirty="0">
                <a:latin typeface="Times New Roman"/>
                <a:cs typeface="Times New Roman"/>
              </a:rPr>
              <a:t>ОБРАЗОВАТЕЛЬНЫМ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ОБЛАСТЯМ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ts val="1520"/>
              </a:lnSpc>
            </a:pPr>
            <a:r>
              <a:rPr sz="1400" spc="-5" dirty="0">
                <a:latin typeface="Times New Roman"/>
                <a:cs typeface="Times New Roman"/>
              </a:rPr>
              <a:t>Основная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задача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коррекционно-педагогической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создание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условий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всестороннего</a:t>
            </a:r>
            <a:r>
              <a:rPr sz="1400" dirty="0">
                <a:latin typeface="Times New Roman"/>
                <a:cs typeface="Times New Roman"/>
              </a:rPr>
              <a:t> развития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ОВЗ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целях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обогащения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социального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опыта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гармоничного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коллектив</a:t>
            </a:r>
            <a:r>
              <a:rPr sz="1400" dirty="0">
                <a:latin typeface="Times New Roman"/>
                <a:cs typeface="Times New Roman"/>
              </a:rPr>
              <a:t> сверстников.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Охарактеризуем</a:t>
            </a:r>
            <a:r>
              <a:rPr sz="1400" dirty="0">
                <a:latin typeface="Times New Roman"/>
                <a:cs typeface="Times New Roman"/>
              </a:rPr>
              <a:t> основные </a:t>
            </a:r>
            <a:r>
              <a:rPr sz="1400" spc="-5" dirty="0">
                <a:latin typeface="Times New Roman"/>
                <a:cs typeface="Times New Roman"/>
              </a:rPr>
              <a:t>образовательные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области.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400" spc="-5" dirty="0">
                <a:latin typeface="Times New Roman"/>
                <a:cs typeface="Times New Roman"/>
              </a:rPr>
              <a:t>Образовательная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область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«Речевое</a:t>
            </a:r>
            <a:r>
              <a:rPr sz="14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развитие»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96100"/>
              </a:lnSpc>
              <a:spcBef>
                <a:spcPts val="965"/>
              </a:spcBef>
            </a:pPr>
            <a:r>
              <a:rPr sz="1400" spc="-5" dirty="0">
                <a:latin typeface="Times New Roman"/>
                <a:cs typeface="Times New Roman"/>
              </a:rPr>
              <a:t>Основная </a:t>
            </a:r>
            <a:r>
              <a:rPr sz="1400" dirty="0">
                <a:latin typeface="Times New Roman"/>
                <a:cs typeface="Times New Roman"/>
              </a:rPr>
              <a:t>цель — </a:t>
            </a:r>
            <a:r>
              <a:rPr sz="1400" spc="-5" dirty="0">
                <a:latin typeface="Times New Roman"/>
                <a:cs typeface="Times New Roman"/>
              </a:rPr>
              <a:t>обеспечивать своевременное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эффективное развитие речи </a:t>
            </a:r>
            <a:r>
              <a:rPr sz="1400" dirty="0">
                <a:latin typeface="Times New Roman"/>
                <a:cs typeface="Times New Roman"/>
              </a:rPr>
              <a:t> как </a:t>
            </a:r>
            <a:r>
              <a:rPr sz="1400" spc="-5" dirty="0">
                <a:latin typeface="Times New Roman"/>
                <a:cs typeface="Times New Roman"/>
              </a:rPr>
              <a:t>средства общения, познания, самовыражения ребенка, становления </a:t>
            </a:r>
            <a:r>
              <a:rPr sz="1400" spc="-10" dirty="0">
                <a:latin typeface="Times New Roman"/>
                <a:cs typeface="Times New Roman"/>
              </a:rPr>
              <a:t>разных </a:t>
            </a:r>
            <a:r>
              <a:rPr sz="1400" spc="-5" dirty="0">
                <a:latin typeface="Times New Roman"/>
                <a:cs typeface="Times New Roman"/>
              </a:rPr>
              <a:t> видов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детской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языком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своего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народа.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21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37433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1225" algn="l"/>
                <a:tab pos="1811020" algn="l"/>
                <a:tab pos="2385060" algn="l"/>
                <a:tab pos="2618105" algn="l"/>
              </a:tabLst>
            </a:pPr>
            <a:r>
              <a:rPr sz="1400" dirty="0">
                <a:latin typeface="Times New Roman"/>
                <a:cs typeface="Times New Roman"/>
              </a:rPr>
              <a:t>Задачи	</a:t>
            </a:r>
            <a:r>
              <a:rPr sz="1400" spc="-5" dirty="0">
                <a:latin typeface="Times New Roman"/>
                <a:cs typeface="Times New Roman"/>
              </a:rPr>
              <a:t>развития	речи:	</a:t>
            </a:r>
            <a:r>
              <a:rPr sz="1400" dirty="0">
                <a:latin typeface="Times New Roman"/>
                <a:cs typeface="Times New Roman"/>
              </a:rPr>
              <a:t>•	</a:t>
            </a: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66554" y="689863"/>
            <a:ext cx="10039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структурных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17592" y="689863"/>
            <a:ext cx="10191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компонентов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895603"/>
            <a:ext cx="6058535" cy="603631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 algn="just">
              <a:lnSpc>
                <a:spcPct val="95700"/>
              </a:lnSpc>
              <a:spcBef>
                <a:spcPts val="175"/>
              </a:spcBef>
              <a:tabLst>
                <a:tab pos="5982335" algn="l"/>
              </a:tabLst>
            </a:pPr>
            <a:r>
              <a:rPr sz="1400" dirty="0">
                <a:latin typeface="Times New Roman"/>
                <a:cs typeface="Times New Roman"/>
              </a:rPr>
              <a:t>систе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 я</a:t>
            </a:r>
            <a:r>
              <a:rPr sz="1400" spc="-2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ыка 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оне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о,</a:t>
            </a:r>
            <a:r>
              <a:rPr sz="1400" spc="-5" dirty="0">
                <a:latin typeface="Times New Roman"/>
                <a:cs typeface="Times New Roman"/>
              </a:rPr>
              <a:t> л</a:t>
            </a:r>
            <a:r>
              <a:rPr sz="1400" dirty="0">
                <a:latin typeface="Times New Roman"/>
                <a:cs typeface="Times New Roman"/>
              </a:rPr>
              <a:t>екс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о,     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ам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ати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о;	•  </a:t>
            </a:r>
            <a:r>
              <a:rPr sz="1400" spc="-5" dirty="0">
                <a:latin typeface="Times New Roman"/>
                <a:cs typeface="Times New Roman"/>
              </a:rPr>
              <a:t>формирование </a:t>
            </a:r>
            <a:r>
              <a:rPr sz="1400" dirty="0">
                <a:latin typeface="Times New Roman"/>
                <a:cs typeface="Times New Roman"/>
              </a:rPr>
              <a:t>навыков </a:t>
            </a:r>
            <a:r>
              <a:rPr sz="1400" spc="-5" dirty="0">
                <a:latin typeface="Times New Roman"/>
                <a:cs typeface="Times New Roman"/>
              </a:rPr>
              <a:t>владения языком </a:t>
            </a:r>
            <a:r>
              <a:rPr sz="1400" dirty="0">
                <a:latin typeface="Times New Roman"/>
                <a:cs typeface="Times New Roman"/>
              </a:rPr>
              <a:t>в его </a:t>
            </a:r>
            <a:r>
              <a:rPr sz="1400" spc="-5" dirty="0">
                <a:latin typeface="Times New Roman"/>
                <a:cs typeface="Times New Roman"/>
              </a:rPr>
              <a:t>коммуникативной функции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 связной речи, </a:t>
            </a:r>
            <a:r>
              <a:rPr sz="1400" spc="-10" dirty="0">
                <a:latin typeface="Times New Roman"/>
                <a:cs typeface="Times New Roman"/>
              </a:rPr>
              <a:t>двух </a:t>
            </a:r>
            <a:r>
              <a:rPr sz="1400" dirty="0">
                <a:latin typeface="Times New Roman"/>
                <a:cs typeface="Times New Roman"/>
              </a:rPr>
              <a:t>форм </a:t>
            </a:r>
            <a:r>
              <a:rPr sz="1400" spc="-5" dirty="0">
                <a:latin typeface="Times New Roman"/>
                <a:cs typeface="Times New Roman"/>
              </a:rPr>
              <a:t>речевого </a:t>
            </a:r>
            <a:r>
              <a:rPr sz="1400" dirty="0">
                <a:latin typeface="Times New Roman"/>
                <a:cs typeface="Times New Roman"/>
              </a:rPr>
              <a:t>общения — </a:t>
            </a:r>
            <a:r>
              <a:rPr sz="1400" spc="-5" dirty="0">
                <a:latin typeface="Times New Roman"/>
                <a:cs typeface="Times New Roman"/>
              </a:rPr>
              <a:t>диалога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монолога;•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способности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элементарному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осознанию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явлений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языка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400" spc="-5" dirty="0">
                <a:latin typeface="Times New Roman"/>
                <a:cs typeface="Times New Roman"/>
              </a:rPr>
              <a:t>Основные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развитию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дошкольников: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45"/>
              </a:lnSpc>
              <a:spcBef>
                <a:spcPts val="925"/>
              </a:spcBef>
              <a:tabLst>
                <a:tab pos="911225" algn="l"/>
              </a:tabLst>
            </a:pPr>
            <a:r>
              <a:rPr sz="1400" spc="-5" dirty="0">
                <a:latin typeface="Times New Roman"/>
                <a:cs typeface="Times New Roman"/>
              </a:rPr>
              <a:t>-Развитие	</a:t>
            </a:r>
            <a:r>
              <a:rPr sz="1400" dirty="0">
                <a:latin typeface="Times New Roman"/>
                <a:cs typeface="Times New Roman"/>
              </a:rPr>
              <a:t>словаря.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4"/>
              </a:lnSpc>
              <a:tabLst>
                <a:tab pos="1360805" algn="l"/>
                <a:tab pos="2260600" algn="l"/>
                <a:tab pos="3159760" algn="l"/>
              </a:tabLst>
            </a:pPr>
            <a:r>
              <a:rPr sz="1400" spc="-5" dirty="0">
                <a:latin typeface="Times New Roman"/>
                <a:cs typeface="Times New Roman"/>
              </a:rPr>
              <a:t>–Воспитание	звуковой	культуры	речи.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4"/>
              </a:lnSpc>
              <a:tabLst>
                <a:tab pos="3609340" algn="l"/>
              </a:tabLst>
            </a:pPr>
            <a:r>
              <a:rPr sz="1400" spc="-5" dirty="0">
                <a:latin typeface="Times New Roman"/>
                <a:cs typeface="Times New Roman"/>
              </a:rPr>
              <a:t>–Формирование</a:t>
            </a:r>
            <a:r>
              <a:rPr sz="1400" spc="6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грамматического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строя	речи.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45"/>
              </a:lnSpc>
            </a:pPr>
            <a:r>
              <a:rPr sz="1400" spc="-5" dirty="0">
                <a:latin typeface="Times New Roman"/>
                <a:cs typeface="Times New Roman"/>
              </a:rPr>
              <a:t>-Развитие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связной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речи.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95900"/>
              </a:lnSpc>
              <a:spcBef>
                <a:spcPts val="995"/>
              </a:spcBef>
            </a:pP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ОВЗ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во</a:t>
            </a:r>
            <a:r>
              <a:rPr sz="1400" spc="-5" dirty="0">
                <a:latin typeface="Times New Roman"/>
                <a:cs typeface="Times New Roman"/>
              </a:rPr>
              <a:t> всех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видах </a:t>
            </a:r>
            <a:r>
              <a:rPr sz="1400" spc="-5" dirty="0">
                <a:latin typeface="Times New Roman"/>
                <a:cs typeface="Times New Roman"/>
              </a:rPr>
              <a:t> деятельности: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игра,</a:t>
            </a:r>
            <a:r>
              <a:rPr sz="1400" dirty="0">
                <a:latin typeface="Times New Roman"/>
                <a:cs typeface="Times New Roman"/>
              </a:rPr>
              <a:t> занятия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физическому</a:t>
            </a:r>
            <a:r>
              <a:rPr sz="1400" dirty="0">
                <a:latin typeface="Times New Roman"/>
                <a:cs typeface="Times New Roman"/>
              </a:rPr>
              <a:t> развитию,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ИЗО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(рисование, </a:t>
            </a:r>
            <a:r>
              <a:rPr sz="1400" dirty="0">
                <a:latin typeface="Times New Roman"/>
                <a:cs typeface="Times New Roman"/>
              </a:rPr>
              <a:t> лепка,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аппликация,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конструирование),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музыка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др.;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свободной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деятельности,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общении </a:t>
            </a:r>
            <a:r>
              <a:rPr sz="1400" spc="-10" dirty="0">
                <a:latin typeface="Times New Roman"/>
                <a:cs typeface="Times New Roman"/>
              </a:rPr>
              <a:t>со </a:t>
            </a:r>
            <a:r>
              <a:rPr sz="1400" spc="-5" dirty="0">
                <a:latin typeface="Times New Roman"/>
                <a:cs typeface="Times New Roman"/>
              </a:rPr>
              <a:t>всеми, кто окружает </a:t>
            </a:r>
            <a:r>
              <a:rPr sz="1400" dirty="0">
                <a:latin typeface="Times New Roman"/>
                <a:cs typeface="Times New Roman"/>
              </a:rPr>
              <a:t>ребенка. </a:t>
            </a:r>
            <a:r>
              <a:rPr sz="1400" spc="-5" dirty="0">
                <a:latin typeface="Times New Roman"/>
                <a:cs typeface="Times New Roman"/>
              </a:rPr>
              <a:t>Наиболее значимым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является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чтение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художественной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литературы.)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Образовательная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область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«Социально-коммуникативное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развитие»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95900"/>
              </a:lnSpc>
              <a:spcBef>
                <a:spcPts val="980"/>
              </a:spcBef>
            </a:pPr>
            <a:r>
              <a:rPr sz="1400" spc="-5" dirty="0">
                <a:latin typeface="Times New Roman"/>
                <a:cs typeface="Times New Roman"/>
              </a:rPr>
              <a:t>Основная</a:t>
            </a:r>
            <a:r>
              <a:rPr sz="1400" dirty="0">
                <a:latin typeface="Times New Roman"/>
                <a:cs typeface="Times New Roman"/>
              </a:rPr>
              <a:t> цель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коммуникации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обеспечение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оптимального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вхождения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ОВЗ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общественную</a:t>
            </a:r>
            <a:r>
              <a:rPr sz="1400" dirty="0">
                <a:latin typeface="Times New Roman"/>
                <a:cs typeface="Times New Roman"/>
              </a:rPr>
              <a:t> жизнь.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социально-коммуникативного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развития:</a:t>
            </a:r>
            <a:r>
              <a:rPr sz="1400" dirty="0">
                <a:latin typeface="Times New Roman"/>
                <a:cs typeface="Times New Roman"/>
              </a:rPr>
              <a:t> •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ребенка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представлений</a:t>
            </a:r>
            <a:r>
              <a:rPr sz="1400" dirty="0">
                <a:latin typeface="Times New Roman"/>
                <a:cs typeface="Times New Roman"/>
              </a:rPr>
              <a:t> 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себе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элементарных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выстраивания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адекватной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системы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положительных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личностных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оценок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позитивного</a:t>
            </a:r>
            <a:endParaRPr sz="1400">
              <a:latin typeface="Times New Roman"/>
              <a:cs typeface="Times New Roman"/>
            </a:endParaRPr>
          </a:p>
          <a:p>
            <a:pPr marL="461645" algn="just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отношения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  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себе;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8204" y="6896480"/>
            <a:ext cx="187896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•формирование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26435" y="6896480"/>
            <a:ext cx="3808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52930" algn="l"/>
                <a:tab pos="3242310" algn="l"/>
              </a:tabLst>
            </a:pP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-10" dirty="0">
                <a:latin typeface="Times New Roman"/>
                <a:cs typeface="Times New Roman"/>
              </a:rPr>
              <a:t>оо</a:t>
            </a:r>
            <a:r>
              <a:rPr sz="1400" dirty="0">
                <a:latin typeface="Times New Roman"/>
                <a:cs typeface="Times New Roman"/>
              </a:rPr>
              <a:t>бсл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вани</a:t>
            </a:r>
            <a:r>
              <a:rPr sz="1400" dirty="0">
                <a:latin typeface="Times New Roman"/>
                <a:cs typeface="Times New Roman"/>
              </a:rPr>
              <a:t>я;•	фор</a:t>
            </a:r>
            <a:r>
              <a:rPr sz="1400" spc="-10" dirty="0">
                <a:latin typeface="Times New Roman"/>
                <a:cs typeface="Times New Roman"/>
              </a:rPr>
              <a:t>ми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8204" y="7100696"/>
            <a:ext cx="23171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21105" algn="l"/>
                <a:tab pos="1478280" algn="l"/>
              </a:tabLst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ать	с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зр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48093" y="7100696"/>
            <a:ext cx="35826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5115" algn="l"/>
                <a:tab pos="1561465" algn="l"/>
                <a:tab pos="2499360" algn="l"/>
              </a:tabLst>
            </a:pP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5" dirty="0">
                <a:latin typeface="Times New Roman"/>
                <a:cs typeface="Times New Roman"/>
              </a:rPr>
              <a:t>сверстниками;	адекватно	воспринимать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36394" y="7304913"/>
            <a:ext cx="48990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11225" algn="l"/>
                <a:tab pos="1165225" algn="l"/>
                <a:tab pos="1972310" algn="l"/>
                <a:tab pos="3223895" algn="l"/>
                <a:tab pos="4226560" algn="l"/>
                <a:tab pos="447167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меты	и	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	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1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	к	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0" dirty="0">
                <a:latin typeface="Times New Roman"/>
                <a:cs typeface="Times New Roman"/>
              </a:rPr>
              <a:t>;</a:t>
            </a:r>
            <a:r>
              <a:rPr sz="1400" dirty="0">
                <a:latin typeface="Times New Roman"/>
                <a:cs typeface="Times New Roman"/>
              </a:rPr>
              <a:t>•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83596" y="7509128"/>
            <a:ext cx="47529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7770" algn="l"/>
                <a:tab pos="1499235" algn="l"/>
                <a:tab pos="2131060" algn="l"/>
                <a:tab pos="3505835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предпосылок	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5" dirty="0">
                <a:latin typeface="Times New Roman"/>
                <a:cs typeface="Times New Roman"/>
              </a:rPr>
              <a:t>основ	экологического	мироощущения,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8204" y="7304913"/>
            <a:ext cx="1137285" cy="6483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окружающие </a:t>
            </a:r>
            <a:r>
              <a:rPr sz="1400" dirty="0">
                <a:latin typeface="Times New Roman"/>
                <a:cs typeface="Times New Roman"/>
              </a:rPr>
              <a:t> форм</a:t>
            </a:r>
            <a:r>
              <a:rPr sz="1400" spc="-10" dirty="0">
                <a:latin typeface="Times New Roman"/>
                <a:cs typeface="Times New Roman"/>
              </a:rPr>
              <a:t>ир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ва</a:t>
            </a:r>
            <a:r>
              <a:rPr sz="1400" spc="-1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нра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стве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57735" y="7713344"/>
            <a:ext cx="47783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1715" algn="l"/>
                <a:tab pos="1278890" algn="l"/>
                <a:tab pos="2383155" algn="l"/>
                <a:tab pos="3679190" algn="l"/>
                <a:tab pos="4669790" algn="l"/>
              </a:tabLst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ния	к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ози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вн</a:t>
            </a:r>
            <a:r>
              <a:rPr sz="1400" spc="5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	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	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ям	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8204" y="7919084"/>
            <a:ext cx="47313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11020" algn="l"/>
                <a:tab pos="4153535" algn="l"/>
              </a:tabLst>
            </a:pP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ече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веч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ск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	це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остя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;</a:t>
            </a:r>
            <a:r>
              <a:rPr sz="1400" spc="-5" dirty="0">
                <a:latin typeface="Times New Roman"/>
                <a:cs typeface="Times New Roman"/>
              </a:rPr>
              <a:t>•</a:t>
            </a:r>
            <a:r>
              <a:rPr sz="1400" spc="-10" dirty="0">
                <a:latin typeface="Times New Roman"/>
                <a:cs typeface="Times New Roman"/>
              </a:rPr>
              <a:t>фо</a:t>
            </a:r>
            <a:r>
              <a:rPr sz="1400" dirty="0">
                <a:latin typeface="Times New Roman"/>
                <a:cs typeface="Times New Roman"/>
              </a:rPr>
              <a:t>рм</a:t>
            </a:r>
            <a:r>
              <a:rPr sz="1400" spc="-10" dirty="0">
                <a:latin typeface="Times New Roman"/>
                <a:cs typeface="Times New Roman"/>
              </a:rPr>
              <a:t>ир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ва</a:t>
            </a:r>
            <a:r>
              <a:rPr sz="1400" spc="-1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8157" y="7919084"/>
            <a:ext cx="103631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зовать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8204" y="8123301"/>
            <a:ext cx="6057900" cy="167132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75"/>
              </a:spcBef>
            </a:pPr>
            <a:r>
              <a:rPr sz="1400" spc="-5" dirty="0">
                <a:latin typeface="Times New Roman"/>
                <a:cs typeface="Times New Roman"/>
              </a:rPr>
              <a:t>вербальные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средства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условиях</a:t>
            </a:r>
            <a:r>
              <a:rPr sz="1400" dirty="0">
                <a:latin typeface="Times New Roman"/>
                <a:cs typeface="Times New Roman"/>
              </a:rPr>
              <a:t> 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адекватного</a:t>
            </a:r>
            <a:r>
              <a:rPr sz="1400" dirty="0">
                <a:latin typeface="Times New Roman"/>
                <a:cs typeface="Times New Roman"/>
              </a:rPr>
              <a:t> сочетания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невербальными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средствами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контексте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видов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свободном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общении.При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реализации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области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ОВЗ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формируются</a:t>
            </a:r>
            <a:r>
              <a:rPr sz="1400" dirty="0">
                <a:latin typeface="Times New Roman"/>
                <a:cs typeface="Times New Roman"/>
              </a:rPr>
              <a:t> представления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многообразии окружающего мира, отношений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воспринимаемым социальным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явлениям,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правилам,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общепринятым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нормам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социума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подготовка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ограниченными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возможностями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жизнедеятельности.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22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568299"/>
            <a:ext cx="6058535" cy="225107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400" spc="-5" dirty="0">
                <a:latin typeface="Times New Roman"/>
                <a:cs typeface="Times New Roman"/>
              </a:rPr>
              <a:t>Образовательная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область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«Познавательное</a:t>
            </a:r>
            <a:r>
              <a:rPr sz="14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развитие»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969"/>
              </a:spcBef>
            </a:pPr>
            <a:r>
              <a:rPr sz="1400" spc="-5" dirty="0">
                <a:latin typeface="Times New Roman"/>
                <a:cs typeface="Times New Roman"/>
              </a:rPr>
              <a:t>Основная</a:t>
            </a:r>
            <a:r>
              <a:rPr sz="1400" dirty="0">
                <a:latin typeface="Times New Roman"/>
                <a:cs typeface="Times New Roman"/>
              </a:rPr>
              <a:t> цель — </a:t>
            </a: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познавательных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процессов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способов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умственной деятельности, усвоение обогащение знаний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природе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обществе;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 познавательных интересов. Познавательные </a:t>
            </a:r>
            <a:r>
              <a:rPr sz="1400" dirty="0">
                <a:latin typeface="Times New Roman"/>
                <a:cs typeface="Times New Roman"/>
              </a:rPr>
              <a:t>процессы </a:t>
            </a:r>
            <a:r>
              <a:rPr sz="1400" spc="-5" dirty="0">
                <a:latin typeface="Times New Roman"/>
                <a:cs typeface="Times New Roman"/>
              </a:rPr>
              <a:t>окружающей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действительности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ограниченными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возможностями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обеспечиваются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процессами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ощущения,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мышления,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внимания,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памяти,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соответственно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выдвигаются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следующие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познавательного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2912109"/>
            <a:ext cx="1781810" cy="443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 indent="-63500">
              <a:lnSpc>
                <a:spcPts val="1645"/>
              </a:lnSpc>
              <a:spcBef>
                <a:spcPts val="100"/>
              </a:spcBef>
              <a:buSzPct val="92857"/>
              <a:buChar char="•"/>
              <a:tabLst>
                <a:tab pos="76200" algn="l"/>
                <a:tab pos="1543050" algn="l"/>
              </a:tabLst>
            </a:pPr>
            <a:r>
              <a:rPr sz="1400" spc="-5" dirty="0">
                <a:latin typeface="Times New Roman"/>
                <a:cs typeface="Times New Roman"/>
              </a:rPr>
              <a:t>формирование	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75565" indent="-63500">
              <a:lnSpc>
                <a:spcPts val="1645"/>
              </a:lnSpc>
              <a:buSzPct val="92857"/>
              <a:buChar char="•"/>
              <a:tabLst>
                <a:tab pos="76200" algn="l"/>
                <a:tab pos="1673225" algn="l"/>
              </a:tabLst>
            </a:pPr>
            <a:r>
              <a:rPr sz="1400" dirty="0">
                <a:latin typeface="Times New Roman"/>
                <a:cs typeface="Times New Roman"/>
              </a:rPr>
              <a:t>озн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	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62456" y="2912109"/>
            <a:ext cx="151828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25120" marR="5080" indent="-313055">
              <a:lnSpc>
                <a:spcPts val="161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ван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 </a:t>
            </a: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11502" y="2912109"/>
            <a:ext cx="111696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30175" marR="5080" indent="-118110">
              <a:lnSpc>
                <a:spcPts val="161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еп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вн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-5" dirty="0">
                <a:latin typeface="Times New Roman"/>
                <a:cs typeface="Times New Roman"/>
              </a:rPr>
              <a:t>сенсорных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61325" y="2912109"/>
            <a:ext cx="77279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4290" marR="5080" indent="-21590">
              <a:lnSpc>
                <a:spcPts val="161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;  </a:t>
            </a:r>
            <a:r>
              <a:rPr sz="1400" spc="-5" dirty="0">
                <a:latin typeface="Times New Roman"/>
                <a:cs typeface="Times New Roman"/>
              </a:rPr>
              <a:t>эта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8204" y="3320541"/>
            <a:ext cx="6060440" cy="361124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6350" algn="just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•развитие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,памяти;• развитие наглядно-действенного </a:t>
            </a:r>
            <a:r>
              <a:rPr sz="1400" dirty="0">
                <a:latin typeface="Times New Roman"/>
                <a:cs typeface="Times New Roman"/>
              </a:rPr>
              <a:t>и наглядно-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мышления.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45"/>
              </a:lnSpc>
              <a:spcBef>
                <a:spcPts val="894"/>
              </a:spcBef>
            </a:pP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работе</a:t>
            </a:r>
            <a:r>
              <a:rPr sz="1400" spc="8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образовательных</a:t>
            </a:r>
            <a:r>
              <a:rPr sz="1400" spc="8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областях</a:t>
            </a:r>
            <a:r>
              <a:rPr sz="1400" spc="8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«Познавательное</a:t>
            </a:r>
            <a:r>
              <a:rPr sz="1400" b="1" spc="8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развитие»</a:t>
            </a:r>
            <a:r>
              <a:rPr sz="1400" b="1" spc="8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35"/>
              </a:spcBef>
            </a:pPr>
            <a:r>
              <a:rPr sz="1400" b="1" spc="-5" dirty="0">
                <a:latin typeface="Times New Roman"/>
                <a:cs typeface="Times New Roman"/>
              </a:rPr>
              <a:t>«Социально-коммуникативное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развитие»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участвуют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учитель-логопед. </a:t>
            </a:r>
            <a:r>
              <a:rPr sz="1400" spc="-10" dirty="0">
                <a:latin typeface="Times New Roman"/>
                <a:cs typeface="Times New Roman"/>
              </a:rPr>
              <a:t>Логопед </a:t>
            </a:r>
            <a:r>
              <a:rPr sz="1400" spc="-5" dirty="0">
                <a:latin typeface="Times New Roman"/>
                <a:cs typeface="Times New Roman"/>
              </a:rPr>
              <a:t>помогает воспитателям выбрать адекватные методы 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приемы работы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учетом особенностей развития детей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ОНР. Воспитатели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организуют</a:t>
            </a:r>
            <a:r>
              <a:rPr sz="1400" dirty="0">
                <a:latin typeface="Times New Roman"/>
                <a:cs typeface="Times New Roman"/>
              </a:rPr>
              <a:t> работу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формированию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дошкольников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целостной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картины </a:t>
            </a:r>
            <a:r>
              <a:rPr sz="1400" dirty="0">
                <a:latin typeface="Times New Roman"/>
                <a:cs typeface="Times New Roman"/>
              </a:rPr>
              <a:t> мира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расширению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кругозора,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координируют</a:t>
            </a:r>
            <a:r>
              <a:rPr sz="1400" dirty="0">
                <a:latin typeface="Times New Roman"/>
                <a:cs typeface="Times New Roman"/>
              </a:rPr>
              <a:t> познавательно-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исследовательскую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деятельность,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конструирования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математических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выработкой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самообслуживания,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культурно-гигиенических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элементов труда.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400" spc="-5" dirty="0">
                <a:latin typeface="Times New Roman"/>
                <a:cs typeface="Times New Roman"/>
              </a:rPr>
              <a:t>Образовательная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область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«Художественно-эстетическое развитие»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ts val="1610"/>
              </a:lnSpc>
              <a:spcBef>
                <a:spcPts val="1025"/>
              </a:spcBef>
            </a:pPr>
            <a:r>
              <a:rPr sz="1400" spc="-5" dirty="0">
                <a:latin typeface="Times New Roman"/>
                <a:cs typeface="Times New Roman"/>
              </a:rPr>
              <a:t>Основная задача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формирование </a:t>
            </a:r>
            <a:r>
              <a:rPr sz="1400" dirty="0">
                <a:latin typeface="Times New Roman"/>
                <a:cs typeface="Times New Roman"/>
              </a:rPr>
              <a:t>у детей </a:t>
            </a:r>
            <a:r>
              <a:rPr sz="1400" spc="-5" dirty="0">
                <a:latin typeface="Times New Roman"/>
                <a:cs typeface="Times New Roman"/>
              </a:rPr>
              <a:t>эстетического отношения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" dirty="0">
                <a:latin typeface="Times New Roman"/>
                <a:cs typeface="Times New Roman"/>
              </a:rPr>
              <a:t>миру, </a:t>
            </a:r>
            <a:r>
              <a:rPr sz="1400" spc="-5" dirty="0">
                <a:latin typeface="Times New Roman"/>
                <a:cs typeface="Times New Roman"/>
              </a:rPr>
              <a:t> накопление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эстетических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развитие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эстетического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8204" y="7100696"/>
            <a:ext cx="55924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75740" algn="l"/>
                <a:tab pos="2745105" algn="l"/>
                <a:tab pos="3072765" algn="l"/>
                <a:tab pos="3639185" algn="l"/>
                <a:tab pos="4822190" algn="l"/>
              </a:tabLst>
            </a:pP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дожест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еятел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ости.	В	</a:t>
            </a:r>
            <a:r>
              <a:rPr sz="1400" spc="-5" dirty="0">
                <a:latin typeface="Times New Roman"/>
                <a:cs typeface="Times New Roman"/>
              </a:rPr>
              <a:t>это</a:t>
            </a:r>
            <a:r>
              <a:rPr sz="1400" dirty="0">
                <a:latin typeface="Times New Roman"/>
                <a:cs typeface="Times New Roman"/>
              </a:rPr>
              <a:t>м	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	реша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8204" y="6896480"/>
            <a:ext cx="6059170" cy="443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1645"/>
              </a:lnSpc>
              <a:spcBef>
                <a:spcPts val="105"/>
              </a:spcBef>
              <a:tabLst>
                <a:tab pos="712470" algn="l"/>
                <a:tab pos="2244725" algn="l"/>
                <a:tab pos="3577590" algn="l"/>
                <a:tab pos="4518660" algn="l"/>
                <a:tab pos="5592445" algn="l"/>
              </a:tabLst>
            </a:pPr>
            <a:r>
              <a:rPr sz="1400" spc="-5" dirty="0">
                <a:latin typeface="Times New Roman"/>
                <a:cs typeface="Times New Roman"/>
              </a:rPr>
              <a:t>вк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са,	</a:t>
            </a:r>
            <a:r>
              <a:rPr sz="1400" spc="15" dirty="0">
                <a:latin typeface="Times New Roman"/>
                <a:cs typeface="Times New Roman"/>
              </a:rPr>
              <a:t>х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доже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	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тей,	ос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	раз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чн</a:t>
            </a:r>
            <a:r>
              <a:rPr sz="1400" dirty="0">
                <a:latin typeface="Times New Roman"/>
                <a:cs typeface="Times New Roman"/>
              </a:rPr>
              <a:t>ых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R="9525" algn="r">
              <a:lnSpc>
                <a:spcPts val="1645"/>
              </a:lnSpc>
            </a:pPr>
            <a:r>
              <a:rPr sz="1400" spc="-5" dirty="0">
                <a:latin typeface="Times New Roman"/>
                <a:cs typeface="Times New Roman"/>
              </a:rPr>
              <a:t>как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8204" y="7304913"/>
            <a:ext cx="6058535" cy="220726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общеобразовательные,</a:t>
            </a:r>
            <a:r>
              <a:rPr sz="1400" dirty="0">
                <a:latin typeface="Times New Roman"/>
                <a:cs typeface="Times New Roman"/>
              </a:rPr>
              <a:t> так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реализация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стимулирует развитие </a:t>
            </a:r>
            <a:r>
              <a:rPr sz="1400" dirty="0">
                <a:latin typeface="Times New Roman"/>
                <a:cs typeface="Times New Roman"/>
              </a:rPr>
              <a:t>у детей с </a:t>
            </a:r>
            <a:r>
              <a:rPr sz="1400" spc="-5" dirty="0">
                <a:latin typeface="Times New Roman"/>
                <a:cs typeface="Times New Roman"/>
              </a:rPr>
              <a:t>ОВЗ сенсорных способностей, чувства ритма,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цвета,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композиции;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выражать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художественных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творческие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способности.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«Художественное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творчество».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цель</a:t>
            </a:r>
            <a:r>
              <a:rPr sz="1400" dirty="0">
                <a:latin typeface="Times New Roman"/>
                <a:cs typeface="Times New Roman"/>
              </a:rPr>
              <a:t> —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 созданию творческих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работ.«Музыка».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Основная</a:t>
            </a:r>
            <a:r>
              <a:rPr sz="1400" dirty="0">
                <a:latin typeface="Times New Roman"/>
                <a:cs typeface="Times New Roman"/>
              </a:rPr>
              <a:t> цель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слушание</a:t>
            </a:r>
            <a:r>
              <a:rPr sz="1400" dirty="0">
                <a:latin typeface="Times New Roman"/>
                <a:cs typeface="Times New Roman"/>
              </a:rPr>
              <a:t> детьми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музыки,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пение,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музыкально-ритмических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движений, танцы, игра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музыкальных инструментах.</a:t>
            </a:r>
            <a:endParaRPr sz="1400">
              <a:latin typeface="Times New Roman"/>
              <a:cs typeface="Times New Roman"/>
            </a:endParaRPr>
          </a:p>
          <a:p>
            <a:pPr marL="12700" marR="6985" indent="359410" algn="just">
              <a:lnSpc>
                <a:spcPts val="1610"/>
              </a:lnSpc>
              <a:spcBef>
                <a:spcPts val="105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«Художественно-эстетическое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развитие» 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руководят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музыкальный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руководитель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условии,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специалисты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подключаются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работе.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23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888288" y="568299"/>
            <a:ext cx="6148705" cy="581215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02235">
              <a:lnSpc>
                <a:spcPct val="100000"/>
              </a:lnSpc>
              <a:spcBef>
                <a:spcPts val="1060"/>
              </a:spcBef>
            </a:pPr>
            <a:r>
              <a:rPr sz="1400" spc="-5" dirty="0">
                <a:latin typeface="Times New Roman"/>
                <a:cs typeface="Times New Roman"/>
              </a:rPr>
              <a:t>Образовательная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область</a:t>
            </a:r>
            <a:endParaRPr sz="140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  <a:spcBef>
                <a:spcPts val="960"/>
              </a:spcBef>
              <a:tabLst>
                <a:tab pos="1450975" algn="l"/>
              </a:tabLst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«Физическое	развитие»</a:t>
            </a:r>
            <a:endParaRPr sz="1400">
              <a:latin typeface="Times New Roman"/>
              <a:cs typeface="Times New Roman"/>
            </a:endParaRPr>
          </a:p>
          <a:p>
            <a:pPr marL="102235" marR="5080" algn="just">
              <a:lnSpc>
                <a:spcPct val="110200"/>
              </a:lnSpc>
              <a:spcBef>
                <a:spcPts val="980"/>
              </a:spcBef>
            </a:pPr>
            <a:r>
              <a:rPr sz="1400" spc="-5" dirty="0">
                <a:latin typeface="Times New Roman"/>
                <a:cs typeface="Times New Roman"/>
              </a:rPr>
              <a:t>Основная </a:t>
            </a:r>
            <a:r>
              <a:rPr sz="1400" dirty="0">
                <a:latin typeface="Times New Roman"/>
                <a:cs typeface="Times New Roman"/>
              </a:rPr>
              <a:t>цель — </a:t>
            </a:r>
            <a:r>
              <a:rPr sz="1400" spc="-5" dirty="0">
                <a:latin typeface="Times New Roman"/>
                <a:cs typeface="Times New Roman"/>
              </a:rPr>
              <a:t>совершенствование функций формирующегося организма,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двигательных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тонкой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ручной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моторики,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зрительно-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пространственной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координации.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физической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культуре, </a:t>
            </a:r>
            <a:r>
              <a:rPr sz="1400" dirty="0">
                <a:latin typeface="Times New Roman"/>
                <a:cs typeface="Times New Roman"/>
              </a:rPr>
              <a:t> наряду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образовательными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оздоровительными,</a:t>
            </a:r>
            <a:r>
              <a:rPr sz="1400" dirty="0">
                <a:latin typeface="Times New Roman"/>
                <a:cs typeface="Times New Roman"/>
              </a:rPr>
              <a:t> решаются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специальные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коррекционные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задачи:</a:t>
            </a:r>
            <a:endParaRPr sz="1400">
              <a:latin typeface="Times New Roman"/>
              <a:cs typeface="Times New Roman"/>
            </a:endParaRPr>
          </a:p>
          <a:p>
            <a:pPr marL="102235" marR="6985" algn="just">
              <a:lnSpc>
                <a:spcPct val="110000"/>
              </a:lnSpc>
              <a:buChar char="•"/>
              <a:tabLst>
                <a:tab pos="273685" algn="l"/>
              </a:tabLst>
            </a:pP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физического</a:t>
            </a:r>
            <a:r>
              <a:rPr sz="1400" dirty="0">
                <a:latin typeface="Times New Roman"/>
                <a:cs typeface="Times New Roman"/>
              </a:rPr>
              <a:t> воспитания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пространственных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временных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представлений;•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изучение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предметной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endParaRPr sz="1400">
              <a:latin typeface="Times New Roman"/>
              <a:cs typeface="Times New Roman"/>
            </a:endParaRPr>
          </a:p>
          <a:p>
            <a:pPr marL="102235" algn="just">
              <a:lnSpc>
                <a:spcPct val="100000"/>
              </a:lnSpc>
              <a:spcBef>
                <a:spcPts val="180"/>
              </a:spcBef>
              <a:tabLst>
                <a:tab pos="369951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свойств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материалов, а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также	назначения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предметов;</a:t>
            </a:r>
            <a:endParaRPr sz="1400">
              <a:latin typeface="Times New Roman"/>
              <a:cs typeface="Times New Roman"/>
            </a:endParaRPr>
          </a:p>
          <a:p>
            <a:pPr marL="102235" marR="7620" algn="just">
              <a:lnSpc>
                <a:spcPts val="1850"/>
              </a:lnSpc>
              <a:spcBef>
                <a:spcPts val="90"/>
              </a:spcBef>
              <a:buChar char="•"/>
              <a:tabLst>
                <a:tab pos="210185" algn="l"/>
              </a:tabLst>
            </a:pP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посредством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движения;•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двигательной деятельности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 видов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познавательной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деятельности;</a:t>
            </a:r>
            <a:endParaRPr sz="1400">
              <a:latin typeface="Times New Roman"/>
              <a:cs typeface="Times New Roman"/>
            </a:endParaRPr>
          </a:p>
          <a:p>
            <a:pPr marL="273050" indent="-171450" algn="just">
              <a:lnSpc>
                <a:spcPct val="100000"/>
              </a:lnSpc>
              <a:spcBef>
                <a:spcPts val="80"/>
              </a:spcBef>
              <a:buChar char="•"/>
              <a:tabLst>
                <a:tab pos="273685" algn="l"/>
              </a:tabLst>
            </a:pPr>
            <a:r>
              <a:rPr sz="1400" spc="-5" dirty="0">
                <a:latin typeface="Times New Roman"/>
                <a:cs typeface="Times New Roman"/>
              </a:rPr>
              <a:t>управление</a:t>
            </a:r>
            <a:r>
              <a:rPr sz="1400" spc="5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эмоциональной</a:t>
            </a:r>
            <a:r>
              <a:rPr sz="1400" spc="5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сферой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ребенка,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морально-волевых</a:t>
            </a:r>
            <a:endParaRPr sz="1400">
              <a:latin typeface="Times New Roman"/>
              <a:cs typeface="Times New Roman"/>
            </a:endParaRPr>
          </a:p>
          <a:p>
            <a:pPr marL="102235" marR="8890" algn="just">
              <a:lnSpc>
                <a:spcPct val="110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качеств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личности,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формирующихся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двигательных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игр, эстафет;</a:t>
            </a:r>
            <a:endParaRPr sz="1400">
              <a:latin typeface="Times New Roman"/>
              <a:cs typeface="Times New Roman"/>
            </a:endParaRPr>
          </a:p>
          <a:p>
            <a:pPr marL="102235" indent="-90170" algn="just">
              <a:lnSpc>
                <a:spcPct val="100000"/>
              </a:lnSpc>
              <a:spcBef>
                <a:spcPts val="170"/>
              </a:spcBef>
              <a:buSzPct val="85714"/>
              <a:buFont typeface="Symbol"/>
              <a:buChar char=""/>
              <a:tabLst>
                <a:tab pos="102870" algn="l"/>
              </a:tabLst>
            </a:pPr>
            <a:r>
              <a:rPr sz="1400" spc="-5" dirty="0">
                <a:latin typeface="Times New Roman"/>
                <a:cs typeface="Times New Roman"/>
              </a:rPr>
              <a:t>оздоровительными,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решаются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коррекционные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задачи.</a:t>
            </a:r>
            <a:endParaRPr sz="1400">
              <a:latin typeface="Times New Roman"/>
              <a:cs typeface="Times New Roman"/>
            </a:endParaRPr>
          </a:p>
          <a:p>
            <a:pPr marL="102235" marR="6350" indent="179705" algn="just">
              <a:lnSpc>
                <a:spcPts val="1610"/>
              </a:lnSpc>
              <a:spcBef>
                <a:spcPts val="290"/>
              </a:spcBef>
            </a:pPr>
            <a:r>
              <a:rPr sz="1400" spc="-5" dirty="0">
                <a:latin typeface="Times New Roman"/>
                <a:cs typeface="Times New Roman"/>
              </a:rPr>
              <a:t>Работу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образовательной области </a:t>
            </a:r>
            <a:r>
              <a:rPr sz="1400" b="1" spc="-5" dirty="0">
                <a:latin typeface="Times New Roman"/>
                <a:cs typeface="Times New Roman"/>
              </a:rPr>
              <a:t>«Физическая культура» </a:t>
            </a:r>
            <a:r>
              <a:rPr sz="1400" spc="-5" dirty="0">
                <a:latin typeface="Times New Roman"/>
                <a:cs typeface="Times New Roman"/>
              </a:rPr>
              <a:t>осуществляют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руководитель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физического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обязательном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участии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остальных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педагогов.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00">
              <a:latin typeface="Times New Roman"/>
              <a:cs typeface="Times New Roman"/>
            </a:endParaRPr>
          </a:p>
          <a:p>
            <a:pPr marL="192405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2.2</a:t>
            </a:r>
            <a:r>
              <a:rPr sz="1600" b="1" spc="3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Основное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содержание коррекционно-развивающей работы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2257425" marR="255270" indent="-1908810">
              <a:lnSpc>
                <a:spcPts val="1610"/>
              </a:lnSpc>
            </a:pPr>
            <a:r>
              <a:rPr sz="1400" b="1" spc="-5" dirty="0">
                <a:latin typeface="Times New Roman"/>
                <a:cs typeface="Times New Roman"/>
              </a:rPr>
              <a:t>Логопедическая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работа</a:t>
            </a:r>
            <a:r>
              <a:rPr sz="1400" b="1" spc="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по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преодолению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фонетико-фонематического </a:t>
            </a:r>
            <a:r>
              <a:rPr sz="1400" b="1" spc="-3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недоразвития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детей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10132" y="6385686"/>
          <a:ext cx="6185532" cy="3328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319"/>
                <a:gridCol w="1737360"/>
                <a:gridCol w="1844674"/>
                <a:gridCol w="1694179"/>
              </a:tblGrid>
              <a:tr h="9517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72085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Период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295910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Произношение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83540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9870" marR="233045" indent="1905" algn="ctr">
                        <a:lnSpc>
                          <a:spcPct val="96000"/>
                        </a:lnSpc>
                        <a:spcBef>
                          <a:spcPts val="459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элементарных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навыков</a:t>
                      </a:r>
                      <a:r>
                        <a:rPr sz="14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письма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чтения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377008">
                <a:tc>
                  <a:txBody>
                    <a:bodyPr/>
                    <a:lstStyle/>
                    <a:p>
                      <a:pPr marL="9525" algn="ctr">
                        <a:lnSpc>
                          <a:spcPts val="1645"/>
                        </a:lnSpc>
                        <a:spcBef>
                          <a:spcPts val="38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18745" marR="62865" indent="-38100" algn="just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Сент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Октябрь,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Ноябрь,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8895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 marR="213360">
                        <a:lnSpc>
                          <a:spcPct val="96100"/>
                        </a:lnSpc>
                        <a:spcBef>
                          <a:spcPts val="45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Индивидуальные</a:t>
                      </a:r>
                      <a:r>
                        <a:rPr sz="1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подгрупповые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занятия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450215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Постановка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начал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ьн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5430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 звуков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[к],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[к’],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[х],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[х’],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[j],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[ы],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[с],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[с’],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[з],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[з’],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[л],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[л’],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[ш],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[ж],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[р],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[р’]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др.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соответствии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715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549910">
                        <a:lnSpc>
                          <a:spcPts val="1610"/>
                        </a:lnSpc>
                        <a:spcBef>
                          <a:spcPts val="5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Воспитание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на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рав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ос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8255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изучению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грамматических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форм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счет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сравнения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сопоставления: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19734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ществите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единственного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множественного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числа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окончаниями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86360">
                        <a:lnSpc>
                          <a:spcPct val="96000"/>
                        </a:lnSpc>
                        <a:spcBef>
                          <a:spcPts val="45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звукового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состава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произносимых слов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связи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6957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формированием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навыков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произношения</a:t>
                      </a:r>
                      <a:r>
                        <a:rPr sz="1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9083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фонема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  восприятия).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6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Выделение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24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5532" cy="9120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319"/>
                <a:gridCol w="1737360"/>
                <a:gridCol w="1844674"/>
                <a:gridCol w="1694179"/>
              </a:tblGrid>
              <a:tr h="9120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 marR="257810" algn="just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ид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ны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планами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занятий.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4475" indent="-179070" algn="just">
                        <a:lnSpc>
                          <a:spcPts val="1530"/>
                        </a:lnSpc>
                        <a:buAutoNum type="arabicPeriod" startAt="2"/>
                        <a:tabLst>
                          <a:tab pos="24511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Преодоление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539750" algn="just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затруднений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ош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сложных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algn="just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структуре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54546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состоящих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4475" indent="-179070">
                        <a:lnSpc>
                          <a:spcPts val="1525"/>
                        </a:lnSpc>
                        <a:buAutoNum type="arabicPeriod" startAt="3"/>
                        <a:tabLst>
                          <a:tab pos="24511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330835">
                        <a:lnSpc>
                          <a:spcPts val="1620"/>
                        </a:lnSpc>
                        <a:spcBef>
                          <a:spcPts val="6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грамматически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правильной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4475" indent="-179070">
                        <a:lnSpc>
                          <a:spcPts val="1530"/>
                        </a:lnSpc>
                        <a:buAutoNum type="arabicPeriod" startAt="4"/>
                        <a:tabLst>
                          <a:tab pos="24511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Звуковой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синтез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слогов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7747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слов,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чтение,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письмо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случае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индивидуальных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628650" algn="just">
                        <a:lnSpc>
                          <a:spcPct val="96100"/>
                        </a:lnSpc>
                        <a:spcBef>
                          <a:spcPts val="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затруднений.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нта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ые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занятия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530225">
                        <a:lnSpc>
                          <a:spcPts val="1610"/>
                        </a:lnSpc>
                        <a:spcBef>
                          <a:spcPts val="40"/>
                        </a:spcBef>
                        <a:buAutoNum type="arabicPeriod"/>
                        <a:tabLst>
                          <a:tab pos="245110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произношения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звуков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[у],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[а],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[и],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[п],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[п’],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[э],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[т], [т’],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[к],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[к’],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[м],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[м’],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4986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[л’], [о], [х], [х’], [j],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[ы],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[с].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4475" indent="-179070">
                        <a:lnSpc>
                          <a:spcPts val="1530"/>
                        </a:lnSpc>
                        <a:buAutoNum type="arabicPeriod" startAt="2"/>
                        <a:tabLst>
                          <a:tab pos="24511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Различение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5811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слух: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гласных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([у],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[а],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[и],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[э],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[о],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21082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[ы]), согласных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[п],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[т],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[м],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[к],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[д],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[к’], [г],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[х],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[л],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[л’],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6891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[j],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[р],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[р’],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[с],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[с’],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[з],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[з’],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[ц]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различных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6350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слоговых структурах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словах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без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проговаривания.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4475" indent="-179070">
                        <a:lnSpc>
                          <a:spcPts val="1525"/>
                        </a:lnSpc>
                        <a:buAutoNum type="arabicPeriod" startAt="3"/>
                        <a:tabLst>
                          <a:tab pos="24511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153035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и,</a:t>
                      </a:r>
                      <a:r>
                        <a:rPr sz="14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куски,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куст</a:t>
                      </a:r>
                      <a:r>
                        <a:rPr sz="14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95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кружки,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письма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различных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окончаний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19734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ществите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множественного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числа,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личных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окончаний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19734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ществите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множественного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числа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родительного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874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падежа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(много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куск</a:t>
                      </a:r>
                      <a:r>
                        <a:rPr sz="1400" b="1" i="1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8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i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i="1" dirty="0">
                          <a:latin typeface="Times New Roman"/>
                          <a:cs typeface="Times New Roman"/>
                        </a:rPr>
                        <a:t>ей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сту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b="1" i="1" spc="20" dirty="0">
                          <a:latin typeface="Times New Roman"/>
                          <a:cs typeface="Times New Roman"/>
                        </a:rPr>
                        <a:t>ев</a:t>
                      </a: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8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i="1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i="1" spc="1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i="1" spc="1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око</a:t>
                      </a:r>
                      <a:r>
                        <a:rPr sz="1400" b="1" i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т.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д.).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2072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  глаголов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единственного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1402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множественного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числа</a:t>
                      </a:r>
                      <a:r>
                        <a:rPr sz="1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настоящего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времени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существительными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ая</a:t>
                      </a:r>
                      <a:r>
                        <a:rPr sz="14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собака,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4765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 а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ая </a:t>
                      </a:r>
                      <a:r>
                        <a:rPr sz="1400" i="1" spc="17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... собаки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);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сравнение личных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окончаний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глаголов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настоящего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времени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единственном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8445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множественном</a:t>
                      </a:r>
                      <a:r>
                        <a:rPr sz="1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числе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поет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я,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...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дети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);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привлечение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3177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родовой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принадлежности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предметов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мой ...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стака</a:t>
                      </a:r>
                      <a:r>
                        <a:rPr sz="1400" i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моя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...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сумка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Словарная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работа.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6708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еч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образованию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1087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способом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2509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приставки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spc="3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ивает,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ивает,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i="1" spc="254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ивает...</a:t>
                      </a:r>
                      <a:r>
                        <a:rPr sz="1400" spc="25" dirty="0">
                          <a:latin typeface="Times New Roman"/>
                          <a:cs typeface="Times New Roman"/>
                        </a:rPr>
                        <a:t>);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1087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способом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50"/>
                        </a:lnSpc>
                        <a:spcBef>
                          <a:spcPts val="35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начального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54940">
                        <a:lnSpc>
                          <a:spcPct val="9580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гласного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из</a:t>
                      </a:r>
                      <a:r>
                        <a:rPr sz="1400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b="1" i="1" dirty="0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я, </a:t>
                      </a:r>
                      <a:r>
                        <a:rPr sz="14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ва, </a:t>
                      </a:r>
                      <a:r>
                        <a:rPr sz="1400" b="1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тка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последовательное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называние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9215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ряда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двух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трех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аи,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уиа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97180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Анализ 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синтез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обратных слогов,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например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«am»,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«ит»;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выделение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последнего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согласного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(«ма</a:t>
                      </a:r>
                      <a:r>
                        <a:rPr sz="1400" b="1" i="1" spc="-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»,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«ко</a:t>
                      </a:r>
                      <a:r>
                        <a:rPr sz="1400" b="1" i="1" spc="-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»).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Выделение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00330" algn="just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слогообразующего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гласного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позиции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после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согласного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например: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algn="just">
                        <a:lnSpc>
                          <a:spcPts val="153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«ком»,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«к</a:t>
                      </a: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ут».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32715" algn="just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Выделение первого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согласного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слове.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algn="just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синтез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algn="just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слогов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(«та»,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«ми»)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algn="just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слов: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«суп»,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69900">
                        <a:lnSpc>
                          <a:spcPts val="1620"/>
                        </a:lnSpc>
                        <a:spcBef>
                          <a:spcPts val="65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«кит»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(все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упражнения</a:t>
                      </a:r>
                      <a:r>
                        <a:rPr sz="1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усвоению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95250" algn="just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звукового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анализа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синтеза проводятся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игровой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форме).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algn="just">
                        <a:lnSpc>
                          <a:spcPts val="152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77495">
                        <a:lnSpc>
                          <a:spcPts val="1620"/>
                        </a:lnSpc>
                        <a:spcBef>
                          <a:spcPts val="6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навыка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слогового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чтения.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Последовательное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знакомство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67970">
                        <a:lnSpc>
                          <a:spcPct val="95900"/>
                        </a:lnSpc>
                        <a:spcBef>
                          <a:spcPts val="3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буквами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у, а, и, п,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т,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м, к, о,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, с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основе четкого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произношения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твердых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мягких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54305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звуков, постепенно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отрабатываемых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25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5532" cy="9120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319"/>
                <a:gridCol w="1737360"/>
                <a:gridCol w="1844674"/>
                <a:gridCol w="1694179"/>
              </a:tblGrid>
              <a:tr h="9120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 marR="342265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произносимых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звуков: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[к]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[х],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[л’]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[j],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[ы]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[и].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34861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4.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 слов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различной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слоговой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сложности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228600">
                        <a:lnSpc>
                          <a:spcPts val="1620"/>
                        </a:lnSpc>
                        <a:spcBef>
                          <a:spcPts val="7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(п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еим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ществе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но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двух-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трехсложных)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551815">
                        <a:lnSpc>
                          <a:spcPct val="95900"/>
                        </a:lnSpc>
                        <a:spcBef>
                          <a:spcPts val="3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 связи 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ош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6858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 доступных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ритмических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моделей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слов: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тá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та,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тá,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тá—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6891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та,</a:t>
                      </a:r>
                      <a:r>
                        <a:rPr sz="1400" i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тá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59372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Определение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ритмических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моделей</a:t>
                      </a:r>
                      <a:r>
                        <a:rPr sz="14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слов: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вата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тáта,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25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вода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татá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т.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00330">
                        <a:lnSpc>
                          <a:spcPts val="1620"/>
                        </a:lnSpc>
                        <a:spcBef>
                          <a:spcPts val="7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Соотнесение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заданной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ритмической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моделью.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252729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суффиксов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мех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меховой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меховая,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имо </a:t>
                      </a:r>
                      <a:r>
                        <a:rPr sz="14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имо</a:t>
                      </a:r>
                      <a:r>
                        <a:rPr sz="1400" i="1" spc="6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7716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имо</a:t>
                      </a:r>
                      <a:r>
                        <a:rPr sz="14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);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способом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словосложения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есос,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35" dirty="0">
                          <a:latin typeface="Times New Roman"/>
                          <a:cs typeface="Times New Roman"/>
                        </a:rPr>
                        <a:t>се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окос,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56210">
                        <a:lnSpc>
                          <a:spcPts val="1620"/>
                        </a:lnSpc>
                        <a:spcBef>
                          <a:spcPts val="70"/>
                        </a:spcBef>
                      </a:pP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егопад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);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словам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уменьшительно-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ласкательным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значением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2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пе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ек,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есок,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есико</a:t>
                      </a:r>
                      <a:r>
                        <a:rPr sz="1400" spc="2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1054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3.</a:t>
                      </a:r>
                      <a:r>
                        <a:rPr sz="1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Предложение,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связная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речь.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Привлечение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7813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составу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простого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распространенного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07950">
                        <a:lnSpc>
                          <a:spcPct val="95900"/>
                        </a:lnSpc>
                        <a:spcBef>
                          <a:spcPts val="3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прямым</a:t>
                      </a:r>
                      <a:r>
                        <a:rPr sz="14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дополнением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i="1" spc="4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итает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2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игу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);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выделение слов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помощью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вопросов: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20065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кто?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делает?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делает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что?;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13664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 из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слов,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данных полностью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или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частично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начальной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форме;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97180">
                        <a:lnSpc>
                          <a:spcPct val="95900"/>
                        </a:lnSpc>
                        <a:spcBef>
                          <a:spcPts val="3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воспитание навыка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отвечать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кратким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(одним словом)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полным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ответом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вопросы.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23189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Составление простых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распространенных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3721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зов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9179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предлогов</a:t>
                      </a:r>
                      <a:r>
                        <a:rPr sz="1400" spc="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у,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в,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под,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ад, с, со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картинкам,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демонстрации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действий,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452755" algn="just">
                        <a:lnSpc>
                          <a:spcPct val="96000"/>
                        </a:lnSpc>
                        <a:spcBef>
                          <a:spcPts val="4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соответствии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программой по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форм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ию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произношения.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73685" algn="just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Выкладывание из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цветных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фишек 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чтение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algn="just">
                        <a:lnSpc>
                          <a:spcPts val="154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письмо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обратных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слогов: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«am»,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«ит».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7368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Выкладывание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фишек 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также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слитное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чтение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прямых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слогов: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«та»,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«му»,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4828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«ми»,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«си»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ориентировкой</a:t>
                      </a:r>
                      <a:r>
                        <a:rPr sz="1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гласную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букву.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Преобразовывание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07314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слогов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письмо.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Выкладывание из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разрезной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0640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азбуки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чтение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слов,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например: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«сом»,</a:t>
                      </a:r>
                      <a:r>
                        <a:rPr sz="14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«кит».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Постепенное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терминов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вук»,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«буква»,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«с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ово»,</a:t>
                      </a:r>
                      <a:r>
                        <a:rPr sz="14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«с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ог»,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«г</a:t>
                      </a:r>
                      <a:r>
                        <a:rPr sz="14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ас </a:t>
                      </a:r>
                      <a:r>
                        <a:rPr sz="14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400" i="1" spc="5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вук»,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«сог</a:t>
                      </a:r>
                      <a:r>
                        <a:rPr sz="14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ас </a:t>
                      </a:r>
                      <a:r>
                        <a:rPr sz="1400" i="1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400" i="1" spc="4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вук»,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«тверд</a:t>
                      </a:r>
                      <a:r>
                        <a:rPr sz="14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4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вук»,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45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«мягкий</a:t>
                      </a:r>
                      <a:r>
                        <a:rPr sz="1400" i="1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вук».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26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5532" cy="9050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319"/>
                <a:gridCol w="1737360"/>
                <a:gridCol w="1844674"/>
                <a:gridCol w="1694179"/>
              </a:tblGrid>
              <a:tr h="1560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622300">
                        <a:lnSpc>
                          <a:spcPct val="96000"/>
                        </a:lnSpc>
                        <a:spcBef>
                          <a:spcPts val="4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вопросам.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Объединение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нескольких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</a:t>
                      </a:r>
                      <a:r>
                        <a:rPr sz="1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74320" algn="just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небольшой</a:t>
                      </a:r>
                      <a:r>
                        <a:rPr sz="1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рассказ.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Заучивание текстов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наизусть.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70546">
                <a:tc>
                  <a:txBody>
                    <a:bodyPr/>
                    <a:lstStyle/>
                    <a:p>
                      <a:pPr marL="8255" algn="ctr">
                        <a:lnSpc>
                          <a:spcPts val="1630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II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630"/>
                        </a:lnSpc>
                        <a:spcBef>
                          <a:spcPts val="40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Индивидуальные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30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30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Звуковой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анализ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 marL="8255" algn="ctr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декабрь,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подгрупповые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изменению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 marL="8255" algn="ctr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январь,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занятия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грамматических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форм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Деление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 marL="10795" algn="ctr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февраль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Постановка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зависимости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слоги,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первоначальное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рода,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числа,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падежа,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слоговой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схемы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4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времени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действия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односложных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4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[т],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[б],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[б’],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[д],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[д’],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наиболее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двухсложных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[г],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[г’],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[ш],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[ж],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[л],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сложных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Звуко-слоговой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[р],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[р’], [ц],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[ч],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[ш]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множественного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слов,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таких,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соответствии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числа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кос</a:t>
                      </a:r>
                      <a:r>
                        <a:rPr sz="1400" i="1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55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са</a:t>
                      </a: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и,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суп,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индивидуальными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утка.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планами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планами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па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ьто,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торт</a:t>
                      </a:r>
                      <a:r>
                        <a:rPr sz="14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95" dirty="0">
                          <a:latin typeface="Times New Roman"/>
                          <a:cs typeface="Times New Roman"/>
                        </a:rPr>
                        <a:t>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схемы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фронтальных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кр</a:t>
                      </a:r>
                      <a:r>
                        <a:rPr sz="1400" i="1" spc="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ья...</a:t>
                      </a:r>
                      <a:r>
                        <a:rPr sz="1400" spc="5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полосок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фишек.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занятий.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гласные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Преодоление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множественного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согласные;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твердые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затруднений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числа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родительного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мягкие.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произношении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падежа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Качественная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3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трудных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характеристика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структуре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(много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яб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ок,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состоящих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атьев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Привлечение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слогообразующей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произносимых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падежным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роли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звуков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окончаниям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(в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каждом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слоге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строите</a:t>
                      </a:r>
                      <a:r>
                        <a:rPr sz="14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ьство,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существительных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(В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один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гласный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космо</a:t>
                      </a:r>
                      <a:r>
                        <a:rPr sz="14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авт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др.).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лесу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жила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белк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3.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любовались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...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белк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находить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связной,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кормили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...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ударный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гласный.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грамматически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белк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);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5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правильной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согласованию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подбирать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5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учетом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прилагательных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данным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схемам.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индивидуальных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существительными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особенностей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мужского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женского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подбирать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Фронтальные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рода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единственном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данной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модели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занятия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множественном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(первый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звук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бо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ьшой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...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твердый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согласный,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674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6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65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мишка,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бо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ьшая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...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6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второй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гласный,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27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5532" cy="9120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319"/>
                <a:gridCol w="1737360"/>
                <a:gridCol w="1844674"/>
                <a:gridCol w="1694179"/>
              </a:tblGrid>
              <a:tr h="9120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 marR="551815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ош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звуков: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[с]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(продолжение),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[с’],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[з],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[з’],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[б],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[б’],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[д],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9017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[д’],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[г],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[г’],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[ш],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[л],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[ж],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[р],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[р’].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4475" indent="-179070">
                        <a:lnSpc>
                          <a:spcPts val="1535"/>
                        </a:lnSpc>
                        <a:buAutoNum type="arabicPeriod" startAt="2"/>
                        <a:tabLst>
                          <a:tab pos="24511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Различение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4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слух: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[с]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[с’],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[з]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[з’],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[з]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[з’]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[с]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[с’],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[б]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0922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[б’]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[п]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[п’],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[д]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[д’],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[д]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[д’]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[т]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4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[т’]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[г]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[г’],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[г]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[г’]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[к]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[к’]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[д]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[д’],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[ш]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[с]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[ж]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[щ],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[л]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[л’]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[р]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[р’],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[ж]</a:t>
                      </a:r>
                      <a:r>
                        <a:rPr sz="1400" spc="3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342900">
                        <a:lnSpc>
                          <a:spcPts val="1620"/>
                        </a:lnSpc>
                        <a:spcBef>
                          <a:spcPts val="6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[з] — [ш] (без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4475" indent="-179070">
                        <a:lnSpc>
                          <a:spcPts val="1530"/>
                        </a:lnSpc>
                        <a:buAutoNum type="arabicPeriod" startAt="3"/>
                        <a:tabLst>
                          <a:tab pos="24511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30226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произносимых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звуков: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[с]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[с’],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[з]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[з’],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[б]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[п],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4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[д]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[т],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[г]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[к],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[с]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[ш],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[ж]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[з],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[ж]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[ш],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[с]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[ш]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[з]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[ж],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40513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[р]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[р’],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[л]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[л’].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4475" indent="-179070">
                        <a:lnSpc>
                          <a:spcPts val="1535"/>
                        </a:lnSpc>
                        <a:buAutoNum type="arabicPeriod" startAt="4"/>
                        <a:tabLst>
                          <a:tab pos="24511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39065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сложного слогового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состава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(тротуар,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перекресток,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экскаватор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др.)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490855">
                        <a:lnSpc>
                          <a:spcPct val="95900"/>
                        </a:lnSpc>
                        <a:spcBef>
                          <a:spcPts val="3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связи 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произношения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пе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исле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4475" indent="-179070">
                        <a:lnSpc>
                          <a:spcPts val="1610"/>
                        </a:lnSpc>
                        <a:buAutoNum type="arabicPeriod" startAt="5"/>
                        <a:tabLst>
                          <a:tab pos="245110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синтез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385445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кошка,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бо</a:t>
                      </a:r>
                      <a:r>
                        <a:rPr sz="14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ьшие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...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кубики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);к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согласованию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0099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прилагательных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ществите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ны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рода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сопоставлению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4038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окончаний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агател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ьны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мужского,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женского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5943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среднего рода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единственном</a:t>
                      </a:r>
                      <a:r>
                        <a:rPr sz="1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множественном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...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голубой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платок;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ая...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голубая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лента;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...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голубое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платье;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8516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90" dirty="0">
                          <a:latin typeface="Times New Roman"/>
                          <a:cs typeface="Times New Roman"/>
                        </a:rPr>
                        <a:t>...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голубые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полотенца).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У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еб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сочетаний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0099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прилагательных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ществите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ны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единственного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множественного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9690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числа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4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разных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падежах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 а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6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i="1" spc="3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ого...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5" dirty="0">
                          <a:latin typeface="Times New Roman"/>
                          <a:cs typeface="Times New Roman"/>
                        </a:rPr>
                        <a:t>свет</a:t>
                      </a:r>
                      <a:r>
                        <a:rPr sz="1400" i="1" spc="4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2923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амп.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Дети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корми</a:t>
                      </a:r>
                      <a:r>
                        <a:rPr sz="14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морковкой...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бе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кро</a:t>
                      </a:r>
                      <a:r>
                        <a:rPr sz="14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ика.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Дети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дава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5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3660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корм...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80" dirty="0">
                          <a:latin typeface="Times New Roman"/>
                          <a:cs typeface="Times New Roman"/>
                        </a:rPr>
                        <a:t>бе</a:t>
                      </a:r>
                      <a:r>
                        <a:rPr sz="1400" i="1" spc="5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м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кро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икам...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4287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Воспитание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простых случаях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сочетать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числительные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72085">
                        <a:lnSpc>
                          <a:spcPct val="96000"/>
                        </a:lnSpc>
                        <a:spcBef>
                          <a:spcPts val="3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существительными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роде,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числе,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падеже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4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Кук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ам сши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и... два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атья...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пять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7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атьев,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две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5816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рубашки...</a:t>
                      </a:r>
                      <a:r>
                        <a:rPr sz="1400" i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пять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рубашек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293370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третий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мягкий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согласный,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четвертый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гласный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т.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п.).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20650">
                        <a:lnSpc>
                          <a:spcPts val="1610"/>
                        </a:lnSpc>
                        <a:spcBef>
                          <a:spcPts val="75"/>
                        </a:spcBef>
                        <a:buAutoNum type="arabicPeriod" startAt="2"/>
                        <a:tabLst>
                          <a:tab pos="24574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начальных навыков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чтения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(работа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6002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разрезной азбукой)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Последовательное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 букв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б,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в,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д, э,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г,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ш, е,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30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ж,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ё,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р,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4193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 разрезной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азбуки,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данных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слогов,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дополнение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0485" algn="just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недостающими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буквами (по следам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устного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анализа).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Преобразование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90500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суп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 сук, 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Тата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Ната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 за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счет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замены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одной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буквы.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буквенного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слов,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например: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«Та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я»,</a:t>
                      </a:r>
                      <a:r>
                        <a:rPr sz="14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«Яма».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21945">
                        <a:lnSpc>
                          <a:spcPts val="1610"/>
                        </a:lnSpc>
                        <a:spcBef>
                          <a:spcPts val="75"/>
                        </a:spcBef>
                        <a:buAutoNum type="arabicPeriod" startAt="3"/>
                        <a:tabLst>
                          <a:tab pos="24574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Письмо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слов.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следующих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13664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навыков: слова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пишутся раздельно,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имена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людей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6035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клички</a:t>
                      </a:r>
                      <a:r>
                        <a:rPr sz="1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животных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пишутся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заглавной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буквы.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58445">
                        <a:lnSpc>
                          <a:spcPct val="95800"/>
                        </a:lnSpc>
                        <a:spcBef>
                          <a:spcPts val="3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Обучение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чтению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текстов.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43535">
                        <a:lnSpc>
                          <a:spcPts val="1610"/>
                        </a:lnSpc>
                        <a:spcBef>
                          <a:spcPts val="55"/>
                        </a:spcBef>
                        <a:buAutoNum type="arabicPeriod" startAt="4"/>
                        <a:tabLst>
                          <a:tab pos="24574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буквы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Определение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различий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1752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качественных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х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ракт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ист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28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5532" cy="9120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319"/>
                <a:gridCol w="1737360"/>
                <a:gridCol w="1844674"/>
                <a:gridCol w="1694179"/>
              </a:tblGrid>
              <a:tr h="9120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 marR="297815">
                        <a:lnSpc>
                          <a:spcPct val="9610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звукового состава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усвоенной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звуко-слоговой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структуры.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50"/>
                        </a:lnSpc>
                        <a:spcBef>
                          <a:spcPts val="35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Сравнение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сопоставление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3716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глаголов</a:t>
                      </a:r>
                      <a:r>
                        <a:rPr sz="1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настоящего,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прошедшего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будущего времени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ката</a:t>
                      </a:r>
                      <a:r>
                        <a:rPr sz="1400" i="1" spc="6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ката</a:t>
                      </a:r>
                      <a:r>
                        <a:rPr sz="1400" i="1" spc="5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78815">
                        <a:lnSpc>
                          <a:spcPts val="1620"/>
                        </a:lnSpc>
                        <a:spcBef>
                          <a:spcPts val="65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буду</a:t>
                      </a:r>
                      <a:r>
                        <a:rPr sz="1400" i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катать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);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глаголов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совершенного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9652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несовершенного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вида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красит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краси</a:t>
                      </a:r>
                      <a:r>
                        <a:rPr sz="14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Словарная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работа.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67080">
                        <a:lnSpc>
                          <a:spcPts val="1620"/>
                        </a:lnSpc>
                        <a:spcBef>
                          <a:spcPts val="7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еч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образованию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(на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6446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новом лексическом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материале)</a:t>
                      </a:r>
                      <a:r>
                        <a:rPr sz="14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способом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присоединения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приставки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6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приб </a:t>
                      </a:r>
                      <a:r>
                        <a:rPr sz="1400" i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0" dirty="0">
                          <a:latin typeface="Times New Roman"/>
                          <a:cs typeface="Times New Roman"/>
                        </a:rPr>
                        <a:t>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96850">
                        <a:lnSpc>
                          <a:spcPct val="96000"/>
                        </a:lnSpc>
                        <a:spcBef>
                          <a:spcPts val="35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прик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еи</a:t>
                      </a:r>
                      <a:r>
                        <a:rPr sz="1400" i="1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3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прибежа</a:t>
                      </a:r>
                      <a:r>
                        <a:rPr sz="14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припо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прискака</a:t>
                      </a:r>
                      <a:r>
                        <a:rPr sz="14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45" dirty="0">
                          <a:latin typeface="Times New Roman"/>
                          <a:cs typeface="Times New Roman"/>
                        </a:rPr>
                        <a:t>; </a:t>
                      </a:r>
                      <a:r>
                        <a:rPr sz="1400" i="1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уеха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30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приеха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25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400" i="1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подъеха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3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5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аеха</a:t>
                      </a:r>
                      <a:r>
                        <a:rPr sz="14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);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1087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способом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ия  суффиксов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3876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образование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относительных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прилагательных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(деревянный,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ая,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ое,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25" dirty="0">
                          <a:latin typeface="Times New Roman"/>
                          <a:cs typeface="Times New Roman"/>
                        </a:rPr>
                        <a:t>е;</a:t>
                      </a:r>
                      <a:r>
                        <a:rPr sz="14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пластмассовый,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29259">
                        <a:lnSpc>
                          <a:spcPct val="96000"/>
                        </a:lnSpc>
                        <a:spcBef>
                          <a:spcPts val="30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ая,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ое,</a:t>
                      </a:r>
                      <a:r>
                        <a:rPr sz="14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75" dirty="0">
                          <a:latin typeface="Times New Roman"/>
                          <a:cs typeface="Times New Roman"/>
                        </a:rPr>
                        <a:t>),за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счет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словосложения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трехко </a:t>
                      </a:r>
                      <a:r>
                        <a:rPr sz="1400" i="1" spc="185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14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й, </a:t>
                      </a:r>
                      <a:r>
                        <a:rPr sz="14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первок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асс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7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19380">
                        <a:lnSpc>
                          <a:spcPct val="96000"/>
                        </a:lnSpc>
                        <a:spcBef>
                          <a:spcPts val="3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 употреблять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образованные слова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составе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56845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падежных формах 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4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i="1" spc="3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40" dirty="0">
                          <a:latin typeface="Times New Roman"/>
                          <a:cs typeface="Times New Roman"/>
                        </a:rPr>
                        <a:t>ет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...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стек </a:t>
                      </a:r>
                      <a:r>
                        <a:rPr sz="1400" i="1" spc="17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i="1" spc="5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1400" i="1" spc="4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95" dirty="0">
                          <a:latin typeface="Times New Roman"/>
                          <a:cs typeface="Times New Roman"/>
                        </a:rPr>
                        <a:t>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45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ката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ся</a:t>
                      </a:r>
                      <a:r>
                        <a:rPr sz="1400" i="1" spc="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29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...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80645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звуков: «гласный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согласный»,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«твердый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мягкий»,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9024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«звонкий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глухой».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5.</a:t>
                      </a:r>
                      <a:r>
                        <a:rPr sz="14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3497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-сло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 анализ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(например: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«ваго</a:t>
                      </a:r>
                      <a:r>
                        <a:rPr sz="1400" i="1" spc="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«бумага»,</a:t>
                      </a:r>
                      <a:r>
                        <a:rPr sz="1400" i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«кошка»,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«п</a:t>
                      </a:r>
                      <a:r>
                        <a:rPr sz="14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от»,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«краска»,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«крас </a:t>
                      </a: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60" dirty="0">
                          <a:latin typeface="Times New Roman"/>
                          <a:cs typeface="Times New Roman"/>
                        </a:rPr>
                        <a:t>й»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3528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некоторых</a:t>
                      </a:r>
                      <a:r>
                        <a:rPr sz="1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более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сложных,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произношение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которых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10235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расходится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ем).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Выкладывание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58115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букв,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выделение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 слов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ударного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гласного.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Выкладывание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59079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разрезной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азбуки после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46379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анализа 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без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пр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  анализа;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преобразование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1430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счет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замены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добавления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i="1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45" dirty="0">
                          <a:latin typeface="Times New Roman"/>
                          <a:cs typeface="Times New Roman"/>
                        </a:rPr>
                        <a:t>шка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70815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мушка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мишка...;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сто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—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сто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ик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др.);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добавление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слова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пропущенных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ми-ка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6200">
                        <a:lnSpc>
                          <a:spcPts val="1620"/>
                        </a:lnSpc>
                        <a:spcBef>
                          <a:spcPts val="6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 навыка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подбора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звуковым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схемам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модели.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буквенного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29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5532" cy="9120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319"/>
                <a:gridCol w="1737360"/>
                <a:gridCol w="1844674"/>
                <a:gridCol w="1694179"/>
              </a:tblGrid>
              <a:tr h="9120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50"/>
                        </a:lnSpc>
                        <a:spcBef>
                          <a:spcPts val="355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трехко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95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10" dirty="0">
                          <a:latin typeface="Times New Roman"/>
                          <a:cs typeface="Times New Roman"/>
                        </a:rPr>
                        <a:t>ом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77800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ве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5" dirty="0">
                          <a:latin typeface="Times New Roman"/>
                          <a:cs typeface="Times New Roman"/>
                        </a:rPr>
                        <a:t>осипеде.</a:t>
                      </a:r>
                      <a:r>
                        <a:rPr sz="14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Гру</a:t>
                      </a:r>
                      <a:r>
                        <a:rPr sz="14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овик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подъеха</a:t>
                      </a:r>
                      <a:r>
                        <a:rPr sz="14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аводу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).Привлечение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7399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глаголам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чередованием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согласных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стри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10" dirty="0">
                          <a:latin typeface="Times New Roman"/>
                          <a:cs typeface="Times New Roman"/>
                        </a:rPr>
                        <a:t>ь,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стригу,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стрижет...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уменьшительно-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8224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ласкательной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формы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прилагательных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У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4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80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400" i="1" spc="5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   </a:t>
                      </a: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09" dirty="0">
                          <a:latin typeface="Times New Roman"/>
                          <a:cs typeface="Times New Roman"/>
                        </a:rPr>
                        <a:t>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пушист</a:t>
                      </a:r>
                      <a:r>
                        <a:rPr sz="14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00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хвост.У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4414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ай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ика </a:t>
                      </a:r>
                      <a:r>
                        <a:rPr sz="1400" i="1" spc="15" dirty="0">
                          <a:latin typeface="Times New Roman"/>
                          <a:cs typeface="Times New Roman"/>
                        </a:rPr>
                        <a:t>короте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ький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пушист</a:t>
                      </a:r>
                      <a:r>
                        <a:rPr sz="14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00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хвостик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3.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Привлечение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34950">
                        <a:lnSpc>
                          <a:spcPct val="96000"/>
                        </a:lnSpc>
                        <a:spcBef>
                          <a:spcPts val="3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порядку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 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изменению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форм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простого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0988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ос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  предложения.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5400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без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предлогов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предлогами</a:t>
                      </a:r>
                      <a:r>
                        <a:rPr sz="14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а,</a:t>
                      </a:r>
                      <a:r>
                        <a:rPr sz="14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под,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ад,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к,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у,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от,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(со),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48945">
                        <a:lnSpc>
                          <a:spcPct val="96000"/>
                        </a:lnSpc>
                        <a:spcBef>
                          <a:spcPts val="30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в,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по, между,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а,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перед,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 слов в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начальной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скамейка,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под,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4097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спать, собака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Под </a:t>
                      </a:r>
                      <a:r>
                        <a:rPr sz="1400" i="1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скамейкой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спит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собака...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4102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</a:t>
                      </a:r>
                      <a:r>
                        <a:rPr sz="1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1176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«живых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слов»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(которые изображают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дети)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распространение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5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(например: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«ветка,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«е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 и»,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99695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«коте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ок», 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«е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ка»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Заполнение схем,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обозначающих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буквенный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45134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(зани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ате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  форма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подачи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материала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виде: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84175">
                        <a:lnSpc>
                          <a:spcPct val="960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кроссвордов,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шарад,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загадок),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выполнение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упражнений.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9083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6.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делить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простой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57505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конструкции</a:t>
                      </a:r>
                      <a:r>
                        <a:rPr sz="1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без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предлогов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предлогами.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7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0447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 составлять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 разрезной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азбуки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4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3—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после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5654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устного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анализа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без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предварительного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анализа.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spc="5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Чте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94615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 слогового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чтения слов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заданной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сложности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37820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отдельных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более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сложных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(после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анализа)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92075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правильным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произнесением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всех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меру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громким,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30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5532" cy="9120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319"/>
                <a:gridCol w="1737360"/>
                <a:gridCol w="1844674"/>
                <a:gridCol w="1694179"/>
              </a:tblGrid>
              <a:tr h="9120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290195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помощью</a:t>
                      </a:r>
                      <a:r>
                        <a:rPr sz="1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вопросов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Миша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вешает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шубу</a:t>
                      </a:r>
                      <a:r>
                        <a:rPr sz="14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Миша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8229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вешает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шка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мехову 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шубу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).Составление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37210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зов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ем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заданных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7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словосочетаний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сере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35" dirty="0">
                          <a:latin typeface="Times New Roman"/>
                          <a:cs typeface="Times New Roman"/>
                        </a:rPr>
                        <a:t>ьку</a:t>
                      </a:r>
                      <a:r>
                        <a:rPr sz="1400" i="1" spc="45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бе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ку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Дети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виде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есу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67640">
                        <a:lnSpc>
                          <a:spcPts val="1620"/>
                        </a:lnSpc>
                        <a:spcBef>
                          <a:spcPts val="70"/>
                        </a:spcBef>
                      </a:pP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сере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04" dirty="0">
                          <a:latin typeface="Times New Roman"/>
                          <a:cs typeface="Times New Roman"/>
                        </a:rPr>
                        <a:t>ьку</a:t>
                      </a:r>
                      <a:r>
                        <a:rPr sz="1400" i="1" spc="4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бе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ку...;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сере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ькой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бе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6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ке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Дети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sz="14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орешков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5049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сере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ькой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бе </a:t>
                      </a:r>
                      <a:r>
                        <a:rPr sz="1400" i="1" spc="165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ке...</a:t>
                      </a:r>
                      <a:r>
                        <a:rPr sz="1400" spc="25" dirty="0">
                          <a:latin typeface="Times New Roman"/>
                          <a:cs typeface="Times New Roman"/>
                        </a:rPr>
                        <a:t>).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Добавление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пропущенных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предлогов: кусты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0353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сирени посадили ...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перед,</a:t>
                      </a:r>
                      <a:r>
                        <a:rPr sz="14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)домом;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елочка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росла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...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у,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око</a:t>
                      </a:r>
                      <a:r>
                        <a:rPr sz="14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10" dirty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1400" i="1" spc="4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)дома.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33985" algn="just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 навыков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составления полного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ответа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на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algn="just">
                        <a:lnSpc>
                          <a:spcPts val="157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поставленный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algn="just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4.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Связная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2479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Составление детьми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результатам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847090">
                        <a:lnSpc>
                          <a:spcPts val="1620"/>
                        </a:lnSpc>
                        <a:spcBef>
                          <a:spcPts val="6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словесной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инструкции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адо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встать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сту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48590">
                        <a:lnSpc>
                          <a:spcPct val="95900"/>
                        </a:lnSpc>
                        <a:spcBef>
                          <a:spcPts val="35"/>
                        </a:spcBef>
                      </a:pPr>
                      <a:r>
                        <a:rPr sz="1400" i="1" spc="21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йти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сто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а, 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подойти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бо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 ьшому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сто 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у, </a:t>
                      </a:r>
                      <a:r>
                        <a:rPr sz="1400" i="1" spc="12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е </a:t>
                      </a:r>
                      <a:r>
                        <a:rPr sz="1400" i="1" spc="195" dirty="0">
                          <a:latin typeface="Times New Roman"/>
                          <a:cs typeface="Times New Roman"/>
                        </a:rPr>
                        <a:t>е </a:t>
                      </a:r>
                      <a:r>
                        <a:rPr sz="1400" i="1" spc="180" dirty="0"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sz="14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гру </a:t>
                      </a:r>
                      <a:r>
                        <a:rPr sz="1400" i="1" spc="160" dirty="0">
                          <a:latin typeface="Times New Roman"/>
                          <a:cs typeface="Times New Roman"/>
                        </a:rPr>
                        <a:t>ову</a:t>
                      </a:r>
                      <a:r>
                        <a:rPr sz="14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маши </a:t>
                      </a: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поставить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ее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2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70"/>
                        </a:lnSpc>
                      </a:pPr>
                      <a:r>
                        <a:rPr sz="1400" i="1" spc="160" dirty="0">
                          <a:latin typeface="Times New Roman"/>
                          <a:cs typeface="Times New Roman"/>
                        </a:rPr>
                        <a:t>сред   </a:t>
                      </a:r>
                      <a:r>
                        <a:rPr sz="1400" i="1" spc="4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 ку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19734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шка</a:t>
                      </a:r>
                      <a:r>
                        <a:rPr sz="14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а).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</a:t>
                      </a:r>
                      <a:r>
                        <a:rPr sz="1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составить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466090">
                        <a:lnSpc>
                          <a:spcPct val="96000"/>
                        </a:lnSpc>
                        <a:spcBef>
                          <a:spcPts val="4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отчетливым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ием  слов. Чтение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7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77800">
                        <a:lnSpc>
                          <a:spcPct val="960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 выполнять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различные задания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дополнению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99415" algn="just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недостающими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словами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(ежик 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сидит</a:t>
                      </a:r>
                      <a:r>
                        <a:rPr sz="14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...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кой).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четкое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1907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слоговое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чтение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небольших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легких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текстов.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Соблюдение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9149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чтении</a:t>
                      </a:r>
                      <a:r>
                        <a:rPr sz="1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пауз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точках.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9652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осмысленно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отвечать</a:t>
                      </a:r>
                      <a:r>
                        <a:rPr sz="14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вопросы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прочитанному.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Пересказ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прочитанного.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6200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 навыка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контроля за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правильностью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76884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отчет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востью  своей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речи.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8.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Правописание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71145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 различать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ударные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безударные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гласные.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82575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Привлечение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проверке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08585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безударной гласной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путем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изменения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4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4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i="1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31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5532" cy="9120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319"/>
                <a:gridCol w="1737360"/>
                <a:gridCol w="1844674"/>
                <a:gridCol w="1694179"/>
              </a:tblGrid>
              <a:tr h="9120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5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рассказ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93980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предложений, данных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задуманной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последовательности.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2865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пересказывать тексты.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Заучивание наизусть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прозаических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9596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стихот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ых  текстов,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6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скороговорок.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67945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 проверять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(в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простейших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случаях)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звонкие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4986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глухие согласные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конце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 за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счет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изменения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уб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95" dirty="0">
                          <a:latin typeface="Times New Roman"/>
                          <a:cs typeface="Times New Roman"/>
                        </a:rPr>
                        <a:t>уб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51130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моро</a:t>
                      </a:r>
                      <a:r>
                        <a:rPr sz="1400" i="1" spc="5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моро</a:t>
                      </a:r>
                      <a:r>
                        <a:rPr sz="1400" i="1" spc="7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помощью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родственных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8257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дуб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дубок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Привлечение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60020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некоторым словам,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правописание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которых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9469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ряет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правилами.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Простейшие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случаи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83234">
                        <a:lnSpc>
                          <a:spcPct val="959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переноса слов.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выкладывать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писать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7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сочетаниями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«ши»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«жи».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0035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правил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написания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предложений: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буквы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слове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пишутся рядом,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слова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8542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пишутся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отдельно,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конце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54025">
                        <a:lnSpc>
                          <a:spcPct val="96000"/>
                        </a:lnSpc>
                        <a:spcBef>
                          <a:spcPts val="3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ставится</a:t>
                      </a:r>
                      <a:r>
                        <a:rPr sz="1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точка,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начало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имена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людей,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15265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клички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животных,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названия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городов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пишутся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6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заглавной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буквы.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32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5532" cy="90552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319"/>
                <a:gridCol w="1737360"/>
                <a:gridCol w="1844674"/>
                <a:gridCol w="1694179"/>
              </a:tblGrid>
              <a:tr h="1355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213360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Самостоятельное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письмо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отдельных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доступной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2639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сложности после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устного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анализа.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70546">
                <a:tc>
                  <a:txBody>
                    <a:bodyPr/>
                    <a:lstStyle/>
                    <a:p>
                      <a:pPr marL="9525" algn="ctr">
                        <a:lnSpc>
                          <a:spcPts val="1630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III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630"/>
                        </a:lnSpc>
                        <a:spcBef>
                          <a:spcPts val="40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Индивидуальные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30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30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 marL="10160" algn="ctr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Март,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подгрупповые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изменению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Дальнейшее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 marL="10160" algn="ctr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апрель,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занятия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грамматических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форм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 marL="8255" algn="ctr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май,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Окончательное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зависимости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различения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 marL="11430" algn="ctr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июнь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исправление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всех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рода,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числа,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ь,</a:t>
                      </a:r>
                      <a:r>
                        <a:rPr sz="1400" i="1" spc="1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55" dirty="0">
                          <a:latin typeface="Times New Roman"/>
                          <a:cs typeface="Times New Roman"/>
                        </a:rPr>
                        <a:t>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недостатков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падежа,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времени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ц,</a:t>
                      </a:r>
                      <a:r>
                        <a:rPr sz="1400" i="1" spc="3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2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6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55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ъ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(24—31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4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соответствии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действия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неделя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обучения).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4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индивидуальными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особенностями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полученных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ранее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дальнейшее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навыков.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Фронтальные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Словарная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работа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использования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занятия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(на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письме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ранее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1)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новом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лексическом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пройденных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е,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материале)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ё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произношения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[ц],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полученных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я.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Усвоение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[ч],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[щ]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всех ранее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буквы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(как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пройденных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счет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присоединения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мягкости)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базе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2)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Различение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приставки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или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отчетливого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3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слух: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[ч]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[т’]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суффикса,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счет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произнесения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[с’]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[щ],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[ц]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словосложения.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сравнения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твердых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[т’]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[с],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[щ]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мягких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[ч]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[с’]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[ш].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существительных,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ь,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ъ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3)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обозначающих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лица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(разделительный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деятельности,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ъ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знак)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основе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произносимых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профессии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ите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 ь,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отчетливого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звуков: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[ч]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[т’],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i="1" spc="1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ите</a:t>
                      </a: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9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ица,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ик;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произношения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[ч]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[с’],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[ц]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[с],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30" dirty="0">
                          <a:latin typeface="Times New Roman"/>
                          <a:cs typeface="Times New Roman"/>
                        </a:rPr>
                        <a:t>утбо</a:t>
                      </a:r>
                      <a:r>
                        <a:rPr sz="1400" i="1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3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30" dirty="0">
                          <a:latin typeface="Times New Roman"/>
                          <a:cs typeface="Times New Roman"/>
                        </a:rPr>
                        <a:t>утбо</a:t>
                      </a:r>
                      <a:r>
                        <a:rPr sz="14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ист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сравнения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слух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[щ]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[ш],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[щ]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сочетаний,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[ч],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[щ]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[с’].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использовать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например:</a:t>
                      </a:r>
                      <a:r>
                        <a:rPr sz="14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я-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ья.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5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4)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образованные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5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многосложных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составе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связи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звуко-слогового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подбирать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анализа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родственные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различной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произношения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всех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ег,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3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ежок,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сложности,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звуков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еговик,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5" dirty="0">
                          <a:latin typeface="Times New Roman"/>
                          <a:cs typeface="Times New Roman"/>
                        </a:rPr>
                        <a:t>егуро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ка,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произношение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719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565"/>
                        </a:lnSpc>
                      </a:pPr>
                      <a:r>
                        <a:rPr sz="1400" spc="6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ите</a:t>
                      </a:r>
                      <a:r>
                        <a:rPr sz="14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9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ица,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65"/>
                        </a:lnSpc>
                      </a:pP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45" dirty="0">
                          <a:latin typeface="Times New Roman"/>
                          <a:cs typeface="Times New Roman"/>
                        </a:rPr>
                        <a:t>еж</a:t>
                      </a:r>
                      <a:r>
                        <a:rPr sz="1400" i="1" spc="5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й...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6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которых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33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5532" cy="91269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319"/>
                <a:gridCol w="1737360"/>
                <a:gridCol w="1844674"/>
                <a:gridCol w="1694179"/>
              </a:tblGrid>
              <a:tr h="91269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650"/>
                        </a:lnSpc>
                        <a:spcBef>
                          <a:spcPts val="355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60" dirty="0">
                          <a:latin typeface="Times New Roman"/>
                          <a:cs typeface="Times New Roman"/>
                        </a:rPr>
                        <a:t>асов</a:t>
                      </a:r>
                      <a:r>
                        <a:rPr sz="14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ик,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259715">
                        <a:lnSpc>
                          <a:spcPct val="95800"/>
                        </a:lnSpc>
                        <a:spcBef>
                          <a:spcPts val="40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э</a:t>
                      </a: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ектри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еский</a:t>
                      </a:r>
                      <a:r>
                        <a:rPr sz="1400" spc="35" dirty="0">
                          <a:latin typeface="Times New Roman"/>
                          <a:cs typeface="Times New Roman"/>
                        </a:rPr>
                        <a:t>), </a:t>
                      </a:r>
                      <a:r>
                        <a:rPr sz="14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употребление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самостоятельной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41402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5) Анализ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сложного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7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слогового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50"/>
                        </a:lnSpc>
                        <a:spcBef>
                          <a:spcPts val="35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уменьшительно-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82245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ласкательной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формы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прилагательных (на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усложненном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лексическом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6708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материале).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еч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многозначности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слов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67005">
                        <a:lnSpc>
                          <a:spcPct val="962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(иголка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шитья,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иголки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ежа,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иголки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елки).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3721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(на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новом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лексическом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4828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мате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иале)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распространения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620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пользоваться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предложениями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предлогами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«и</a:t>
                      </a:r>
                      <a:r>
                        <a:rPr sz="14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-под»,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«и</a:t>
                      </a:r>
                      <a:r>
                        <a:rPr sz="14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а»: кот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6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6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6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...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12775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spc="6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-под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сто</a:t>
                      </a:r>
                      <a:r>
                        <a:rPr sz="14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а.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Привлечение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2070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предложениям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однородными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членами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Дети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бега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и.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Дети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0" dirty="0">
                          <a:latin typeface="Times New Roman"/>
                          <a:cs typeface="Times New Roman"/>
                        </a:rPr>
                        <a:t>га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88340">
                        <a:lnSpc>
                          <a:spcPts val="1620"/>
                        </a:lnSpc>
                        <a:spcBef>
                          <a:spcPts val="70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Дети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бега</a:t>
                      </a:r>
                      <a:r>
                        <a:rPr sz="14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sz="14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га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6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64160">
                        <a:lnSpc>
                          <a:spcPct val="95800"/>
                        </a:lnSpc>
                        <a:spcBef>
                          <a:spcPts val="3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 по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опорным словам,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например: мальчик,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рисовать,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краски.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8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874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сложноподчиненных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 (по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образцу,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данному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логопедом)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союзами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427355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расходится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написанием.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Подбор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8415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схемам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моделям.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Проведение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занимательной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форме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упражнений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5336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определении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звукового состава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3779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буквенного состава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различной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сложности.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Дальнейшее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4765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навыков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выкладывания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письма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буквами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я,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е,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ё,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42265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выкладывать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писать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25095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буквами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(как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знак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мягкости),</a:t>
                      </a:r>
                      <a:r>
                        <a:rPr sz="1400" spc="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10" dirty="0">
                          <a:latin typeface="Times New Roman"/>
                          <a:cs typeface="Times New Roman"/>
                        </a:rPr>
                        <a:t>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Умение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88315">
                        <a:lnSpc>
                          <a:spcPts val="1620"/>
                        </a:lnSpc>
                        <a:spcBef>
                          <a:spcPts val="7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выкладывать</a:t>
                      </a:r>
                      <a:r>
                        <a:rPr sz="1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писать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сочетанием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6352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у»,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3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а»,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45" dirty="0">
                          <a:latin typeface="Times New Roman"/>
                          <a:cs typeface="Times New Roman"/>
                        </a:rPr>
                        <a:t>у».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Проведение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занимательной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форме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(загадки,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кроссворды,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78435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ребусы)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постоянно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усложняющихся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упражнений,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направленных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определение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37795">
                        <a:lnSpc>
                          <a:spcPts val="1620"/>
                        </a:lnSpc>
                        <a:spcBef>
                          <a:spcPts val="7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буквенного состава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3.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7368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Выкладывание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разрезной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6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азбуки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небольших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34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5532" cy="91269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319"/>
                <a:gridCol w="1737360"/>
                <a:gridCol w="1844674"/>
                <a:gridCol w="1694179"/>
              </a:tblGrid>
              <a:tr h="91269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394970">
                        <a:lnSpc>
                          <a:spcPct val="95900"/>
                        </a:lnSpc>
                        <a:spcBef>
                          <a:spcPts val="4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«чтобы»,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«потому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что»,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«если» 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др.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сегод </a:t>
                      </a:r>
                      <a:r>
                        <a:rPr sz="1400" i="1" spc="13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i="1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15" dirty="0">
                          <a:latin typeface="Times New Roman"/>
                          <a:cs typeface="Times New Roman"/>
                        </a:rPr>
                        <a:t>е </a:t>
                      </a: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пойдем 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гу 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ять,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потому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30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14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идет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1938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дождь. 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Ес </a:t>
                      </a:r>
                      <a:r>
                        <a:rPr sz="1400" i="1" spc="1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автра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ко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придут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гости,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07340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испеку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пирог...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);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относительным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местоимением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5085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«который»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Роме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i="1" spc="3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рави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ся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 структор.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5750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структор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подари</a:t>
                      </a:r>
                      <a:r>
                        <a:rPr sz="14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ему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брат.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Роме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i="1" spc="3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рави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ся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 структор,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0795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котор</a:t>
                      </a:r>
                      <a:r>
                        <a:rPr sz="14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подари</a:t>
                      </a:r>
                      <a:r>
                        <a:rPr sz="1400" i="1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ему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брат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4.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Связная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7465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 всех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полученных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ранее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навыков.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Воспитание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6510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использовать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 пересказе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сложные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92759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связно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последовательно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8288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пересказывать текст,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пользуясь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фонетически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2230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ам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ати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выразительной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речью.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23825">
                        <a:lnSpc>
                          <a:spcPct val="96100"/>
                        </a:lnSpc>
                        <a:spcBef>
                          <a:spcPts val="3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навыка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рассказа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картинке,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серии картин.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86055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Заучивание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наизусть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прозаических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стихотворных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4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текстов,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104775">
                        <a:lnSpc>
                          <a:spcPct val="95900"/>
                        </a:lnSpc>
                        <a:spcBef>
                          <a:spcPts val="4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(3—5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слов)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предварительным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орфографическим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звуковым анализом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самостоятельно.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8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Выделение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7846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отдельных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написание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которых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620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требует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применения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Маши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бо</a:t>
                      </a: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ит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уб</a:t>
                      </a:r>
                      <a:r>
                        <a:rPr sz="1400" spc="3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8326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4. Чтение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Дал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шее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чтения.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8735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слоговое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чтение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небольших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8864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рассказов 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переходом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чтение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целыми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словами.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2832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умения</a:t>
                      </a:r>
                      <a:r>
                        <a:rPr sz="1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давать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69875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точные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ответы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прочитанному,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ставить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вопросы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02870">
                        <a:lnSpc>
                          <a:spcPct val="95900"/>
                        </a:lnSpc>
                        <a:spcBef>
                          <a:spcPts val="3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несложному</a:t>
                      </a:r>
                      <a:r>
                        <a:rPr sz="14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тексту,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пересказывать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прочитанные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тексты.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Заучивание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наизусть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3942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стихот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ий,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скороговорок,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загадок.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летний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6637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период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проводится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работа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4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дальнейшему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0734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развитию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навыка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определения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буквенного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4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слов,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различные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35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5532" cy="44232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319"/>
                <a:gridCol w="1737360"/>
                <a:gridCol w="1844674"/>
                <a:gridCol w="1694179"/>
              </a:tblGrid>
              <a:tr h="44232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скороговорок.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480695">
                        <a:lnSpc>
                          <a:spcPct val="9610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упражнения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зан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ате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ой  форме,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07975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выкладывание</a:t>
                      </a:r>
                      <a:r>
                        <a:rPr sz="1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букв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разрезной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азбуки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письмо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4930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использованием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всех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полученных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8260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ранее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знаний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навыков,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навыков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61035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ия,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дальнейшее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чтения,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50673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форм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  навыка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сознательного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5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слитного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чтения.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78204" y="5146674"/>
            <a:ext cx="6028690" cy="37776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7495">
              <a:lnSpc>
                <a:spcPts val="1645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итоге </a:t>
            </a:r>
            <a:r>
              <a:rPr sz="1400" b="1" spc="-5" dirty="0">
                <a:latin typeface="Times New Roman"/>
                <a:cs typeface="Times New Roman"/>
              </a:rPr>
              <a:t>проведенной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логопедической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работы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дети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должны</a:t>
            </a:r>
            <a:r>
              <a:rPr sz="1400" b="1" dirty="0">
                <a:latin typeface="Times New Roman"/>
                <a:cs typeface="Times New Roman"/>
              </a:rPr>
              <a:t> научиться: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артикулировать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позициях;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четко </a:t>
            </a:r>
            <a:r>
              <a:rPr sz="1400" spc="-5" dirty="0">
                <a:latin typeface="Times New Roman"/>
                <a:cs typeface="Times New Roman"/>
              </a:rPr>
              <a:t>дифференцировать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 изученные звуки;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4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различать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понятия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«звук»,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«твердый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звук»,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«мягкий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«глухой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звук»,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«звонкий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звук»,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«слог»,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«предложение» на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практическом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уровне;</a:t>
            </a:r>
            <a:endParaRPr sz="1400">
              <a:latin typeface="Times New Roman"/>
              <a:cs typeface="Times New Roman"/>
            </a:endParaRPr>
          </a:p>
          <a:p>
            <a:pPr marL="12700" marR="403225" indent="264795">
              <a:lnSpc>
                <a:spcPts val="1610"/>
              </a:lnSpc>
              <a:spcBef>
                <a:spcPts val="75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называть </a:t>
            </a:r>
            <a:r>
              <a:rPr sz="1400" spc="-5" dirty="0">
                <a:latin typeface="Times New Roman"/>
                <a:cs typeface="Times New Roman"/>
              </a:rPr>
              <a:t>последовательность слов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предложении, </a:t>
            </a:r>
            <a:r>
              <a:rPr sz="1400" dirty="0">
                <a:latin typeface="Times New Roman"/>
                <a:cs typeface="Times New Roman"/>
              </a:rPr>
              <a:t>слогов и </a:t>
            </a:r>
            <a:r>
              <a:rPr sz="1400" spc="-5" dirty="0">
                <a:latin typeface="Times New Roman"/>
                <a:cs typeface="Times New Roman"/>
              </a:rPr>
              <a:t>звуков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словах;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производить элементарный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синтез;</a:t>
            </a:r>
            <a:endParaRPr sz="1400">
              <a:latin typeface="Times New Roman"/>
              <a:cs typeface="Times New Roman"/>
            </a:endParaRPr>
          </a:p>
          <a:p>
            <a:pPr marL="12700" marR="663575" indent="264795">
              <a:lnSpc>
                <a:spcPts val="1610"/>
              </a:lnSpc>
              <a:spcBef>
                <a:spcPts val="75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читать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прочитанное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пределах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изученной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программы;</a:t>
            </a:r>
            <a:endParaRPr sz="1400">
              <a:latin typeface="Times New Roman"/>
              <a:cs typeface="Times New Roman"/>
            </a:endParaRPr>
          </a:p>
          <a:p>
            <a:pPr marL="12700" marR="360680" indent="264795">
              <a:lnSpc>
                <a:spcPts val="1610"/>
              </a:lnSpc>
              <a:spcBef>
                <a:spcPts val="10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отвечать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вопросы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содержанию прочитанного,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ставить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вопросы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текстам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пересказывать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выкладывать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 букв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разрезной </a:t>
            </a:r>
            <a:r>
              <a:rPr sz="1400" spc="-10" dirty="0">
                <a:latin typeface="Times New Roman"/>
                <a:cs typeface="Times New Roman"/>
              </a:rPr>
              <a:t>азбуки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печатать </a:t>
            </a:r>
            <a:r>
              <a:rPr sz="1400" spc="-5" dirty="0">
                <a:latin typeface="Times New Roman"/>
                <a:cs typeface="Times New Roman"/>
              </a:rPr>
              <a:t>слова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различного</a:t>
            </a:r>
            <a:endParaRPr sz="1400">
              <a:latin typeface="Times New Roman"/>
              <a:cs typeface="Times New Roman"/>
            </a:endParaRPr>
          </a:p>
          <a:p>
            <a:pPr marL="12700" marR="541020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слогового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применением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усвоенных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правописания.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Times New Roman"/>
              <a:cs typeface="Times New Roman"/>
            </a:endParaRPr>
          </a:p>
          <a:p>
            <a:pPr marL="1753235" marR="1215390" indent="-454659">
              <a:lnSpc>
                <a:spcPts val="1850"/>
              </a:lnSpc>
            </a:pPr>
            <a:r>
              <a:rPr sz="1600" b="1" spc="-5" dirty="0">
                <a:latin typeface="Times New Roman"/>
                <a:cs typeface="Times New Roman"/>
              </a:rPr>
              <a:t>Логопедическая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работа</a:t>
            </a:r>
            <a:r>
              <a:rPr sz="1600" b="1" spc="-5" dirty="0">
                <a:latin typeface="Times New Roman"/>
                <a:cs typeface="Times New Roman"/>
              </a:rPr>
              <a:t> с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детьми</a:t>
            </a:r>
            <a:r>
              <a:rPr sz="1600" b="1" spc="3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ОНР </a:t>
            </a:r>
            <a:r>
              <a:rPr sz="1600" b="1" spc="-38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I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уровня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речевого </a:t>
            </a:r>
            <a:r>
              <a:rPr sz="1600" b="1" spc="-10" dirty="0">
                <a:latin typeface="Times New Roman"/>
                <a:cs typeface="Times New Roman"/>
              </a:rPr>
              <a:t>развития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10132" y="8929623"/>
          <a:ext cx="6183630" cy="8747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8590"/>
                <a:gridCol w="4765040"/>
              </a:tblGrid>
              <a:tr h="337565">
                <a:tc>
                  <a:txBody>
                    <a:bodyPr/>
                    <a:lstStyle/>
                    <a:p>
                      <a:pPr marL="426084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Период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42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Основное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работы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537158">
                <a:tc>
                  <a:txBody>
                    <a:bodyPr/>
                    <a:lstStyle/>
                    <a:p>
                      <a:pPr marL="8890" algn="ctr">
                        <a:lnSpc>
                          <a:spcPts val="1645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890" algn="ctr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Сентябрь,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30"/>
                        </a:lnSpc>
                        <a:spcBef>
                          <a:spcPts val="42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понимания</a:t>
                      </a: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находить предметы, игрушки.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36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3630" cy="9120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8590"/>
                <a:gridCol w="4765040"/>
              </a:tblGrid>
              <a:tr h="9120835">
                <a:tc>
                  <a:txBody>
                    <a:bodyPr/>
                    <a:lstStyle/>
                    <a:p>
                      <a:pPr marL="415925" marR="70485" indent="-330835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октябрь,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ноябрь,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декабрь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181610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инструкции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логопеда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узнавать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показывать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предметы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игрушки.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показывать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тела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соответствии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просьбой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взрослого.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понимать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 обобщающего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значения.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3335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показывать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выполнять действия,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связанные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окружающим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миром,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знакомой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бытовой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игровой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4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ситуацией.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8064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Закреплять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ведения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одностороннего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диалога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(логопед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задает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вопрос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содержанию сюжетной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картинки,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ребенок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жестом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отвечает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на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него).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дифференцированно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воспринимать вопросы: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кто?,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куда?,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откуда?,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кем?.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3370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понимать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грамматические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категории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числа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существительных, глаголов.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слух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обращения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одному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или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нескольким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лицам.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Лексические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темы: «Игрушки»,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«Одежда»,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«Мебель»,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062990">
                        <a:lnSpc>
                          <a:spcPct val="96800"/>
                        </a:lnSpc>
                        <a:spcBef>
                          <a:spcPts val="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«Посуда», «Продукты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питания», «Транспорт».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активной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подражательной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речевой </a:t>
                      </a:r>
                      <a:r>
                        <a:rPr sz="1400" b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45770">
                        <a:lnSpc>
                          <a:spcPts val="1610"/>
                        </a:lnSpc>
                        <a:spcBef>
                          <a:spcPts val="1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называть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родителей,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родственников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(мама,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папа,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бабушка).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 называть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имена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друзей,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кукол.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подражанию: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3990" indent="-107950">
                        <a:lnSpc>
                          <a:spcPts val="1614"/>
                        </a:lnSpc>
                        <a:buChar char="•"/>
                        <a:tabLst>
                          <a:tab pos="17462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голосам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животных;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3990" indent="-107950">
                        <a:lnSpc>
                          <a:spcPts val="1614"/>
                        </a:lnSpc>
                        <a:buChar char="•"/>
                        <a:tabLst>
                          <a:tab pos="17462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звукам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окружающего мира;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3990" indent="-107950">
                        <a:lnSpc>
                          <a:spcPts val="1620"/>
                        </a:lnSpc>
                        <a:buChar char="•"/>
                        <a:tabLst>
                          <a:tab pos="17462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звукам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музыкальных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инструментов.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внимания,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памяти,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мышления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67640">
                        <a:lnSpc>
                          <a:spcPts val="1610"/>
                        </a:lnSpc>
                        <a:spcBef>
                          <a:spcPts val="6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запоминать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выбирать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ряда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предложенных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взрослым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игрушки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предметы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(2—4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игрушки).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определять из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ряда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игрушек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ту,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которую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убрали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или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добавили.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45415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запоминать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раскладывать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игрушки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произвольной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последовательности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(в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рамках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одной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тематики).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запоминать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раскладывать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игрушки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74676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заданной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последовательности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(2—3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игрушки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одной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тематики).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запоминать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проговаривать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2—3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слова по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просьбе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логопеда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мама,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папа;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мама, папа, тетя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85165" algn="just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 находить из ряда картинок (предметов,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игрушек) «лишнюю»: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шарик, мяч,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кисто 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ка;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шапка,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панама,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яб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око;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яблоко,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груша,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сто</a:t>
                      </a:r>
                      <a:r>
                        <a:rPr sz="1400" i="1" spc="130" dirty="0">
                          <a:latin typeface="Times New Roman"/>
                          <a:cs typeface="Times New Roman"/>
                        </a:rPr>
                        <a:t> 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algn="just">
                        <a:lnSpc>
                          <a:spcPts val="156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находить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предмет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контурному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изображению.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37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3630" cy="90552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8590"/>
                <a:gridCol w="4765040"/>
              </a:tblGrid>
              <a:tr h="3329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узнавать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предмет по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одной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детали.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72324">
                <a:tc>
                  <a:txBody>
                    <a:bodyPr/>
                    <a:lstStyle/>
                    <a:p>
                      <a:pPr marL="6985" algn="ctr">
                        <a:lnSpc>
                          <a:spcPts val="1639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II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20"/>
                        </a:lnSpc>
                        <a:spcBef>
                          <a:spcPts val="42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понимания</a:t>
                      </a: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</a:tcPr>
                </a:tc>
              </a:tr>
              <a:tr h="202692">
                <a:tc>
                  <a:txBody>
                    <a:bodyPr/>
                    <a:lstStyle/>
                    <a:p>
                      <a:pPr marL="6985" algn="ctr">
                        <a:lnSpc>
                          <a:spcPts val="149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Январь,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49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понимать категории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глаголов прошедшего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8">
                <a:tc>
                  <a:txBody>
                    <a:bodyPr/>
                    <a:lstStyle/>
                    <a:p>
                      <a:pPr marL="8890" algn="ctr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февраль,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март,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времени единственного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числа: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14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i="1" spc="6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ита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игу;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0" dirty="0">
                          <a:latin typeface="Times New Roman"/>
                          <a:cs typeface="Times New Roman"/>
                        </a:rPr>
                        <a:t>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 marL="7620" algn="ctr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апрель,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май,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ита </a:t>
                      </a:r>
                      <a:r>
                        <a:rPr sz="1400" i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2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игу.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 marL="7620" algn="ctr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июнь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отгадывать предметы,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игрушки,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животных,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птиц по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словесному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описанию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бо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ьшой,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бур</a:t>
                      </a:r>
                      <a:r>
                        <a:rPr sz="1400" i="1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й,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косо</a:t>
                      </a:r>
                      <a:r>
                        <a:rPr sz="14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ап</a:t>
                      </a:r>
                      <a:r>
                        <a:rPr sz="14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й,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живет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бер</a:t>
                      </a:r>
                      <a:r>
                        <a:rPr sz="14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оге,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сосет</a:t>
                      </a:r>
                      <a:r>
                        <a:rPr sz="1400" i="1" spc="5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апу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по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просьбе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взрослого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выбирать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предметы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для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выполнения названных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действий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4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ать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ож,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шить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иг</a:t>
                      </a:r>
                      <a:r>
                        <a:rPr sz="14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а,</a:t>
                      </a:r>
                      <a:r>
                        <a:rPr sz="14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29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ивать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суп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25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ик</a:t>
                      </a:r>
                      <a:r>
                        <a:rPr sz="1400" spc="5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определять причинно-следственные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связи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7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ег</a:t>
                      </a:r>
                      <a:r>
                        <a:rPr sz="14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5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2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са</a:t>
                      </a:r>
                      <a:r>
                        <a:rPr sz="1400" i="1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ки,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ьки,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3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еж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ая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баба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5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20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активной подражательной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речевой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26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4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26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49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отдавать приказания:</a:t>
                      </a:r>
                      <a:r>
                        <a:rPr sz="1400" spc="3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а,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иди, дай.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указывать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определенные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предметы: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вот,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это,</a:t>
                      </a:r>
                      <a:r>
                        <a:rPr sz="14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тут.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составлять первые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предложения,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например:</a:t>
                      </a:r>
                      <a:r>
                        <a:rPr sz="14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Вот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Тата.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Это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Тома.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составлять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модели: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обращение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+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глагол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повелительного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наклонения:</a:t>
                      </a:r>
                      <a:r>
                        <a:rPr sz="14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Тата, спи.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преобразовывать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глаголы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повелительного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наклонения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глаголы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настоящего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времени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единственного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58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2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числа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3-го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лица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спи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спит,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иди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идет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внимания,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памяти,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мышления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26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49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запоминать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игрушки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(предметы,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картинки)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выбирать их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разных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тематических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групп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раскладывать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их в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определенной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последовательности:</a:t>
                      </a:r>
                      <a:r>
                        <a:rPr sz="14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шарик,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маши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шапка;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мя</a:t>
                      </a:r>
                      <a:r>
                        <a:rPr sz="1400" i="1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6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4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ожка,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кара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5" dirty="0">
                          <a:latin typeface="Times New Roman"/>
                          <a:cs typeface="Times New Roman"/>
                        </a:rPr>
                        <a:t>даш.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запоминать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подбирать картинки,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подходящие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смыслу: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дождь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25" dirty="0">
                          <a:latin typeface="Times New Roman"/>
                          <a:cs typeface="Times New Roman"/>
                        </a:rPr>
                        <a:t>т,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95" dirty="0">
                          <a:latin typeface="Times New Roman"/>
                          <a:cs typeface="Times New Roman"/>
                        </a:rPr>
                        <a:t>ег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—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ьки.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выбирать предметы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определенного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цвета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отобрать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ько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10" dirty="0">
                          <a:latin typeface="Times New Roman"/>
                          <a:cs typeface="Times New Roman"/>
                        </a:rPr>
                        <a:t>крас </a:t>
                      </a:r>
                      <a:r>
                        <a:rPr sz="1400" i="1" spc="3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маши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ки,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15" dirty="0">
                          <a:latin typeface="Times New Roman"/>
                          <a:cs typeface="Times New Roman"/>
                        </a:rPr>
                        <a:t>бе</a:t>
                      </a:r>
                      <a:r>
                        <a:rPr sz="1400" i="1" spc="5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кубики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т.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д.).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отбирать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фигуры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определенной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формы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 ько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5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квадрат</a:t>
                      </a:r>
                      <a:r>
                        <a:rPr sz="14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треуго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5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ики,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круги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5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определять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лишний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предмет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представленного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ряда: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73990" indent="-107950">
                        <a:lnSpc>
                          <a:spcPts val="1510"/>
                        </a:lnSpc>
                        <a:buChar char="•"/>
                        <a:tabLst>
                          <a:tab pos="17462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красных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кубика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си</a:t>
                      </a:r>
                      <a:r>
                        <a:rPr sz="1400" i="1" spc="3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ий;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73990" indent="-107950">
                        <a:lnSpc>
                          <a:spcPts val="1510"/>
                        </a:lnSpc>
                        <a:buChar char="•"/>
                        <a:tabLst>
                          <a:tab pos="17462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кукла,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клоун,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Буратино —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шапка;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73990" indent="-107950">
                        <a:lnSpc>
                          <a:spcPts val="1510"/>
                        </a:lnSpc>
                        <a:buChar char="•"/>
                        <a:tabLst>
                          <a:tab pos="17462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шуба,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пальто,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плащ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шка</a:t>
                      </a:r>
                      <a:r>
                        <a:rPr sz="14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70" dirty="0">
                          <a:latin typeface="Times New Roman"/>
                          <a:cs typeface="Times New Roman"/>
                        </a:rPr>
                        <a:t>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049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73990" indent="-107950">
                        <a:lnSpc>
                          <a:spcPts val="1515"/>
                        </a:lnSpc>
                        <a:buChar char="•"/>
                        <a:tabLst>
                          <a:tab pos="17462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красная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машина,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красная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лодка,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красный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пароход</a:t>
                      </a:r>
                      <a:r>
                        <a:rPr sz="14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</a:tcPr>
                </a:tc>
              </a:tr>
              <a:tr h="2719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65"/>
                        </a:lnSpc>
                      </a:pP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тая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маши</a:t>
                      </a:r>
                      <a:r>
                        <a:rPr sz="14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0132" y="719327"/>
            <a:ext cx="6193155" cy="1390650"/>
            <a:chOff x="910132" y="719327"/>
            <a:chExt cx="6193155" cy="1390650"/>
          </a:xfrm>
        </p:grpSpPr>
        <p:sp>
          <p:nvSpPr>
            <p:cNvPr id="3" name="object 3"/>
            <p:cNvSpPr/>
            <p:nvPr/>
          </p:nvSpPr>
          <p:spPr>
            <a:xfrm>
              <a:off x="910132" y="719327"/>
              <a:ext cx="6184265" cy="76200"/>
            </a:xfrm>
            <a:custGeom>
              <a:avLst/>
              <a:gdLst/>
              <a:ahLst/>
              <a:cxnLst/>
              <a:rect l="l" t="t" r="r" b="b"/>
              <a:pathLst>
                <a:path w="6184265" h="76200">
                  <a:moveTo>
                    <a:pt x="6183706" y="0"/>
                  </a:moveTo>
                  <a:lnTo>
                    <a:pt x="6183706" y="0"/>
                  </a:lnTo>
                  <a:lnTo>
                    <a:pt x="0" y="0"/>
                  </a:lnTo>
                  <a:lnTo>
                    <a:pt x="0" y="9144"/>
                  </a:lnTo>
                  <a:lnTo>
                    <a:pt x="0" y="76200"/>
                  </a:lnTo>
                  <a:lnTo>
                    <a:pt x="9144" y="76200"/>
                  </a:lnTo>
                  <a:lnTo>
                    <a:pt x="9144" y="9144"/>
                  </a:lnTo>
                  <a:lnTo>
                    <a:pt x="1423365" y="9144"/>
                  </a:lnTo>
                  <a:lnTo>
                    <a:pt x="1432509" y="9144"/>
                  </a:lnTo>
                  <a:lnTo>
                    <a:pt x="6183706" y="9144"/>
                  </a:lnTo>
                  <a:lnTo>
                    <a:pt x="6183706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93965" y="719327"/>
              <a:ext cx="9525" cy="76200"/>
            </a:xfrm>
            <a:custGeom>
              <a:avLst/>
              <a:gdLst/>
              <a:ahLst/>
              <a:cxnLst/>
              <a:rect l="l" t="t" r="r" b="b"/>
              <a:pathLst>
                <a:path w="9525" h="76200">
                  <a:moveTo>
                    <a:pt x="9144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9144" y="76200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93965" y="71932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4" y="9144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14704" y="739139"/>
              <a:ext cx="1399540" cy="9525"/>
            </a:xfrm>
            <a:custGeom>
              <a:avLst/>
              <a:gdLst/>
              <a:ahLst/>
              <a:cxnLst/>
              <a:rect l="l" t="t" r="r" b="b"/>
              <a:pathLst>
                <a:path w="1399539" h="9525">
                  <a:moveTo>
                    <a:pt x="1399032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399032" y="9144"/>
                  </a:lnTo>
                  <a:lnTo>
                    <a:pt x="139903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13686" y="7391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3" y="9144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13686" y="7391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3" y="9144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10132" y="748283"/>
              <a:ext cx="1412875" cy="1361440"/>
            </a:xfrm>
            <a:custGeom>
              <a:avLst/>
              <a:gdLst/>
              <a:ahLst/>
              <a:cxnLst/>
              <a:rect l="l" t="t" r="r" b="b"/>
              <a:pathLst>
                <a:path w="1412875" h="1361439">
                  <a:moveTo>
                    <a:pt x="1412697" y="0"/>
                  </a:moveTo>
                  <a:lnTo>
                    <a:pt x="1403553" y="0"/>
                  </a:lnTo>
                  <a:lnTo>
                    <a:pt x="1403553" y="1323086"/>
                  </a:lnTo>
                  <a:lnTo>
                    <a:pt x="9144" y="1323086"/>
                  </a:lnTo>
                  <a:lnTo>
                    <a:pt x="9144" y="47244"/>
                  </a:lnTo>
                  <a:lnTo>
                    <a:pt x="0" y="47244"/>
                  </a:lnTo>
                  <a:lnTo>
                    <a:pt x="0" y="1352042"/>
                  </a:lnTo>
                  <a:lnTo>
                    <a:pt x="0" y="1361186"/>
                  </a:lnTo>
                  <a:lnTo>
                    <a:pt x="9144" y="1361186"/>
                  </a:lnTo>
                  <a:lnTo>
                    <a:pt x="9144" y="1352042"/>
                  </a:lnTo>
                  <a:lnTo>
                    <a:pt x="9144" y="1332230"/>
                  </a:lnTo>
                  <a:lnTo>
                    <a:pt x="1403553" y="1332230"/>
                  </a:lnTo>
                  <a:lnTo>
                    <a:pt x="1412697" y="1332230"/>
                  </a:lnTo>
                  <a:lnTo>
                    <a:pt x="1412697" y="1323086"/>
                  </a:lnTo>
                  <a:lnTo>
                    <a:pt x="1412697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10132" y="739139"/>
              <a:ext cx="6188710" cy="1370330"/>
            </a:xfrm>
            <a:custGeom>
              <a:avLst/>
              <a:gdLst/>
              <a:ahLst/>
              <a:cxnLst/>
              <a:rect l="l" t="t" r="r" b="b"/>
              <a:pathLst>
                <a:path w="6188709" h="1370330">
                  <a:moveTo>
                    <a:pt x="1423416" y="1361186"/>
                  </a:moveTo>
                  <a:lnTo>
                    <a:pt x="9144" y="1361186"/>
                  </a:lnTo>
                  <a:lnTo>
                    <a:pt x="0" y="1361186"/>
                  </a:lnTo>
                  <a:lnTo>
                    <a:pt x="0" y="1370330"/>
                  </a:lnTo>
                  <a:lnTo>
                    <a:pt x="9144" y="1370330"/>
                  </a:lnTo>
                  <a:lnTo>
                    <a:pt x="1423416" y="1370330"/>
                  </a:lnTo>
                  <a:lnTo>
                    <a:pt x="1423416" y="1361186"/>
                  </a:lnTo>
                  <a:close/>
                </a:path>
                <a:path w="6188709" h="1370330">
                  <a:moveTo>
                    <a:pt x="1443177" y="1332230"/>
                  </a:moveTo>
                  <a:lnTo>
                    <a:pt x="1434033" y="1332230"/>
                  </a:lnTo>
                  <a:lnTo>
                    <a:pt x="1434033" y="1341374"/>
                  </a:lnTo>
                  <a:lnTo>
                    <a:pt x="1443177" y="1341374"/>
                  </a:lnTo>
                  <a:lnTo>
                    <a:pt x="1443177" y="1332230"/>
                  </a:lnTo>
                  <a:close/>
                </a:path>
                <a:path w="6188709" h="1370330">
                  <a:moveTo>
                    <a:pt x="6188278" y="0"/>
                  </a:moveTo>
                  <a:lnTo>
                    <a:pt x="1443177" y="0"/>
                  </a:lnTo>
                  <a:lnTo>
                    <a:pt x="1434033" y="0"/>
                  </a:lnTo>
                  <a:lnTo>
                    <a:pt x="1434033" y="9144"/>
                  </a:lnTo>
                  <a:lnTo>
                    <a:pt x="1443177" y="9144"/>
                  </a:lnTo>
                  <a:lnTo>
                    <a:pt x="6188278" y="9144"/>
                  </a:lnTo>
                  <a:lnTo>
                    <a:pt x="618827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44166" y="2071369"/>
              <a:ext cx="4754245" cy="9525"/>
            </a:xfrm>
            <a:custGeom>
              <a:avLst/>
              <a:gdLst/>
              <a:ahLst/>
              <a:cxnLst/>
              <a:rect l="l" t="t" r="r" b="b"/>
              <a:pathLst>
                <a:path w="4754245" h="9525">
                  <a:moveTo>
                    <a:pt x="4754245" y="0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9144"/>
                  </a:lnTo>
                  <a:lnTo>
                    <a:pt x="9144" y="9144"/>
                  </a:lnTo>
                  <a:lnTo>
                    <a:pt x="4754245" y="9144"/>
                  </a:lnTo>
                  <a:lnTo>
                    <a:pt x="4754245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33498" y="748283"/>
              <a:ext cx="4770120" cy="1361440"/>
            </a:xfrm>
            <a:custGeom>
              <a:avLst/>
              <a:gdLst/>
              <a:ahLst/>
              <a:cxnLst/>
              <a:rect l="l" t="t" r="r" b="b"/>
              <a:pathLst>
                <a:path w="4770120" h="1361439">
                  <a:moveTo>
                    <a:pt x="19812" y="0"/>
                  </a:moveTo>
                  <a:lnTo>
                    <a:pt x="10668" y="0"/>
                  </a:lnTo>
                  <a:lnTo>
                    <a:pt x="10668" y="1323086"/>
                  </a:lnTo>
                  <a:lnTo>
                    <a:pt x="19812" y="1323086"/>
                  </a:lnTo>
                  <a:lnTo>
                    <a:pt x="19812" y="0"/>
                  </a:lnTo>
                  <a:close/>
                </a:path>
                <a:path w="4770120" h="1361439">
                  <a:moveTo>
                    <a:pt x="4760341" y="1352042"/>
                  </a:moveTo>
                  <a:lnTo>
                    <a:pt x="9144" y="1352042"/>
                  </a:lnTo>
                  <a:lnTo>
                    <a:pt x="0" y="1352042"/>
                  </a:lnTo>
                  <a:lnTo>
                    <a:pt x="0" y="1361186"/>
                  </a:lnTo>
                  <a:lnTo>
                    <a:pt x="9144" y="1361186"/>
                  </a:lnTo>
                  <a:lnTo>
                    <a:pt x="4760341" y="1361186"/>
                  </a:lnTo>
                  <a:lnTo>
                    <a:pt x="4760341" y="1352042"/>
                  </a:lnTo>
                  <a:close/>
                </a:path>
                <a:path w="4770120" h="1361439">
                  <a:moveTo>
                    <a:pt x="4769612" y="47244"/>
                  </a:moveTo>
                  <a:lnTo>
                    <a:pt x="4760468" y="47244"/>
                  </a:lnTo>
                  <a:lnTo>
                    <a:pt x="4760468" y="1352042"/>
                  </a:lnTo>
                  <a:lnTo>
                    <a:pt x="4760468" y="1361186"/>
                  </a:lnTo>
                  <a:lnTo>
                    <a:pt x="4769612" y="1361186"/>
                  </a:lnTo>
                  <a:lnTo>
                    <a:pt x="4769612" y="1352042"/>
                  </a:lnTo>
                  <a:lnTo>
                    <a:pt x="4769612" y="4724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78204" y="766063"/>
            <a:ext cx="6116320" cy="53251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421765" marR="189230">
              <a:lnSpc>
                <a:spcPct val="96100"/>
              </a:lnSpc>
              <a:spcBef>
                <a:spcPts val="170"/>
              </a:spcBef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складывать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картинки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 </a:t>
            </a:r>
            <a:r>
              <a:rPr sz="1400" spc="-10" dirty="0">
                <a:latin typeface="Times New Roman"/>
                <a:cs typeface="Times New Roman"/>
              </a:rPr>
              <a:t>двух,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четырех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частей.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Учить </a:t>
            </a:r>
            <a:r>
              <a:rPr sz="1400" spc="-5" dirty="0">
                <a:latin typeface="Times New Roman"/>
                <a:cs typeface="Times New Roman"/>
              </a:rPr>
              <a:t>подбирать кубики </a:t>
            </a:r>
            <a:r>
              <a:rPr sz="1400" dirty="0">
                <a:latin typeface="Times New Roman"/>
                <a:cs typeface="Times New Roman"/>
              </a:rPr>
              <a:t>разной формы в </a:t>
            </a:r>
            <a:r>
              <a:rPr sz="1400" spc="-5" dirty="0">
                <a:latin typeface="Times New Roman"/>
                <a:cs typeface="Times New Roman"/>
              </a:rPr>
              <a:t>соответствии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прорезями 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крышке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коробки.</a:t>
            </a:r>
            <a:endParaRPr sz="1400">
              <a:latin typeface="Times New Roman"/>
              <a:cs typeface="Times New Roman"/>
            </a:endParaRPr>
          </a:p>
          <a:p>
            <a:pPr marL="1421765">
              <a:lnSpc>
                <a:spcPts val="1570"/>
              </a:lnSpc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отгадывать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загадки</a:t>
            </a:r>
            <a:r>
              <a:rPr sz="1400" dirty="0">
                <a:latin typeface="Times New Roman"/>
                <a:cs typeface="Times New Roman"/>
              </a:rPr>
              <a:t> с </a:t>
            </a:r>
            <a:r>
              <a:rPr sz="1400" spc="-5" dirty="0">
                <a:latin typeface="Times New Roman"/>
                <a:cs typeface="Times New Roman"/>
              </a:rPr>
              <a:t>ориентацией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опорные</a:t>
            </a:r>
            <a:endParaRPr sz="1400">
              <a:latin typeface="Times New Roman"/>
              <a:cs typeface="Times New Roman"/>
            </a:endParaRPr>
          </a:p>
          <a:p>
            <a:pPr marL="1421765" marR="504825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картинки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(«И</a:t>
            </a:r>
            <a:r>
              <a:rPr sz="1400" i="1" spc="20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рук </a:t>
            </a:r>
            <a:r>
              <a:rPr sz="1400" i="1" spc="80" dirty="0">
                <a:latin typeface="Times New Roman"/>
                <a:cs typeface="Times New Roman"/>
              </a:rPr>
              <a:t>детвор</a:t>
            </a:r>
            <a:r>
              <a:rPr sz="1400" i="1" spc="44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ветер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215" dirty="0">
                <a:latin typeface="Times New Roman"/>
                <a:cs typeface="Times New Roman"/>
              </a:rPr>
              <a:t>в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spc="75" dirty="0">
                <a:latin typeface="Times New Roman"/>
                <a:cs typeface="Times New Roman"/>
              </a:rPr>
              <a:t>рва</a:t>
            </a:r>
            <a:r>
              <a:rPr sz="1400" i="1" spc="19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во</a:t>
            </a:r>
            <a:r>
              <a:rPr sz="1400" i="1" spc="19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душ</a:t>
            </a:r>
            <a:r>
              <a:rPr sz="1400" i="1" spc="24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е...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шар</a:t>
            </a:r>
            <a:r>
              <a:rPr sz="1400" i="1" spc="2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645"/>
              </a:lnSpc>
              <a:spcBef>
                <a:spcPts val="565"/>
              </a:spcBef>
            </a:pPr>
            <a:r>
              <a:rPr sz="1400" b="1" dirty="0">
                <a:latin typeface="Times New Roman"/>
                <a:cs typeface="Times New Roman"/>
              </a:rPr>
              <a:t>В итоге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логопедической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работы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дети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должны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научиться:</a:t>
            </a:r>
            <a:endParaRPr sz="1400">
              <a:latin typeface="Times New Roman"/>
              <a:cs typeface="Times New Roman"/>
            </a:endParaRPr>
          </a:p>
          <a:p>
            <a:pPr marL="12700" marR="748665" indent="264795">
              <a:lnSpc>
                <a:spcPts val="1610"/>
              </a:lnSpc>
              <a:spcBef>
                <a:spcPts val="80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понимать 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выделять из речи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названия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окружающих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предметов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действий</a:t>
            </a:r>
            <a:r>
              <a:rPr sz="1400" dirty="0">
                <a:latin typeface="Times New Roman"/>
                <a:cs typeface="Times New Roman"/>
              </a:rPr>
              <a:t> с </a:t>
            </a:r>
            <a:r>
              <a:rPr sz="1400" spc="-5" dirty="0">
                <a:latin typeface="Times New Roman"/>
                <a:cs typeface="Times New Roman"/>
              </a:rPr>
              <a:t>ними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изученными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лексическими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темами:«Игрушки»,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«Посуда»,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«Мебель»,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«Продукты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питания»,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«Одежда»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д.);</a:t>
            </a:r>
            <a:endParaRPr sz="1400">
              <a:latin typeface="Times New Roman"/>
              <a:cs typeface="Times New Roman"/>
            </a:endParaRPr>
          </a:p>
          <a:p>
            <a:pPr marL="12700" marR="90805" indent="264795">
              <a:lnSpc>
                <a:spcPts val="1620"/>
              </a:lnSpc>
              <a:spcBef>
                <a:spcPts val="65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называть</a:t>
            </a:r>
            <a:r>
              <a:rPr sz="1400" spc="-5" dirty="0">
                <a:latin typeface="Times New Roman"/>
                <a:cs typeface="Times New Roman"/>
              </a:rPr>
              <a:t> некоторые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части</a:t>
            </a:r>
            <a:r>
              <a:rPr sz="1400" dirty="0">
                <a:latin typeface="Times New Roman"/>
                <a:cs typeface="Times New Roman"/>
              </a:rPr>
              <a:t> тела</a:t>
            </a:r>
            <a:r>
              <a:rPr sz="1400" spc="-5" dirty="0">
                <a:latin typeface="Times New Roman"/>
                <a:cs typeface="Times New Roman"/>
              </a:rPr>
              <a:t> (</a:t>
            </a:r>
            <a:r>
              <a:rPr sz="1400" i="1" spc="-5" dirty="0">
                <a:latin typeface="Times New Roman"/>
                <a:cs typeface="Times New Roman"/>
              </a:rPr>
              <a:t>го</a:t>
            </a:r>
            <a:r>
              <a:rPr sz="1400" i="1" spc="25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ова,</a:t>
            </a:r>
            <a:r>
              <a:rPr sz="1400" i="1" spc="120" dirty="0">
                <a:latin typeface="Times New Roman"/>
                <a:cs typeface="Times New Roman"/>
              </a:rPr>
              <a:t> </a:t>
            </a:r>
            <a:r>
              <a:rPr sz="1400" i="1" spc="55" dirty="0">
                <a:latin typeface="Times New Roman"/>
                <a:cs typeface="Times New Roman"/>
              </a:rPr>
              <a:t>оги,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руки,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г</a:t>
            </a:r>
            <a:r>
              <a:rPr sz="1400" i="1" spc="25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19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а, </a:t>
            </a:r>
            <a:r>
              <a:rPr sz="1400" i="1" spc="-5" dirty="0">
                <a:latin typeface="Times New Roman"/>
                <a:cs typeface="Times New Roman"/>
              </a:rPr>
              <a:t>рот, </a:t>
            </a:r>
            <a:r>
              <a:rPr sz="1400" i="1" dirty="0">
                <a:latin typeface="Times New Roman"/>
                <a:cs typeface="Times New Roman"/>
              </a:rPr>
              <a:t>уши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dirty="0">
                <a:latin typeface="Times New Roman"/>
                <a:cs typeface="Times New Roman"/>
              </a:rPr>
              <a:t> д.)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 одежды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карма</a:t>
            </a:r>
            <a:r>
              <a:rPr sz="1400" i="1" spc="170" dirty="0">
                <a:latin typeface="Times New Roman"/>
                <a:cs typeface="Times New Roman"/>
              </a:rPr>
              <a:t> ,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рукав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т. </a:t>
            </a:r>
            <a:r>
              <a:rPr sz="1400" dirty="0">
                <a:latin typeface="Times New Roman"/>
                <a:cs typeface="Times New Roman"/>
              </a:rPr>
              <a:t>д.);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обозначать </a:t>
            </a:r>
            <a:r>
              <a:rPr sz="1400" spc="-5" dirty="0">
                <a:latin typeface="Times New Roman"/>
                <a:cs typeface="Times New Roman"/>
              </a:rPr>
              <a:t>наиболее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распространенные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действия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сиди,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мой,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стой,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пой,</a:t>
            </a:r>
            <a:endParaRPr sz="1400">
              <a:latin typeface="Times New Roman"/>
              <a:cs typeface="Times New Roman"/>
            </a:endParaRPr>
          </a:p>
          <a:p>
            <a:pPr marL="12700" marR="577215">
              <a:lnSpc>
                <a:spcPts val="1610"/>
              </a:lnSpc>
              <a:spcBef>
                <a:spcPts val="75"/>
              </a:spcBef>
            </a:pPr>
            <a:r>
              <a:rPr sz="1400" i="1" spc="-5" dirty="0">
                <a:latin typeface="Times New Roman"/>
                <a:cs typeface="Times New Roman"/>
              </a:rPr>
              <a:t>ешь, </a:t>
            </a:r>
            <a:r>
              <a:rPr sz="1400" i="1" dirty="0">
                <a:latin typeface="Times New Roman"/>
                <a:cs typeface="Times New Roman"/>
              </a:rPr>
              <a:t>пей,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иди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д.),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некоторые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физиологические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эмоционально-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аффективные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состояния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хо</a:t>
            </a:r>
            <a:r>
              <a:rPr sz="1400" i="1" spc="85" dirty="0">
                <a:latin typeface="Times New Roman"/>
                <a:cs typeface="Times New Roman"/>
              </a:rPr>
              <a:t> </a:t>
            </a:r>
            <a:r>
              <a:rPr sz="1400" i="1" spc="80" dirty="0">
                <a:latin typeface="Times New Roman"/>
                <a:cs typeface="Times New Roman"/>
              </a:rPr>
              <a:t>од</a:t>
            </a:r>
            <a:r>
              <a:rPr sz="1400" i="1" spc="114" dirty="0">
                <a:latin typeface="Times New Roman"/>
                <a:cs typeface="Times New Roman"/>
              </a:rPr>
              <a:t> о,</a:t>
            </a:r>
            <a:r>
              <a:rPr sz="1400" i="1" spc="-5" dirty="0">
                <a:latin typeface="Times New Roman"/>
                <a:cs typeface="Times New Roman"/>
              </a:rPr>
              <a:t> теп</a:t>
            </a:r>
            <a:r>
              <a:rPr sz="1400" i="1" spc="2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о,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бо</a:t>
            </a:r>
            <a:r>
              <a:rPr sz="1400" i="1" spc="160" dirty="0">
                <a:latin typeface="Times New Roman"/>
                <a:cs typeface="Times New Roman"/>
              </a:rPr>
              <a:t> </a:t>
            </a:r>
            <a:r>
              <a:rPr sz="1400" i="1" spc="290" dirty="0">
                <a:latin typeface="Times New Roman"/>
                <a:cs typeface="Times New Roman"/>
              </a:rPr>
              <a:t>ь</a:t>
            </a:r>
            <a:r>
              <a:rPr sz="1400" i="1" spc="14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т. </a:t>
            </a:r>
            <a:r>
              <a:rPr sz="1400" dirty="0">
                <a:latin typeface="Times New Roman"/>
                <a:cs typeface="Times New Roman"/>
              </a:rPr>
              <a:t>д.);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выражать </a:t>
            </a:r>
            <a:r>
              <a:rPr sz="1400" spc="-5" dirty="0">
                <a:latin typeface="Times New Roman"/>
                <a:cs typeface="Times New Roman"/>
              </a:rPr>
              <a:t>желания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помощью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простых просьб,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обращений;</a:t>
            </a:r>
            <a:endParaRPr sz="1400">
              <a:latin typeface="Times New Roman"/>
              <a:cs typeface="Times New Roman"/>
            </a:endParaRPr>
          </a:p>
          <a:p>
            <a:pPr marL="12700" marR="257175" indent="264795">
              <a:lnSpc>
                <a:spcPts val="1620"/>
              </a:lnSpc>
              <a:spcBef>
                <a:spcPts val="70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отвечать на </a:t>
            </a:r>
            <a:r>
              <a:rPr sz="1400" spc="-5" dirty="0">
                <a:latin typeface="Times New Roman"/>
                <a:cs typeface="Times New Roman"/>
              </a:rPr>
              <a:t>простые вопросы одним словом </a:t>
            </a:r>
            <a:r>
              <a:rPr sz="1400" dirty="0">
                <a:latin typeface="Times New Roman"/>
                <a:cs typeface="Times New Roman"/>
              </a:rPr>
              <a:t>или </a:t>
            </a:r>
            <a:r>
              <a:rPr sz="1400" spc="-5" dirty="0">
                <a:latin typeface="Times New Roman"/>
                <a:cs typeface="Times New Roman"/>
              </a:rPr>
              <a:t>двусловной фразой </a:t>
            </a:r>
            <a:r>
              <a:rPr sz="1400" dirty="0">
                <a:latin typeface="Times New Roman"/>
                <a:cs typeface="Times New Roman"/>
              </a:rPr>
              <a:t>без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жеста;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отдельных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случаях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допускается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употребление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звукокомплексов.</a:t>
            </a:r>
            <a:endParaRPr sz="1400">
              <a:latin typeface="Times New Roman"/>
              <a:cs typeface="Times New Roman"/>
            </a:endParaRPr>
          </a:p>
          <a:p>
            <a:pPr marL="12700" marR="458470" indent="264795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предъявляются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требования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правильности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высказывания,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5" dirty="0">
                <a:latin typeface="Times New Roman"/>
                <a:cs typeface="Times New Roman"/>
              </a:rPr>
              <a:t> обращается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грамматическое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оформление.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Times New Roman"/>
              <a:cs typeface="Times New Roman"/>
            </a:endParaRPr>
          </a:p>
          <a:p>
            <a:pPr marL="1715135" marR="1303020" indent="-416559">
              <a:lnSpc>
                <a:spcPts val="1850"/>
              </a:lnSpc>
            </a:pPr>
            <a:r>
              <a:rPr sz="1600" b="1" spc="-5" dirty="0">
                <a:latin typeface="Times New Roman"/>
                <a:cs typeface="Times New Roman"/>
              </a:rPr>
              <a:t>Логопедическая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работа</a:t>
            </a:r>
            <a:r>
              <a:rPr sz="1600" b="1" spc="-5" dirty="0">
                <a:latin typeface="Times New Roman"/>
                <a:cs typeface="Times New Roman"/>
              </a:rPr>
              <a:t> с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детьми</a:t>
            </a:r>
            <a:r>
              <a:rPr sz="1600" b="1" spc="3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ОНР </a:t>
            </a:r>
            <a:r>
              <a:rPr sz="1600" b="1" spc="-38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II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уровня </a:t>
            </a:r>
            <a:r>
              <a:rPr sz="1600" b="1" spc="-10" dirty="0">
                <a:latin typeface="Times New Roman"/>
                <a:cs typeface="Times New Roman"/>
              </a:rPr>
              <a:t>речевого развития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38</a:t>
            </a:fld>
            <a:endParaRPr dirty="0"/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910132" y="6096126"/>
          <a:ext cx="6184265" cy="37387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5235"/>
                <a:gridCol w="4939030"/>
              </a:tblGrid>
              <a:tr h="337565">
                <a:tc>
                  <a:txBody>
                    <a:bodyPr/>
                    <a:lstStyle/>
                    <a:p>
                      <a:pPr marL="3397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Период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165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Основное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работы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16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3401136">
                <a:tc>
                  <a:txBody>
                    <a:bodyPr/>
                    <a:lstStyle/>
                    <a:p>
                      <a:pPr marL="8890" algn="ctr">
                        <a:lnSpc>
                          <a:spcPts val="1645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8285" marR="231140" algn="ctr">
                        <a:lnSpc>
                          <a:spcPct val="96000"/>
                        </a:lnSpc>
                        <a:spcBef>
                          <a:spcPts val="3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Сент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октябрь,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ноябрь,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декабрь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630"/>
                        </a:lnSpc>
                        <a:spcBef>
                          <a:spcPts val="42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понимания</a:t>
                      </a: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32410">
                        <a:lnSpc>
                          <a:spcPct val="96000"/>
                        </a:lnSpc>
                        <a:spcBef>
                          <a:spcPts val="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Развивать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 детей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умение вслушиваться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обращенную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речь.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выделять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названия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предметов,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действий,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некоторых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признаков. Формировать понимание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обобщающего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значения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слов.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Готовить детей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к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овладению диалогической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8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монологической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речью.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87655">
                        <a:lnSpc>
                          <a:spcPts val="1610"/>
                        </a:lnSpc>
                        <a:spcBef>
                          <a:spcPts val="9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Активизация речевой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лексико- </a:t>
                      </a:r>
                      <a:r>
                        <a:rPr sz="1400" b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грамматических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средств языка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0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называть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слова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одно-,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двух-,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трехсложной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слоговой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структуры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кот,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мак,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муха,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а,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опата,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мо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око</a:t>
                      </a:r>
                      <a:r>
                        <a:rPr sz="1400" spc="3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4577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первоначальным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навыкам словообразования: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образовывать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существительные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уменьшительно-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ласкательными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суффиксами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-ик,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-к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дом</a:t>
                      </a:r>
                      <a:r>
                        <a:rPr sz="1400" b="1" i="1" spc="-5" dirty="0">
                          <a:latin typeface="Times New Roman"/>
                          <a:cs typeface="Times New Roman"/>
                        </a:rPr>
                        <a:t>ик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400" b="1" i="1" spc="35" dirty="0">
                          <a:latin typeface="Times New Roman"/>
                          <a:cs typeface="Times New Roman"/>
                        </a:rPr>
                        <a:t>ик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шар</a:t>
                      </a:r>
                      <a:r>
                        <a:rPr sz="1400" b="1" i="1" spc="-5" dirty="0">
                          <a:latin typeface="Times New Roman"/>
                          <a:cs typeface="Times New Roman"/>
                        </a:rPr>
                        <a:t>ик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рот</a:t>
                      </a:r>
                      <a:r>
                        <a:rPr sz="1400" b="1" i="1" dirty="0">
                          <a:latin typeface="Times New Roman"/>
                          <a:cs typeface="Times New Roman"/>
                        </a:rPr>
                        <a:t>ик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;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ру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i="1" spc="-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а,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ож</a:t>
                      </a:r>
                      <a:r>
                        <a:rPr sz="1400" b="1" i="1" spc="4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а,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ап</a:t>
                      </a:r>
                      <a:r>
                        <a:rPr sz="1400" b="1" i="1" spc="3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а,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шуб</a:t>
                      </a:r>
                      <a:r>
                        <a:rPr sz="1400" b="1" i="1" spc="-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т.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д.).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навыкам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употребления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речи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грамматических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категорий: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числа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имен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существительных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прилагательных.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39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4265" cy="90553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5235"/>
                <a:gridCol w="4939030"/>
              </a:tblGrid>
              <a:tr h="66721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303530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дифференцировать названия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предметов по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категории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одушевленности/неодушевленности.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навыку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использования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качественных прилагательных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бо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ьшой,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ма</a:t>
                      </a:r>
                      <a:r>
                        <a:rPr sz="1400" i="1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9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ький,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вкус </a:t>
                      </a:r>
                      <a:r>
                        <a:rPr sz="14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10" dirty="0">
                          <a:latin typeface="Times New Roman"/>
                          <a:cs typeface="Times New Roman"/>
                        </a:rPr>
                        <a:t>й,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6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адкий,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красив</a:t>
                      </a:r>
                      <a:r>
                        <a:rPr sz="1400" i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54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4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п.).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навыку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использования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притяжательных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4541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прилагательных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мужского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женского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рода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«мой</a:t>
                      </a:r>
                      <a:r>
                        <a:rPr sz="14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моя»</a:t>
                      </a:r>
                      <a:r>
                        <a:rPr sz="14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их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согласованию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существительными.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33705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Закреплять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составления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простых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модели: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обращение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глагол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повелительном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наклонении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Миша,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иди!</a:t>
                      </a:r>
                      <a:r>
                        <a:rPr sz="14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Вова,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стой!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преобразовывать глаголы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повелительного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наклонения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68580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глаголы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изъявительного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наклонения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Миша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идет.Вова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стоит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55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самостоятельной фразовой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00330">
                        <a:lnSpc>
                          <a:spcPts val="1610"/>
                        </a:lnSpc>
                        <a:spcBef>
                          <a:spcPts val="6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Закреплять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составления простых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модели: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«Кто?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ает?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Что?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»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запоминать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короткие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двустишия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потешки. Формировать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2004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навыки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ведения диалога, умения выслушать вопрос,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понять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его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содержание, адекватно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ответить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на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заданный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переадресовать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товарищу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04" dirty="0">
                          <a:latin typeface="Times New Roman"/>
                          <a:cs typeface="Times New Roman"/>
                        </a:rPr>
                        <a:t>гу</a:t>
                      </a:r>
                      <a:r>
                        <a:rPr sz="1400" i="1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2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. А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00" dirty="0">
                          <a:latin typeface="Times New Roman"/>
                          <a:cs typeface="Times New Roman"/>
                        </a:rPr>
                        <a:t>?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Миша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ест.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8478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35" dirty="0">
                          <a:latin typeface="Times New Roman"/>
                          <a:cs typeface="Times New Roman"/>
                        </a:rPr>
                        <a:t>?</a:t>
                      </a:r>
                      <a:r>
                        <a:rPr sz="1400" spc="135" dirty="0">
                          <a:latin typeface="Times New Roman"/>
                          <a:cs typeface="Times New Roman"/>
                        </a:rPr>
                        <a:t>).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Учить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самостоятельному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формулированию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вопросов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Кто 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гу </a:t>
                      </a: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яет?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Где 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кук 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а? 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Мож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i="1" spc="15" dirty="0">
                          <a:latin typeface="Times New Roman"/>
                          <a:cs typeface="Times New Roman"/>
                        </a:rPr>
                        <a:t>ять?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).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составлять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демонстрации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действий,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вопросам.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Закреплять умение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заканчивать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предложение,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начатое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21971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логопедом. Формировать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 детей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 употребления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личных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местоимений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я,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 ,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4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 а,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spc="3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детей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1059815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составлять первые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простые рассказы из двух-трех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 (по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вопросному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плану).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Лексические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темы: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«Помещение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детского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сада»,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«Одежда»,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4734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«Обувь»,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«Посуда»,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«Фрукты»,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«Овощи», «Продукты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питания»,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«Игрушки»,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«Осень»,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«Зима»,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«Праздник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Новый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год», «Развлечения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зимнее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время»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т.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д.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383104">
                <a:tc>
                  <a:txBody>
                    <a:bodyPr/>
                    <a:lstStyle/>
                    <a:p>
                      <a:pPr marL="6985" algn="ctr">
                        <a:lnSpc>
                          <a:spcPts val="1645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II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95275" marR="280035" indent="-635" algn="ctr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Январь,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феврал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890" algn="ctr">
                        <a:lnSpc>
                          <a:spcPts val="153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март,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апрель,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7800" marR="161925" algn="ctr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май,</a:t>
                      </a:r>
                      <a:r>
                        <a:rPr sz="1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начало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июня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287655">
                        <a:lnSpc>
                          <a:spcPts val="1610"/>
                        </a:lnSpc>
                        <a:spcBef>
                          <a:spcPts val="53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Активизация речевой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лексико- </a:t>
                      </a:r>
                      <a:r>
                        <a:rPr sz="1400" b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грамматических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средств языка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0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использовать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отдельные порядковые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числительные 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оди</a:t>
                      </a:r>
                      <a:r>
                        <a:rPr sz="1400" i="1" spc="3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два,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614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использовать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самостоятельной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38354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распространенные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 счет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введения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них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однородных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подлежащих,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сказуемых,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дополнений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Тата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Вова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игра</a:t>
                      </a:r>
                      <a:r>
                        <a:rPr sz="14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т.Вова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14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мишку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мя</a:t>
                      </a:r>
                      <a:r>
                        <a:rPr sz="1400" i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400" spc="5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Продолжать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изменять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существительные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категории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675" marR="451484">
                        <a:lnSpc>
                          <a:spcPts val="1620"/>
                        </a:lnSpc>
                        <a:spcBef>
                          <a:spcPts val="7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падежа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(дательный,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творительный,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родительный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падежи).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Формировать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понимание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и навык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употребления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794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4117" y="766063"/>
            <a:ext cx="4752340" cy="903287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187325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самостоятельной речи некоторых простых предлогов </a:t>
            </a:r>
            <a:r>
              <a:rPr sz="1400" spc="30" dirty="0">
                <a:latin typeface="Times New Roman"/>
                <a:cs typeface="Times New Roman"/>
              </a:rPr>
              <a:t>(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а, </a:t>
            </a:r>
            <a:r>
              <a:rPr sz="1400" i="1" spc="-5" dirty="0">
                <a:latin typeface="Times New Roman"/>
                <a:cs typeface="Times New Roman"/>
              </a:rPr>
              <a:t>в,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под</a:t>
            </a:r>
            <a:r>
              <a:rPr sz="140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Учить </a:t>
            </a:r>
            <a:r>
              <a:rPr sz="1400" spc="-5" dirty="0">
                <a:latin typeface="Times New Roman"/>
                <a:cs typeface="Times New Roman"/>
              </a:rPr>
              <a:t>понимать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использовать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некоторые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наиболее </a:t>
            </a:r>
            <a:r>
              <a:rPr sz="1400" dirty="0">
                <a:latin typeface="Times New Roman"/>
                <a:cs typeface="Times New Roman"/>
              </a:rPr>
              <a:t>часто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употребляемые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приставочные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dirty="0">
                <a:latin typeface="Times New Roman"/>
                <a:cs typeface="Times New Roman"/>
              </a:rPr>
              <a:t>глаголы </a:t>
            </a:r>
            <a:r>
              <a:rPr sz="1400" spc="25" dirty="0">
                <a:latin typeface="Times New Roman"/>
                <a:cs typeface="Times New Roman"/>
              </a:rPr>
              <a:t>(</a:t>
            </a:r>
            <a:r>
              <a:rPr sz="1400" i="1" spc="25" dirty="0">
                <a:latin typeface="Times New Roman"/>
                <a:cs typeface="Times New Roman"/>
              </a:rPr>
              <a:t>пое</a:t>
            </a:r>
            <a:r>
              <a:rPr sz="1400" i="1" spc="70" dirty="0">
                <a:latin typeface="Times New Roman"/>
                <a:cs typeface="Times New Roman"/>
              </a:rPr>
              <a:t> ,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попи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spc="130" dirty="0">
                <a:latin typeface="Times New Roman"/>
                <a:cs typeface="Times New Roman"/>
              </a:rPr>
              <a:t>,</a:t>
            </a:r>
            <a:r>
              <a:rPr sz="1400" i="1" spc="-5" dirty="0">
                <a:latin typeface="Times New Roman"/>
                <a:cs typeface="Times New Roman"/>
              </a:rPr>
              <a:t> поспа</a:t>
            </a:r>
            <a:r>
              <a:rPr sz="1400" i="1" spc="130" dirty="0">
                <a:latin typeface="Times New Roman"/>
                <a:cs typeface="Times New Roman"/>
              </a:rPr>
              <a:t> ,</a:t>
            </a:r>
            <a:r>
              <a:rPr sz="1400" i="1" spc="-5" dirty="0">
                <a:latin typeface="Times New Roman"/>
                <a:cs typeface="Times New Roman"/>
              </a:rPr>
              <a:t> пода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spc="130" dirty="0">
                <a:latin typeface="Times New Roman"/>
                <a:cs typeface="Times New Roman"/>
              </a:rPr>
              <a:t>,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65" dirty="0">
                <a:latin typeface="Times New Roman"/>
                <a:cs typeface="Times New Roman"/>
              </a:rPr>
              <a:t>уше</a:t>
            </a:r>
            <a:r>
              <a:rPr sz="1400" i="1" spc="30" dirty="0">
                <a:latin typeface="Times New Roman"/>
                <a:cs typeface="Times New Roman"/>
              </a:rPr>
              <a:t> ,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spc="85" dirty="0">
                <a:latin typeface="Times New Roman"/>
                <a:cs typeface="Times New Roman"/>
              </a:rPr>
              <a:t>у</a:t>
            </a:r>
            <a:r>
              <a:rPr sz="1400" i="1" spc="50" dirty="0">
                <a:latin typeface="Times New Roman"/>
                <a:cs typeface="Times New Roman"/>
              </a:rPr>
              <a:t> </a:t>
            </a:r>
            <a:r>
              <a:rPr sz="1400" i="1" spc="70" dirty="0">
                <a:latin typeface="Times New Roman"/>
                <a:cs typeface="Times New Roman"/>
              </a:rPr>
              <a:t>ес,</a:t>
            </a:r>
            <a:r>
              <a:rPr sz="1400" i="1" spc="-5" dirty="0">
                <a:latin typeface="Times New Roman"/>
                <a:cs typeface="Times New Roman"/>
              </a:rPr>
              <a:t> убра</a:t>
            </a:r>
            <a:r>
              <a:rPr sz="1400" i="1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т. п.).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Продолжать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навыки употребления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существительных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уменьшительно-ласкательным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значением.</a:t>
            </a:r>
            <a:endParaRPr sz="1400">
              <a:latin typeface="Times New Roman"/>
              <a:cs typeface="Times New Roman"/>
            </a:endParaRPr>
          </a:p>
          <a:p>
            <a:pPr marL="12700" marR="161925">
              <a:lnSpc>
                <a:spcPts val="1610"/>
              </a:lnSpc>
              <a:spcBef>
                <a:spcPts val="85"/>
              </a:spcBef>
            </a:pPr>
            <a:r>
              <a:rPr sz="1400" spc="-5" dirty="0">
                <a:latin typeface="Times New Roman"/>
                <a:cs typeface="Times New Roman"/>
              </a:rPr>
              <a:t>Закрепить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 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первоначальные </a:t>
            </a:r>
            <a:r>
              <a:rPr sz="1400" dirty="0">
                <a:latin typeface="Times New Roman"/>
                <a:cs typeface="Times New Roman"/>
              </a:rPr>
              <a:t> навыки </a:t>
            </a:r>
            <a:r>
              <a:rPr sz="1400" spc="-5" dirty="0">
                <a:latin typeface="Times New Roman"/>
                <a:cs typeface="Times New Roman"/>
              </a:rPr>
              <a:t>согласования прилагательных </a:t>
            </a:r>
            <a:r>
              <a:rPr sz="1400" dirty="0">
                <a:latin typeface="Times New Roman"/>
                <a:cs typeface="Times New Roman"/>
              </a:rPr>
              <a:t>с существительными.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Закрепить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первоначальные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согласования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числительных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существительными</a:t>
            </a:r>
            <a:r>
              <a:rPr sz="1400" dirty="0">
                <a:latin typeface="Times New Roman"/>
                <a:cs typeface="Times New Roman"/>
              </a:rPr>
              <a:t> с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sz="1400" spc="-5" dirty="0">
                <a:latin typeface="Times New Roman"/>
                <a:cs typeface="Times New Roman"/>
              </a:rPr>
              <a:t>продуктивными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окончаниями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м</a:t>
            </a:r>
            <a:r>
              <a:rPr sz="1400" i="1" spc="3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ого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сто</a:t>
            </a:r>
            <a:r>
              <a:rPr sz="1400" i="1" spc="95" dirty="0">
                <a:latin typeface="Times New Roman"/>
                <a:cs typeface="Times New Roman"/>
              </a:rPr>
              <a:t> </a:t>
            </a:r>
            <a:r>
              <a:rPr sz="1400" i="1" spc="50" dirty="0">
                <a:latin typeface="Times New Roman"/>
                <a:cs typeface="Times New Roman"/>
              </a:rPr>
              <a:t>ов,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245" dirty="0">
                <a:latin typeface="Times New Roman"/>
                <a:cs typeface="Times New Roman"/>
              </a:rPr>
              <a:t>м</a:t>
            </a:r>
            <a:r>
              <a:rPr sz="1400" i="1" spc="9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ого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грибов,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4"/>
              </a:lnSpc>
            </a:pPr>
            <a:r>
              <a:rPr sz="1400" i="1" dirty="0">
                <a:latin typeface="Times New Roman"/>
                <a:cs typeface="Times New Roman"/>
              </a:rPr>
              <a:t>м</a:t>
            </a:r>
            <a:r>
              <a:rPr sz="1400" i="1" spc="95" dirty="0">
                <a:latin typeface="Times New Roman"/>
                <a:cs typeface="Times New Roman"/>
              </a:rPr>
              <a:t> </a:t>
            </a:r>
            <a:r>
              <a:rPr sz="1400" i="1" spc="75" dirty="0">
                <a:latin typeface="Times New Roman"/>
                <a:cs typeface="Times New Roman"/>
              </a:rPr>
              <a:t>ого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коров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п.).</a:t>
            </a:r>
            <a:endParaRPr sz="1400">
              <a:latin typeface="Times New Roman"/>
              <a:cs typeface="Times New Roman"/>
            </a:endParaRPr>
          </a:p>
          <a:p>
            <a:pPr marL="12700" marR="141605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Формировать первоначальные </a:t>
            </a:r>
            <a:r>
              <a:rPr sz="1400" dirty="0">
                <a:latin typeface="Times New Roman"/>
                <a:cs typeface="Times New Roman"/>
              </a:rPr>
              <a:t>навыки </a:t>
            </a:r>
            <a:r>
              <a:rPr sz="1400" spc="-5" dirty="0">
                <a:latin typeface="Times New Roman"/>
                <a:cs typeface="Times New Roman"/>
              </a:rPr>
              <a:t>согласования личных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местоимений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глаголами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(я </a:t>
            </a:r>
            <a:r>
              <a:rPr sz="1400" i="1" spc="-5" dirty="0">
                <a:latin typeface="Times New Roman"/>
                <a:cs typeface="Times New Roman"/>
              </a:rPr>
              <a:t>сижу, </a:t>
            </a:r>
            <a:r>
              <a:rPr sz="1400" i="1" dirty="0">
                <a:latin typeface="Times New Roman"/>
                <a:cs typeface="Times New Roman"/>
              </a:rPr>
              <a:t>о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сидит, </a:t>
            </a:r>
            <a:r>
              <a:rPr sz="1400" i="1" spc="229" dirty="0">
                <a:latin typeface="Times New Roman"/>
                <a:cs typeface="Times New Roman"/>
              </a:rPr>
              <a:t>о</a:t>
            </a:r>
            <a:r>
              <a:rPr sz="1400" i="1" spc="1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сидят).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подбирать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однородные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подлежащие,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сказуемые,</a:t>
            </a:r>
            <a:endParaRPr sz="1400">
              <a:latin typeface="Times New Roman"/>
              <a:cs typeface="Times New Roman"/>
            </a:endParaRPr>
          </a:p>
          <a:p>
            <a:pPr marL="12700" marR="39370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дополнения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вопрос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(Например:</a:t>
            </a:r>
            <a:r>
              <a:rPr sz="1400" i="1" spc="-5" dirty="0">
                <a:latin typeface="Times New Roman"/>
                <a:cs typeface="Times New Roman"/>
              </a:rPr>
              <a:t>Спит кто?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Собака,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кошка</a:t>
            </a:r>
            <a:r>
              <a:rPr sz="140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называть</a:t>
            </a:r>
            <a:r>
              <a:rPr sz="1400" spc="-5" dirty="0">
                <a:latin typeface="Times New Roman"/>
                <a:cs typeface="Times New Roman"/>
              </a:rPr>
              <a:t> части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определения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целого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спи</a:t>
            </a:r>
            <a:r>
              <a:rPr sz="1400" i="1" spc="114" dirty="0">
                <a:latin typeface="Times New Roman"/>
                <a:cs typeface="Times New Roman"/>
              </a:rPr>
              <a:t> </a:t>
            </a:r>
            <a:r>
              <a:rPr sz="1400" i="1" spc="105" dirty="0">
                <a:latin typeface="Times New Roman"/>
                <a:cs typeface="Times New Roman"/>
              </a:rPr>
              <a:t>ка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spc="35" dirty="0">
                <a:latin typeface="Times New Roman"/>
                <a:cs typeface="Times New Roman"/>
              </a:rPr>
              <a:t>сту</a:t>
            </a:r>
            <a:r>
              <a:rPr sz="1400" i="1" spc="70" dirty="0">
                <a:latin typeface="Times New Roman"/>
                <a:cs typeface="Times New Roman"/>
              </a:rPr>
              <a:t> ,</a:t>
            </a:r>
            <a:r>
              <a:rPr sz="1400" i="1" spc="-5" dirty="0">
                <a:latin typeface="Times New Roman"/>
                <a:cs typeface="Times New Roman"/>
              </a:rPr>
              <a:t> ветки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 дерево, стре</a:t>
            </a:r>
            <a:r>
              <a:rPr sz="1400" i="1" spc="55" dirty="0">
                <a:latin typeface="Times New Roman"/>
                <a:cs typeface="Times New Roman"/>
              </a:rPr>
              <a:t> </a:t>
            </a:r>
            <a:r>
              <a:rPr sz="1400" i="1" spc="105" dirty="0">
                <a:latin typeface="Times New Roman"/>
                <a:cs typeface="Times New Roman"/>
              </a:rPr>
              <a:t>ки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315" dirty="0">
                <a:latin typeface="Times New Roman"/>
                <a:cs typeface="Times New Roman"/>
              </a:rPr>
              <a:t> </a:t>
            </a:r>
            <a:r>
              <a:rPr sz="1400" i="1" spc="190" dirty="0">
                <a:latin typeface="Times New Roman"/>
                <a:cs typeface="Times New Roman"/>
              </a:rPr>
              <a:t>ас</a:t>
            </a:r>
            <a:r>
              <a:rPr sz="1400" i="1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12700" marR="59055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Учить </a:t>
            </a:r>
            <a:r>
              <a:rPr sz="1400" spc="-5" dirty="0">
                <a:latin typeface="Times New Roman"/>
                <a:cs typeface="Times New Roman"/>
              </a:rPr>
              <a:t>подбирать слова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названному </a:t>
            </a:r>
            <a:r>
              <a:rPr sz="1400" dirty="0">
                <a:latin typeface="Times New Roman"/>
                <a:cs typeface="Times New Roman"/>
              </a:rPr>
              <a:t>слову </a:t>
            </a:r>
            <a:r>
              <a:rPr sz="1400" spc="-5" dirty="0">
                <a:latin typeface="Times New Roman"/>
                <a:cs typeface="Times New Roman"/>
              </a:rPr>
              <a:t>по </a:t>
            </a:r>
            <a:r>
              <a:rPr sz="1400" dirty="0">
                <a:latin typeface="Times New Roman"/>
                <a:cs typeface="Times New Roman"/>
              </a:rPr>
              <a:t>ассоциативно-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ситуативному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принципу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(</a:t>
            </a:r>
            <a:r>
              <a:rPr sz="1400" i="1" spc="5" dirty="0">
                <a:latin typeface="Times New Roman"/>
                <a:cs typeface="Times New Roman"/>
              </a:rPr>
              <a:t>са</a:t>
            </a:r>
            <a:r>
              <a:rPr sz="1400" i="1" spc="70" dirty="0">
                <a:latin typeface="Times New Roman"/>
                <a:cs typeface="Times New Roman"/>
              </a:rPr>
              <a:t> </a:t>
            </a:r>
            <a:r>
              <a:rPr sz="1400" i="1" spc="135" dirty="0">
                <a:latin typeface="Times New Roman"/>
                <a:cs typeface="Times New Roman"/>
              </a:rPr>
              <a:t>ки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19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има,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40" dirty="0">
                <a:latin typeface="Times New Roman"/>
                <a:cs typeface="Times New Roman"/>
              </a:rPr>
              <a:t>кораб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i="1" spc="35" dirty="0">
                <a:latin typeface="Times New Roman"/>
                <a:cs typeface="Times New Roman"/>
              </a:rPr>
              <a:t>ь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-5" dirty="0">
                <a:latin typeface="Times New Roman"/>
                <a:cs typeface="Times New Roman"/>
              </a:rPr>
              <a:t>море</a:t>
            </a:r>
            <a:r>
              <a:rPr sz="1400" spc="-5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подбирать </a:t>
            </a:r>
            <a:r>
              <a:rPr sz="1400" dirty="0">
                <a:latin typeface="Times New Roman"/>
                <a:cs typeface="Times New Roman"/>
              </a:rPr>
              <a:t>существительные к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названию действия</a:t>
            </a:r>
            <a:endParaRPr sz="1400">
              <a:latin typeface="Times New Roman"/>
              <a:cs typeface="Times New Roman"/>
            </a:endParaRPr>
          </a:p>
          <a:p>
            <a:pPr marL="12700" marR="160020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кататься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95" dirty="0">
                <a:latin typeface="Times New Roman"/>
                <a:cs typeface="Times New Roman"/>
              </a:rPr>
              <a:t>ве </a:t>
            </a:r>
            <a:r>
              <a:rPr sz="1400" i="1" dirty="0">
                <a:latin typeface="Times New Roman"/>
                <a:cs typeface="Times New Roman"/>
              </a:rPr>
              <a:t>осипед,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40" dirty="0">
                <a:latin typeface="Times New Roman"/>
                <a:cs typeface="Times New Roman"/>
              </a:rPr>
              <a:t>етать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-10" dirty="0">
                <a:latin typeface="Times New Roman"/>
                <a:cs typeface="Times New Roman"/>
              </a:rPr>
              <a:t>само </a:t>
            </a:r>
            <a:r>
              <a:rPr sz="1400" i="1" spc="70" dirty="0">
                <a:latin typeface="Times New Roman"/>
                <a:cs typeface="Times New Roman"/>
              </a:rPr>
              <a:t>ет, </a:t>
            </a:r>
            <a:r>
              <a:rPr sz="1400" i="1" spc="-5" dirty="0">
                <a:latin typeface="Times New Roman"/>
                <a:cs typeface="Times New Roman"/>
              </a:rPr>
              <a:t>варить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-5" dirty="0">
                <a:latin typeface="Times New Roman"/>
                <a:cs typeface="Times New Roman"/>
              </a:rPr>
              <a:t>суп,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spc="60" dirty="0">
                <a:latin typeface="Times New Roman"/>
                <a:cs typeface="Times New Roman"/>
              </a:rPr>
              <a:t>ре </a:t>
            </a:r>
            <a:r>
              <a:rPr sz="1400" i="1" spc="-5" dirty="0">
                <a:latin typeface="Times New Roman"/>
                <a:cs typeface="Times New Roman"/>
              </a:rPr>
              <a:t>ать</a:t>
            </a:r>
            <a:r>
              <a:rPr sz="1400" i="1" dirty="0">
                <a:latin typeface="Times New Roman"/>
                <a:cs typeface="Times New Roman"/>
              </a:rPr>
              <a:t> —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70" dirty="0">
                <a:latin typeface="Times New Roman"/>
                <a:cs typeface="Times New Roman"/>
              </a:rPr>
              <a:t>х</a:t>
            </a:r>
            <a:r>
              <a:rPr sz="1400" i="1" spc="40" dirty="0">
                <a:latin typeface="Times New Roman"/>
                <a:cs typeface="Times New Roman"/>
              </a:rPr>
              <a:t> </a:t>
            </a:r>
            <a:r>
              <a:rPr sz="1400" i="1" spc="35" dirty="0">
                <a:latin typeface="Times New Roman"/>
                <a:cs typeface="Times New Roman"/>
              </a:rPr>
              <a:t>еб</a:t>
            </a:r>
            <a:r>
              <a:rPr sz="1400" spc="35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5"/>
              </a:lnSpc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отгадывать названия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животных,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птиц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4"/>
              </a:lnSpc>
            </a:pP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описанию.</a:t>
            </a:r>
            <a:endParaRPr sz="1400">
              <a:latin typeface="Times New Roman"/>
              <a:cs typeface="Times New Roman"/>
            </a:endParaRPr>
          </a:p>
          <a:p>
            <a:pPr marL="12700" marR="107314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употреблять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некоторые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названия</a:t>
            </a:r>
            <a:r>
              <a:rPr sz="1400" spc="-5" dirty="0">
                <a:latin typeface="Times New Roman"/>
                <a:cs typeface="Times New Roman"/>
              </a:rPr>
              <a:t> геометрических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фигур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круг,</a:t>
            </a:r>
            <a:r>
              <a:rPr sz="1400" i="1" spc="-5" dirty="0">
                <a:latin typeface="Times New Roman"/>
                <a:cs typeface="Times New Roman"/>
              </a:rPr>
              <a:t> квадрат, </a:t>
            </a:r>
            <a:r>
              <a:rPr sz="1400" i="1" spc="50" dirty="0">
                <a:latin typeface="Times New Roman"/>
                <a:cs typeface="Times New Roman"/>
              </a:rPr>
              <a:t>ова</a:t>
            </a:r>
            <a:r>
              <a:rPr sz="1400" i="1" spc="45" dirty="0">
                <a:latin typeface="Times New Roman"/>
                <a:cs typeface="Times New Roman"/>
              </a:rPr>
              <a:t> </a:t>
            </a:r>
            <a:r>
              <a:rPr sz="1400" i="1" spc="40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i="1" spc="-5" dirty="0">
                <a:latin typeface="Times New Roman"/>
                <a:cs typeface="Times New Roman"/>
              </a:rPr>
              <a:t>треуго</a:t>
            </a:r>
            <a:r>
              <a:rPr sz="1400" i="1" spc="160" dirty="0">
                <a:latin typeface="Times New Roman"/>
                <a:cs typeface="Times New Roman"/>
              </a:rPr>
              <a:t> </a:t>
            </a:r>
            <a:r>
              <a:rPr sz="1400" i="1" spc="290" dirty="0">
                <a:latin typeface="Times New Roman"/>
                <a:cs typeface="Times New Roman"/>
              </a:rPr>
              <a:t>ь</a:t>
            </a:r>
            <a:r>
              <a:rPr sz="1400" i="1" spc="14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ик</a:t>
            </a:r>
            <a:r>
              <a:rPr sz="1400" dirty="0">
                <a:latin typeface="Times New Roman"/>
                <a:cs typeface="Times New Roman"/>
              </a:rPr>
              <a:t>),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цветов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85" dirty="0">
                <a:latin typeface="Times New Roman"/>
                <a:cs typeface="Times New Roman"/>
              </a:rPr>
              <a:t>(</a:t>
            </a:r>
            <a:r>
              <a:rPr sz="1400" i="1" spc="85" dirty="0">
                <a:latin typeface="Times New Roman"/>
                <a:cs typeface="Times New Roman"/>
              </a:rPr>
              <a:t>крас </a:t>
            </a:r>
            <a:r>
              <a:rPr sz="1400" i="1" spc="40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й,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си</a:t>
            </a:r>
            <a:r>
              <a:rPr sz="1400" i="1" spc="3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ий,</a:t>
            </a:r>
            <a:r>
              <a:rPr sz="1400" i="1" spc="545" dirty="0">
                <a:latin typeface="Times New Roman"/>
                <a:cs typeface="Times New Roman"/>
              </a:rPr>
              <a:t> </a:t>
            </a:r>
            <a:r>
              <a:rPr sz="1400" i="1" spc="325" dirty="0">
                <a:latin typeface="Times New Roman"/>
                <a:cs typeface="Times New Roman"/>
              </a:rPr>
              <a:t>е</a:t>
            </a:r>
            <a:r>
              <a:rPr sz="1400" i="1" spc="190" dirty="0">
                <a:latin typeface="Times New Roman"/>
                <a:cs typeface="Times New Roman"/>
              </a:rPr>
              <a:t> </a:t>
            </a:r>
            <a:r>
              <a:rPr sz="1400" i="1" spc="325" dirty="0">
                <a:latin typeface="Times New Roman"/>
                <a:cs typeface="Times New Roman"/>
              </a:rPr>
              <a:t>е</a:t>
            </a:r>
            <a:r>
              <a:rPr sz="1400" i="1" spc="70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й,</a:t>
            </a:r>
            <a:endParaRPr sz="1400">
              <a:latin typeface="Times New Roman"/>
              <a:cs typeface="Times New Roman"/>
            </a:endParaRPr>
          </a:p>
          <a:p>
            <a:pPr marL="12700" marR="210185">
              <a:lnSpc>
                <a:spcPts val="1610"/>
              </a:lnSpc>
              <a:spcBef>
                <a:spcPts val="80"/>
              </a:spcBef>
            </a:pPr>
            <a:r>
              <a:rPr sz="1400" i="1" spc="60" dirty="0">
                <a:latin typeface="Times New Roman"/>
                <a:cs typeface="Times New Roman"/>
              </a:rPr>
              <a:t> </a:t>
            </a:r>
            <a:r>
              <a:rPr sz="1400" i="1" spc="125" dirty="0">
                <a:latin typeface="Times New Roman"/>
                <a:cs typeface="Times New Roman"/>
              </a:rPr>
              <a:t>ер</a:t>
            </a:r>
            <a:r>
              <a:rPr sz="1400" i="1" spc="330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й</a:t>
            </a:r>
            <a:r>
              <a:rPr sz="1400" spc="5" dirty="0">
                <a:latin typeface="Times New Roman"/>
                <a:cs typeface="Times New Roman"/>
              </a:rPr>
              <a:t>)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наиболее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распространенных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материалов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(ре</a:t>
            </a:r>
            <a:r>
              <a:rPr sz="1400" i="1" spc="20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и</a:t>
            </a:r>
            <a:r>
              <a:rPr sz="1400" i="1" spc="110" dirty="0">
                <a:latin typeface="Times New Roman"/>
                <a:cs typeface="Times New Roman"/>
              </a:rPr>
              <a:t> </a:t>
            </a:r>
            <a:r>
              <a:rPr sz="1400" i="1" spc="114" dirty="0">
                <a:latin typeface="Times New Roman"/>
                <a:cs typeface="Times New Roman"/>
              </a:rPr>
              <a:t>а,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дерево,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же</a:t>
            </a:r>
            <a:r>
              <a:rPr sz="1400" i="1" spc="120" dirty="0">
                <a:latin typeface="Times New Roman"/>
                <a:cs typeface="Times New Roman"/>
              </a:rPr>
              <a:t> </a:t>
            </a:r>
            <a:r>
              <a:rPr sz="1400" i="1" spc="215" dirty="0">
                <a:latin typeface="Times New Roman"/>
                <a:cs typeface="Times New Roman"/>
              </a:rPr>
              <a:t>е</a:t>
            </a:r>
            <a:r>
              <a:rPr sz="1400" i="1" spc="114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о,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30" dirty="0">
                <a:latin typeface="Times New Roman"/>
                <a:cs typeface="Times New Roman"/>
              </a:rPr>
              <a:t>каме</a:t>
            </a:r>
            <a:r>
              <a:rPr sz="1400" i="1" spc="75" dirty="0">
                <a:latin typeface="Times New Roman"/>
                <a:cs typeface="Times New Roman"/>
              </a:rPr>
              <a:t> </a:t>
            </a:r>
            <a:r>
              <a:rPr sz="1400" i="1" spc="135" dirty="0">
                <a:latin typeface="Times New Roman"/>
                <a:cs typeface="Times New Roman"/>
              </a:rPr>
              <a:t>ь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п.).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45"/>
              </a:lnSpc>
            </a:pPr>
            <a:r>
              <a:rPr sz="1400" b="1" spc="-5" dirty="0">
                <a:latin typeface="Times New Roman"/>
                <a:cs typeface="Times New Roman"/>
              </a:rPr>
              <a:t>Развитие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самостоятельной фразовой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речи</a:t>
            </a:r>
            <a:endParaRPr sz="1400">
              <a:latin typeface="Times New Roman"/>
              <a:cs typeface="Times New Roman"/>
            </a:endParaRPr>
          </a:p>
          <a:p>
            <a:pPr marL="12700" marR="271145">
              <a:lnSpc>
                <a:spcPts val="1610"/>
              </a:lnSpc>
              <a:spcBef>
                <a:spcPts val="70"/>
              </a:spcBef>
            </a:pPr>
            <a:r>
              <a:rPr sz="1400" spc="-5" dirty="0">
                <a:latin typeface="Times New Roman"/>
                <a:cs typeface="Times New Roman"/>
              </a:rPr>
              <a:t>Закрепить навыки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составления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модели: </a:t>
            </a:r>
            <a:r>
              <a:rPr sz="1400" i="1" spc="-5" dirty="0">
                <a:latin typeface="Times New Roman"/>
                <a:cs typeface="Times New Roman"/>
              </a:rPr>
              <a:t>«Кто? Что </a:t>
            </a:r>
            <a:r>
              <a:rPr sz="1400" i="1" spc="45" dirty="0">
                <a:latin typeface="Times New Roman"/>
                <a:cs typeface="Times New Roman"/>
              </a:rPr>
              <a:t>де </a:t>
            </a:r>
            <a:r>
              <a:rPr sz="1400" i="1" spc="25" dirty="0">
                <a:latin typeface="Times New Roman"/>
                <a:cs typeface="Times New Roman"/>
              </a:rPr>
              <a:t>ает? </a:t>
            </a:r>
            <a:r>
              <a:rPr sz="1400" i="1" spc="-5" dirty="0">
                <a:latin typeface="Times New Roman"/>
                <a:cs typeface="Times New Roman"/>
              </a:rPr>
              <a:t>Что?»; «Кто? Что </a:t>
            </a:r>
            <a:r>
              <a:rPr sz="1400" i="1" spc="80" dirty="0">
                <a:latin typeface="Times New Roman"/>
                <a:cs typeface="Times New Roman"/>
              </a:rPr>
              <a:t>де </a:t>
            </a:r>
            <a:r>
              <a:rPr sz="1400" i="1" spc="-5" dirty="0">
                <a:latin typeface="Times New Roman"/>
                <a:cs typeface="Times New Roman"/>
              </a:rPr>
              <a:t>ает?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Чем?».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Расширять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объем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 счет </a:t>
            </a:r>
            <a:r>
              <a:rPr sz="1400" spc="-5" dirty="0">
                <a:latin typeface="Times New Roman"/>
                <a:cs typeface="Times New Roman"/>
              </a:rPr>
              <a:t>введения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однородных</a:t>
            </a:r>
            <a:endParaRPr sz="1400">
              <a:latin typeface="Times New Roman"/>
              <a:cs typeface="Times New Roman"/>
            </a:endParaRPr>
          </a:p>
          <a:p>
            <a:pPr marL="12700" marR="823594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подлежащих, сказуемых,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дополнений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Тата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Вова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игра</a:t>
            </a:r>
            <a:r>
              <a:rPr sz="1400" i="1" spc="29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т.Вова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15" dirty="0">
                <a:latin typeface="Times New Roman"/>
                <a:cs typeface="Times New Roman"/>
              </a:rPr>
              <a:t>в</a:t>
            </a:r>
            <a:r>
              <a:rPr sz="1400" i="1" spc="2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я</a:t>
            </a:r>
            <a:r>
              <a:rPr sz="1400" i="1" spc="26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мишку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105" dirty="0">
                <a:latin typeface="Times New Roman"/>
                <a:cs typeface="Times New Roman"/>
              </a:rPr>
              <a:t>мя</a:t>
            </a:r>
            <a:r>
              <a:rPr sz="1400" i="1" spc="45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.</a:t>
            </a:r>
            <a:r>
              <a:rPr sz="1400" spc="2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40"/>
              </a:lnSpc>
            </a:pPr>
            <a:r>
              <a:rPr sz="1400" spc="-5" dirty="0">
                <a:latin typeface="Times New Roman"/>
                <a:cs typeface="Times New Roman"/>
              </a:rPr>
              <a:t>Заучивать короткие двустишия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 потешки.</a:t>
            </a:r>
            <a:endParaRPr sz="1400">
              <a:latin typeface="Times New Roman"/>
              <a:cs typeface="Times New Roman"/>
            </a:endParaRPr>
          </a:p>
          <a:p>
            <a:pPr marL="12700" marR="291465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Закрепить навыки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ведения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диалога: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адекватно </a:t>
            </a:r>
            <a:r>
              <a:rPr sz="1400" dirty="0">
                <a:latin typeface="Times New Roman"/>
                <a:cs typeface="Times New Roman"/>
              </a:rPr>
              <a:t> отвечать на </a:t>
            </a:r>
            <a:r>
              <a:rPr sz="1400" spc="-5" dirty="0">
                <a:latin typeface="Times New Roman"/>
                <a:cs typeface="Times New Roman"/>
              </a:rPr>
              <a:t>вопросы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самостоятельно 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-5" dirty="0">
                <a:latin typeface="Times New Roman"/>
                <a:cs typeface="Times New Roman"/>
              </a:rPr>
              <a:t>формулировать,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переадресовывать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вопрос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товарищу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Я </a:t>
            </a:r>
            <a:r>
              <a:rPr sz="1400" i="1" spc="204" dirty="0">
                <a:latin typeface="Times New Roman"/>
                <a:cs typeface="Times New Roman"/>
              </a:rPr>
              <a:t>гу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spc="225" dirty="0">
                <a:latin typeface="Times New Roman"/>
                <a:cs typeface="Times New Roman"/>
              </a:rPr>
              <a:t>я</a:t>
            </a:r>
            <a:r>
              <a:rPr sz="1400" i="1" spc="1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. А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т</a:t>
            </a:r>
            <a:r>
              <a:rPr sz="1400" i="1" spc="200" dirty="0">
                <a:latin typeface="Times New Roman"/>
                <a:cs typeface="Times New Roman"/>
              </a:rPr>
              <a:t> </a:t>
            </a:r>
            <a:r>
              <a:rPr sz="1400" i="1" spc="400" dirty="0">
                <a:latin typeface="Times New Roman"/>
                <a:cs typeface="Times New Roman"/>
              </a:rPr>
              <a:t>?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Вова 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играет.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т</a:t>
            </a:r>
            <a:r>
              <a:rPr sz="1400" i="1" spc="195" dirty="0">
                <a:latin typeface="Times New Roman"/>
                <a:cs typeface="Times New Roman"/>
              </a:rPr>
              <a:t> </a:t>
            </a:r>
            <a:r>
              <a:rPr sz="1400" i="1" spc="135" dirty="0">
                <a:latin typeface="Times New Roman"/>
                <a:cs typeface="Times New Roman"/>
              </a:rPr>
              <a:t>?</a:t>
            </a:r>
            <a:r>
              <a:rPr sz="1400" spc="135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10132" y="719327"/>
            <a:ext cx="6193155" cy="9160510"/>
            <a:chOff x="910132" y="719327"/>
            <a:chExt cx="6193155" cy="9160510"/>
          </a:xfrm>
        </p:grpSpPr>
        <p:sp>
          <p:nvSpPr>
            <p:cNvPr id="4" name="object 4"/>
            <p:cNvSpPr/>
            <p:nvPr/>
          </p:nvSpPr>
          <p:spPr>
            <a:xfrm>
              <a:off x="910132" y="719327"/>
              <a:ext cx="6184265" cy="76200"/>
            </a:xfrm>
            <a:custGeom>
              <a:avLst/>
              <a:gdLst/>
              <a:ahLst/>
              <a:cxnLst/>
              <a:rect l="l" t="t" r="r" b="b"/>
              <a:pathLst>
                <a:path w="6184265" h="76200">
                  <a:moveTo>
                    <a:pt x="6183706" y="0"/>
                  </a:moveTo>
                  <a:lnTo>
                    <a:pt x="6183706" y="0"/>
                  </a:lnTo>
                  <a:lnTo>
                    <a:pt x="0" y="0"/>
                  </a:lnTo>
                  <a:lnTo>
                    <a:pt x="0" y="9144"/>
                  </a:lnTo>
                  <a:lnTo>
                    <a:pt x="0" y="76200"/>
                  </a:lnTo>
                  <a:lnTo>
                    <a:pt x="9144" y="76200"/>
                  </a:lnTo>
                  <a:lnTo>
                    <a:pt x="9144" y="9144"/>
                  </a:lnTo>
                  <a:lnTo>
                    <a:pt x="1249629" y="9144"/>
                  </a:lnTo>
                  <a:lnTo>
                    <a:pt x="1258773" y="9144"/>
                  </a:lnTo>
                  <a:lnTo>
                    <a:pt x="6183706" y="9144"/>
                  </a:lnTo>
                  <a:lnTo>
                    <a:pt x="6183706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93965" y="719327"/>
              <a:ext cx="9525" cy="76200"/>
            </a:xfrm>
            <a:custGeom>
              <a:avLst/>
              <a:gdLst/>
              <a:ahLst/>
              <a:cxnLst/>
              <a:rect l="l" t="t" r="r" b="b"/>
              <a:pathLst>
                <a:path w="9525" h="76200">
                  <a:moveTo>
                    <a:pt x="9144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9144" y="76200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93965" y="71932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4" y="9144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14704" y="739139"/>
              <a:ext cx="1225550" cy="9525"/>
            </a:xfrm>
            <a:custGeom>
              <a:avLst/>
              <a:gdLst/>
              <a:ahLst/>
              <a:cxnLst/>
              <a:rect l="l" t="t" r="r" b="b"/>
              <a:pathLst>
                <a:path w="1225550" h="9525">
                  <a:moveTo>
                    <a:pt x="1225296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225296" y="9144"/>
                  </a:lnTo>
                  <a:lnTo>
                    <a:pt x="12252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39950" y="7391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3" y="9144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39950" y="7391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3" y="9144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10132" y="748232"/>
              <a:ext cx="1239520" cy="9131935"/>
            </a:xfrm>
            <a:custGeom>
              <a:avLst/>
              <a:gdLst/>
              <a:ahLst/>
              <a:cxnLst/>
              <a:rect l="l" t="t" r="r" b="b"/>
              <a:pathLst>
                <a:path w="1239520" h="9131935">
                  <a:moveTo>
                    <a:pt x="1238961" y="9093467"/>
                  </a:moveTo>
                  <a:lnTo>
                    <a:pt x="1229868" y="9093467"/>
                  </a:lnTo>
                  <a:lnTo>
                    <a:pt x="9144" y="9093467"/>
                  </a:lnTo>
                  <a:lnTo>
                    <a:pt x="9144" y="47244"/>
                  </a:lnTo>
                  <a:lnTo>
                    <a:pt x="0" y="47244"/>
                  </a:lnTo>
                  <a:lnTo>
                    <a:pt x="0" y="9122410"/>
                  </a:lnTo>
                  <a:lnTo>
                    <a:pt x="0" y="9131554"/>
                  </a:lnTo>
                  <a:lnTo>
                    <a:pt x="9144" y="9131554"/>
                  </a:lnTo>
                  <a:lnTo>
                    <a:pt x="9144" y="9122423"/>
                  </a:lnTo>
                  <a:lnTo>
                    <a:pt x="9144" y="9102598"/>
                  </a:lnTo>
                  <a:lnTo>
                    <a:pt x="1229817" y="9102598"/>
                  </a:lnTo>
                  <a:lnTo>
                    <a:pt x="1238961" y="9102598"/>
                  </a:lnTo>
                  <a:lnTo>
                    <a:pt x="1238961" y="9093467"/>
                  </a:lnTo>
                  <a:close/>
                </a:path>
                <a:path w="1239520" h="9131935">
                  <a:moveTo>
                    <a:pt x="1238961" y="0"/>
                  </a:moveTo>
                  <a:lnTo>
                    <a:pt x="1229817" y="0"/>
                  </a:lnTo>
                  <a:lnTo>
                    <a:pt x="1229817" y="9093454"/>
                  </a:lnTo>
                  <a:lnTo>
                    <a:pt x="1238961" y="9093454"/>
                  </a:lnTo>
                  <a:lnTo>
                    <a:pt x="1238961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10132" y="739139"/>
              <a:ext cx="6188710" cy="9140825"/>
            </a:xfrm>
            <a:custGeom>
              <a:avLst/>
              <a:gdLst/>
              <a:ahLst/>
              <a:cxnLst/>
              <a:rect l="l" t="t" r="r" b="b"/>
              <a:pathLst>
                <a:path w="6188709" h="9140825">
                  <a:moveTo>
                    <a:pt x="1249680" y="9131503"/>
                  </a:moveTo>
                  <a:lnTo>
                    <a:pt x="9144" y="9131503"/>
                  </a:lnTo>
                  <a:lnTo>
                    <a:pt x="0" y="9131503"/>
                  </a:lnTo>
                  <a:lnTo>
                    <a:pt x="0" y="9140647"/>
                  </a:lnTo>
                  <a:lnTo>
                    <a:pt x="9144" y="9140647"/>
                  </a:lnTo>
                  <a:lnTo>
                    <a:pt x="1249680" y="9140647"/>
                  </a:lnTo>
                  <a:lnTo>
                    <a:pt x="1249680" y="9131503"/>
                  </a:lnTo>
                  <a:close/>
                </a:path>
                <a:path w="6188709" h="9140825">
                  <a:moveTo>
                    <a:pt x="1269441" y="9102560"/>
                  </a:moveTo>
                  <a:lnTo>
                    <a:pt x="1260297" y="9102560"/>
                  </a:lnTo>
                  <a:lnTo>
                    <a:pt x="1260297" y="9111691"/>
                  </a:lnTo>
                  <a:lnTo>
                    <a:pt x="1269441" y="9111691"/>
                  </a:lnTo>
                  <a:lnTo>
                    <a:pt x="1269441" y="9102560"/>
                  </a:lnTo>
                  <a:close/>
                </a:path>
                <a:path w="6188709" h="9140825">
                  <a:moveTo>
                    <a:pt x="6188278" y="0"/>
                  </a:moveTo>
                  <a:lnTo>
                    <a:pt x="1269441" y="0"/>
                  </a:lnTo>
                  <a:lnTo>
                    <a:pt x="1260297" y="0"/>
                  </a:lnTo>
                  <a:lnTo>
                    <a:pt x="1260297" y="9144"/>
                  </a:lnTo>
                  <a:lnTo>
                    <a:pt x="1269441" y="9144"/>
                  </a:lnTo>
                  <a:lnTo>
                    <a:pt x="6188278" y="9144"/>
                  </a:lnTo>
                  <a:lnTo>
                    <a:pt x="618827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70430" y="9841699"/>
              <a:ext cx="4928235" cy="9525"/>
            </a:xfrm>
            <a:custGeom>
              <a:avLst/>
              <a:gdLst/>
              <a:ahLst/>
              <a:cxnLst/>
              <a:rect l="l" t="t" r="r" b="b"/>
              <a:pathLst>
                <a:path w="4928234" h="9525">
                  <a:moveTo>
                    <a:pt x="4927981" y="0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9131"/>
                  </a:lnTo>
                  <a:lnTo>
                    <a:pt x="9144" y="9131"/>
                  </a:lnTo>
                  <a:lnTo>
                    <a:pt x="4927981" y="9131"/>
                  </a:lnTo>
                  <a:lnTo>
                    <a:pt x="4927981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59762" y="748232"/>
              <a:ext cx="4943475" cy="9131935"/>
            </a:xfrm>
            <a:custGeom>
              <a:avLst/>
              <a:gdLst/>
              <a:ahLst/>
              <a:cxnLst/>
              <a:rect l="l" t="t" r="r" b="b"/>
              <a:pathLst>
                <a:path w="4943475" h="9131935">
                  <a:moveTo>
                    <a:pt x="19812" y="0"/>
                  </a:moveTo>
                  <a:lnTo>
                    <a:pt x="10668" y="0"/>
                  </a:lnTo>
                  <a:lnTo>
                    <a:pt x="10668" y="9093454"/>
                  </a:lnTo>
                  <a:lnTo>
                    <a:pt x="19812" y="9093454"/>
                  </a:lnTo>
                  <a:lnTo>
                    <a:pt x="19812" y="0"/>
                  </a:lnTo>
                  <a:close/>
                </a:path>
                <a:path w="4943475" h="9131935">
                  <a:moveTo>
                    <a:pt x="4934077" y="9122410"/>
                  </a:moveTo>
                  <a:lnTo>
                    <a:pt x="9144" y="9122410"/>
                  </a:lnTo>
                  <a:lnTo>
                    <a:pt x="0" y="9122410"/>
                  </a:lnTo>
                  <a:lnTo>
                    <a:pt x="0" y="9131554"/>
                  </a:lnTo>
                  <a:lnTo>
                    <a:pt x="9144" y="9131554"/>
                  </a:lnTo>
                  <a:lnTo>
                    <a:pt x="4934077" y="9131554"/>
                  </a:lnTo>
                  <a:lnTo>
                    <a:pt x="4934077" y="9122410"/>
                  </a:lnTo>
                  <a:close/>
                </a:path>
                <a:path w="4943475" h="9131935">
                  <a:moveTo>
                    <a:pt x="4943348" y="47244"/>
                  </a:moveTo>
                  <a:lnTo>
                    <a:pt x="4934204" y="47244"/>
                  </a:lnTo>
                  <a:lnTo>
                    <a:pt x="4934204" y="9122410"/>
                  </a:lnTo>
                  <a:lnTo>
                    <a:pt x="4934204" y="9131554"/>
                  </a:lnTo>
                  <a:lnTo>
                    <a:pt x="4943348" y="9131554"/>
                  </a:lnTo>
                  <a:lnTo>
                    <a:pt x="4943348" y="9122423"/>
                  </a:lnTo>
                  <a:lnTo>
                    <a:pt x="4943348" y="4724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40</a:t>
            </a:fld>
            <a:endParaRPr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0132" y="719327"/>
            <a:ext cx="6193155" cy="7933690"/>
            <a:chOff x="910132" y="719327"/>
            <a:chExt cx="6193155" cy="7933690"/>
          </a:xfrm>
        </p:grpSpPr>
        <p:sp>
          <p:nvSpPr>
            <p:cNvPr id="3" name="object 3"/>
            <p:cNvSpPr/>
            <p:nvPr/>
          </p:nvSpPr>
          <p:spPr>
            <a:xfrm>
              <a:off x="910132" y="719327"/>
              <a:ext cx="6184265" cy="76200"/>
            </a:xfrm>
            <a:custGeom>
              <a:avLst/>
              <a:gdLst/>
              <a:ahLst/>
              <a:cxnLst/>
              <a:rect l="l" t="t" r="r" b="b"/>
              <a:pathLst>
                <a:path w="6184265" h="76200">
                  <a:moveTo>
                    <a:pt x="6183706" y="0"/>
                  </a:moveTo>
                  <a:lnTo>
                    <a:pt x="6183706" y="0"/>
                  </a:lnTo>
                  <a:lnTo>
                    <a:pt x="0" y="0"/>
                  </a:lnTo>
                  <a:lnTo>
                    <a:pt x="0" y="9144"/>
                  </a:lnTo>
                  <a:lnTo>
                    <a:pt x="0" y="76200"/>
                  </a:lnTo>
                  <a:lnTo>
                    <a:pt x="9144" y="76200"/>
                  </a:lnTo>
                  <a:lnTo>
                    <a:pt x="9144" y="9144"/>
                  </a:lnTo>
                  <a:lnTo>
                    <a:pt x="1249629" y="9144"/>
                  </a:lnTo>
                  <a:lnTo>
                    <a:pt x="1258773" y="9144"/>
                  </a:lnTo>
                  <a:lnTo>
                    <a:pt x="6183706" y="9144"/>
                  </a:lnTo>
                  <a:lnTo>
                    <a:pt x="6183706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93965" y="719327"/>
              <a:ext cx="9525" cy="76200"/>
            </a:xfrm>
            <a:custGeom>
              <a:avLst/>
              <a:gdLst/>
              <a:ahLst/>
              <a:cxnLst/>
              <a:rect l="l" t="t" r="r" b="b"/>
              <a:pathLst>
                <a:path w="9525" h="76200">
                  <a:moveTo>
                    <a:pt x="9144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9144" y="76200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93965" y="71932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4" y="9144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14704" y="739139"/>
              <a:ext cx="1225550" cy="9525"/>
            </a:xfrm>
            <a:custGeom>
              <a:avLst/>
              <a:gdLst/>
              <a:ahLst/>
              <a:cxnLst/>
              <a:rect l="l" t="t" r="r" b="b"/>
              <a:pathLst>
                <a:path w="1225550" h="9525">
                  <a:moveTo>
                    <a:pt x="1225296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225296" y="9144"/>
                  </a:lnTo>
                  <a:lnTo>
                    <a:pt x="12252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39950" y="7391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3" y="9144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39950" y="7391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3" y="9144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10132" y="748283"/>
              <a:ext cx="1239520" cy="7905115"/>
            </a:xfrm>
            <a:custGeom>
              <a:avLst/>
              <a:gdLst/>
              <a:ahLst/>
              <a:cxnLst/>
              <a:rect l="l" t="t" r="r" b="b"/>
              <a:pathLst>
                <a:path w="1239520" h="7905115">
                  <a:moveTo>
                    <a:pt x="9144" y="7895603"/>
                  </a:moveTo>
                  <a:lnTo>
                    <a:pt x="0" y="7895603"/>
                  </a:lnTo>
                  <a:lnTo>
                    <a:pt x="0" y="7904734"/>
                  </a:lnTo>
                  <a:lnTo>
                    <a:pt x="9144" y="7904734"/>
                  </a:lnTo>
                  <a:lnTo>
                    <a:pt x="9144" y="7895603"/>
                  </a:lnTo>
                  <a:close/>
                </a:path>
                <a:path w="1239520" h="7905115">
                  <a:moveTo>
                    <a:pt x="1238961" y="0"/>
                  </a:moveTo>
                  <a:lnTo>
                    <a:pt x="1229817" y="0"/>
                  </a:lnTo>
                  <a:lnTo>
                    <a:pt x="1229817" y="7866634"/>
                  </a:lnTo>
                  <a:lnTo>
                    <a:pt x="9144" y="7866634"/>
                  </a:lnTo>
                  <a:lnTo>
                    <a:pt x="9144" y="47244"/>
                  </a:lnTo>
                  <a:lnTo>
                    <a:pt x="0" y="47244"/>
                  </a:lnTo>
                  <a:lnTo>
                    <a:pt x="0" y="7895590"/>
                  </a:lnTo>
                  <a:lnTo>
                    <a:pt x="9144" y="7895590"/>
                  </a:lnTo>
                  <a:lnTo>
                    <a:pt x="9144" y="7875778"/>
                  </a:lnTo>
                  <a:lnTo>
                    <a:pt x="1229817" y="7875778"/>
                  </a:lnTo>
                  <a:lnTo>
                    <a:pt x="1238961" y="7875778"/>
                  </a:lnTo>
                  <a:lnTo>
                    <a:pt x="1238961" y="7866634"/>
                  </a:lnTo>
                  <a:lnTo>
                    <a:pt x="1238961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10132" y="739139"/>
              <a:ext cx="6188710" cy="7914005"/>
            </a:xfrm>
            <a:custGeom>
              <a:avLst/>
              <a:gdLst/>
              <a:ahLst/>
              <a:cxnLst/>
              <a:rect l="l" t="t" r="r" b="b"/>
              <a:pathLst>
                <a:path w="6188709" h="7914005">
                  <a:moveTo>
                    <a:pt x="1249680" y="7904747"/>
                  </a:moveTo>
                  <a:lnTo>
                    <a:pt x="9144" y="7904747"/>
                  </a:lnTo>
                  <a:lnTo>
                    <a:pt x="0" y="7904747"/>
                  </a:lnTo>
                  <a:lnTo>
                    <a:pt x="0" y="7913878"/>
                  </a:lnTo>
                  <a:lnTo>
                    <a:pt x="9144" y="7913878"/>
                  </a:lnTo>
                  <a:lnTo>
                    <a:pt x="1249680" y="7913878"/>
                  </a:lnTo>
                  <a:lnTo>
                    <a:pt x="1249680" y="7904747"/>
                  </a:lnTo>
                  <a:close/>
                </a:path>
                <a:path w="6188709" h="7914005">
                  <a:moveTo>
                    <a:pt x="1269441" y="7875778"/>
                  </a:moveTo>
                  <a:lnTo>
                    <a:pt x="1260297" y="7875778"/>
                  </a:lnTo>
                  <a:lnTo>
                    <a:pt x="1260297" y="7884922"/>
                  </a:lnTo>
                  <a:lnTo>
                    <a:pt x="1269441" y="7884922"/>
                  </a:lnTo>
                  <a:lnTo>
                    <a:pt x="1269441" y="7875778"/>
                  </a:lnTo>
                  <a:close/>
                </a:path>
                <a:path w="6188709" h="7914005">
                  <a:moveTo>
                    <a:pt x="6188278" y="0"/>
                  </a:moveTo>
                  <a:lnTo>
                    <a:pt x="1269441" y="0"/>
                  </a:lnTo>
                  <a:lnTo>
                    <a:pt x="1260297" y="0"/>
                  </a:lnTo>
                  <a:lnTo>
                    <a:pt x="1260297" y="9144"/>
                  </a:lnTo>
                  <a:lnTo>
                    <a:pt x="1269441" y="9144"/>
                  </a:lnTo>
                  <a:lnTo>
                    <a:pt x="6188278" y="9144"/>
                  </a:lnTo>
                  <a:lnTo>
                    <a:pt x="618827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70430" y="8614917"/>
              <a:ext cx="4928235" cy="9525"/>
            </a:xfrm>
            <a:custGeom>
              <a:avLst/>
              <a:gdLst/>
              <a:ahLst/>
              <a:cxnLst/>
              <a:rect l="l" t="t" r="r" b="b"/>
              <a:pathLst>
                <a:path w="4928234" h="9525">
                  <a:moveTo>
                    <a:pt x="4927981" y="0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9144"/>
                  </a:lnTo>
                  <a:lnTo>
                    <a:pt x="9144" y="9144"/>
                  </a:lnTo>
                  <a:lnTo>
                    <a:pt x="4927981" y="9144"/>
                  </a:lnTo>
                  <a:lnTo>
                    <a:pt x="4927981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59762" y="748283"/>
              <a:ext cx="4943475" cy="7905115"/>
            </a:xfrm>
            <a:custGeom>
              <a:avLst/>
              <a:gdLst/>
              <a:ahLst/>
              <a:cxnLst/>
              <a:rect l="l" t="t" r="r" b="b"/>
              <a:pathLst>
                <a:path w="4943475" h="7905115">
                  <a:moveTo>
                    <a:pt x="19812" y="0"/>
                  </a:moveTo>
                  <a:lnTo>
                    <a:pt x="10668" y="0"/>
                  </a:lnTo>
                  <a:lnTo>
                    <a:pt x="10668" y="7866634"/>
                  </a:lnTo>
                  <a:lnTo>
                    <a:pt x="19812" y="7866634"/>
                  </a:lnTo>
                  <a:lnTo>
                    <a:pt x="19812" y="0"/>
                  </a:lnTo>
                  <a:close/>
                </a:path>
                <a:path w="4943475" h="7905115">
                  <a:moveTo>
                    <a:pt x="4934077" y="7895603"/>
                  </a:moveTo>
                  <a:lnTo>
                    <a:pt x="9144" y="7895603"/>
                  </a:lnTo>
                  <a:lnTo>
                    <a:pt x="0" y="7895603"/>
                  </a:lnTo>
                  <a:lnTo>
                    <a:pt x="0" y="7904734"/>
                  </a:lnTo>
                  <a:lnTo>
                    <a:pt x="9144" y="7904734"/>
                  </a:lnTo>
                  <a:lnTo>
                    <a:pt x="4934077" y="7904734"/>
                  </a:lnTo>
                  <a:lnTo>
                    <a:pt x="4934077" y="7895603"/>
                  </a:lnTo>
                  <a:close/>
                </a:path>
                <a:path w="4943475" h="7905115">
                  <a:moveTo>
                    <a:pt x="4943348" y="7895603"/>
                  </a:moveTo>
                  <a:lnTo>
                    <a:pt x="4934204" y="7895603"/>
                  </a:lnTo>
                  <a:lnTo>
                    <a:pt x="4934204" y="7904734"/>
                  </a:lnTo>
                  <a:lnTo>
                    <a:pt x="4943348" y="7904734"/>
                  </a:lnTo>
                  <a:lnTo>
                    <a:pt x="4943348" y="7895603"/>
                  </a:lnTo>
                  <a:close/>
                </a:path>
                <a:path w="4943475" h="7905115">
                  <a:moveTo>
                    <a:pt x="4943348" y="47244"/>
                  </a:moveTo>
                  <a:lnTo>
                    <a:pt x="4934204" y="47244"/>
                  </a:lnTo>
                  <a:lnTo>
                    <a:pt x="4934204" y="7895590"/>
                  </a:lnTo>
                  <a:lnTo>
                    <a:pt x="4943348" y="7895590"/>
                  </a:lnTo>
                  <a:lnTo>
                    <a:pt x="4943348" y="4724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78204" y="766063"/>
            <a:ext cx="6050915" cy="911796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48410" marR="344805">
              <a:lnSpc>
                <a:spcPct val="961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Продолжать формировать </a:t>
            </a:r>
            <a:r>
              <a:rPr sz="1400" dirty="0">
                <a:latin typeface="Times New Roman"/>
                <a:cs typeface="Times New Roman"/>
              </a:rPr>
              <a:t>навыки </a:t>
            </a:r>
            <a:r>
              <a:rPr sz="1400" spc="-5" dirty="0">
                <a:latin typeface="Times New Roman"/>
                <a:cs typeface="Times New Roman"/>
              </a:rPr>
              <a:t>составления коротких </a:t>
            </a:r>
            <a:r>
              <a:rPr sz="1400" dirty="0">
                <a:latin typeface="Times New Roman"/>
                <a:cs typeface="Times New Roman"/>
              </a:rPr>
              <a:t> рассказов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 </a:t>
            </a:r>
            <a:r>
              <a:rPr sz="1400" spc="-5" dirty="0">
                <a:latin typeface="Times New Roman"/>
                <a:cs typeface="Times New Roman"/>
              </a:rPr>
              <a:t>двух-трех-четырех простых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(по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картинному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вопросному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плану).</a:t>
            </a:r>
            <a:endParaRPr sz="1400">
              <a:latin typeface="Times New Roman"/>
              <a:cs typeface="Times New Roman"/>
            </a:endParaRPr>
          </a:p>
          <a:p>
            <a:pPr marL="1248410" marR="51435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составлять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предложения</a:t>
            </a:r>
            <a:r>
              <a:rPr sz="1400" dirty="0">
                <a:latin typeface="Times New Roman"/>
                <a:cs typeface="Times New Roman"/>
              </a:rPr>
              <a:t> по</a:t>
            </a:r>
            <a:r>
              <a:rPr sz="1400" spc="-5" dirty="0">
                <a:latin typeface="Times New Roman"/>
                <a:cs typeface="Times New Roman"/>
              </a:rPr>
              <a:t> демонстрации действий,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вопросам.</a:t>
            </a:r>
            <a:endParaRPr sz="1400">
              <a:latin typeface="Times New Roman"/>
              <a:cs typeface="Times New Roman"/>
            </a:endParaRPr>
          </a:p>
          <a:p>
            <a:pPr marL="1248410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Совершенствовать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заканчивать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одним-двумя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словами</a:t>
            </a:r>
            <a:endParaRPr sz="1400">
              <a:latin typeface="Times New Roman"/>
              <a:cs typeface="Times New Roman"/>
            </a:endParaRPr>
          </a:p>
          <a:p>
            <a:pPr marL="1248410">
              <a:lnSpc>
                <a:spcPts val="1625"/>
              </a:lnSpc>
            </a:pPr>
            <a:r>
              <a:rPr sz="1400" spc="-5" dirty="0">
                <a:latin typeface="Times New Roman"/>
                <a:cs typeface="Times New Roman"/>
              </a:rPr>
              <a:t>предложение,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начатое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логопедом.</a:t>
            </a:r>
            <a:endParaRPr sz="1400">
              <a:latin typeface="Times New Roman"/>
              <a:cs typeface="Times New Roman"/>
            </a:endParaRPr>
          </a:p>
          <a:p>
            <a:pPr marL="1248410" marR="913765">
              <a:lnSpc>
                <a:spcPct val="95000"/>
              </a:lnSpc>
              <a:spcBef>
                <a:spcPts val="65"/>
              </a:spcBef>
            </a:pPr>
            <a:r>
              <a:rPr sz="1400" b="1" spc="-5" dirty="0">
                <a:latin typeface="Times New Roman"/>
                <a:cs typeface="Times New Roman"/>
              </a:rPr>
              <a:t>Развитие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произносительной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стороны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речи 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 неречевые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источник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звука.</a:t>
            </a:r>
            <a:endParaRPr sz="1400">
              <a:latin typeface="Times New Roman"/>
              <a:cs typeface="Times New Roman"/>
            </a:endParaRPr>
          </a:p>
          <a:p>
            <a:pPr marL="1248410" marR="657225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Учить </a:t>
            </a:r>
            <a:r>
              <a:rPr sz="1400" spc="-5" dirty="0">
                <a:latin typeface="Times New Roman"/>
                <a:cs typeface="Times New Roman"/>
              </a:rPr>
              <a:t>дифференцировать звуки, </a:t>
            </a:r>
            <a:r>
              <a:rPr sz="1400" dirty="0">
                <a:latin typeface="Times New Roman"/>
                <a:cs typeface="Times New Roman"/>
              </a:rPr>
              <a:t>далекие и </a:t>
            </a:r>
            <a:r>
              <a:rPr sz="1400" spc="-5" dirty="0">
                <a:latin typeface="Times New Roman"/>
                <a:cs typeface="Times New Roman"/>
              </a:rPr>
              <a:t>близкие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звучанию.</a:t>
            </a:r>
            <a:endParaRPr sz="1400">
              <a:latin typeface="Times New Roman"/>
              <a:cs typeface="Times New Roman"/>
            </a:endParaRPr>
          </a:p>
          <a:p>
            <a:pPr marL="1248410">
              <a:lnSpc>
                <a:spcPts val="1535"/>
              </a:lnSpc>
            </a:pPr>
            <a:r>
              <a:rPr sz="1400" dirty="0">
                <a:latin typeface="Times New Roman"/>
                <a:cs typeface="Times New Roman"/>
              </a:rPr>
              <a:t>Уточнять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произношение звуков, имеющихся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48410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ребенка.</a:t>
            </a:r>
            <a:endParaRPr sz="1400">
              <a:latin typeface="Times New Roman"/>
              <a:cs typeface="Times New Roman"/>
            </a:endParaRPr>
          </a:p>
          <a:p>
            <a:pPr marL="1248410" marR="786130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Вызывать </a:t>
            </a:r>
            <a:r>
              <a:rPr sz="1400" spc="-5" dirty="0">
                <a:latin typeface="Times New Roman"/>
                <a:cs typeface="Times New Roman"/>
              </a:rPr>
              <a:t>отсутствующие </a:t>
            </a:r>
            <a:r>
              <a:rPr sz="1400" spc="-10" dirty="0">
                <a:latin typeface="Times New Roman"/>
                <a:cs typeface="Times New Roman"/>
              </a:rPr>
              <a:t>звуки </a:t>
            </a:r>
            <a:r>
              <a:rPr sz="1400" dirty="0">
                <a:latin typeface="Times New Roman"/>
                <a:cs typeface="Times New Roman"/>
              </a:rPr>
              <a:t>(раннего и </a:t>
            </a:r>
            <a:r>
              <a:rPr sz="1400" spc="-5" dirty="0">
                <a:latin typeface="Times New Roman"/>
                <a:cs typeface="Times New Roman"/>
              </a:rPr>
              <a:t>среднего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онтогенеза).</a:t>
            </a:r>
            <a:endParaRPr sz="1400">
              <a:latin typeface="Times New Roman"/>
              <a:cs typeface="Times New Roman"/>
            </a:endParaRPr>
          </a:p>
          <a:p>
            <a:pPr marL="1248410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Автоматизировать поставленные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слов,</a:t>
            </a:r>
            <a:endParaRPr sz="1400">
              <a:latin typeface="Times New Roman"/>
              <a:cs typeface="Times New Roman"/>
            </a:endParaRPr>
          </a:p>
          <a:p>
            <a:pPr marL="1248410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предложений.</a:t>
            </a:r>
            <a:endParaRPr sz="1400">
              <a:latin typeface="Times New Roman"/>
              <a:cs typeface="Times New Roman"/>
            </a:endParaRPr>
          </a:p>
          <a:p>
            <a:pPr marL="1248410" marR="814069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Учить </a:t>
            </a:r>
            <a:r>
              <a:rPr sz="1400" spc="-5" dirty="0">
                <a:latin typeface="Times New Roman"/>
                <a:cs typeface="Times New Roman"/>
              </a:rPr>
              <a:t>детей отхлопывать предложенный логопедом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ритмический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рисунок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слов.</a:t>
            </a:r>
            <a:endParaRPr sz="1400">
              <a:latin typeface="Times New Roman"/>
              <a:cs typeface="Times New Roman"/>
            </a:endParaRPr>
          </a:p>
          <a:p>
            <a:pPr marL="1248410">
              <a:lnSpc>
                <a:spcPts val="1540"/>
              </a:lnSpc>
            </a:pPr>
            <a:r>
              <a:rPr sz="1400" spc="-5" dirty="0">
                <a:latin typeface="Times New Roman"/>
                <a:cs typeface="Times New Roman"/>
              </a:rPr>
              <a:t>Формировать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звуко-слоговую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структуру слова.</a:t>
            </a:r>
            <a:endParaRPr sz="1400">
              <a:latin typeface="Times New Roman"/>
              <a:cs typeface="Times New Roman"/>
            </a:endParaRPr>
          </a:p>
          <a:p>
            <a:pPr marL="1248410" marR="177800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дифференцировать 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короткие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длинные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слова.</a:t>
            </a:r>
            <a:endParaRPr sz="1400">
              <a:latin typeface="Times New Roman"/>
              <a:cs typeface="Times New Roman"/>
            </a:endParaRPr>
          </a:p>
          <a:p>
            <a:pPr marL="1248410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запоминать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проговаривать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сочетания</a:t>
            </a:r>
            <a:endParaRPr sz="1400">
              <a:latin typeface="Times New Roman"/>
              <a:cs typeface="Times New Roman"/>
            </a:endParaRPr>
          </a:p>
          <a:p>
            <a:pPr marL="1248410" marR="829944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однородных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например: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«па-па-па»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разным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ударением, силой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голоса, интонацией.</a:t>
            </a:r>
            <a:endParaRPr sz="1400">
              <a:latin typeface="Times New Roman"/>
              <a:cs typeface="Times New Roman"/>
            </a:endParaRPr>
          </a:p>
          <a:p>
            <a:pPr marL="1248410">
              <a:lnSpc>
                <a:spcPts val="1540"/>
              </a:lnSpc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5" dirty="0">
                <a:latin typeface="Times New Roman"/>
                <a:cs typeface="Times New Roman"/>
              </a:rPr>
              <a:t> воспроизводить цепочки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слогов, состоящих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endParaRPr sz="1400">
              <a:latin typeface="Times New Roman"/>
              <a:cs typeface="Times New Roman"/>
            </a:endParaRPr>
          </a:p>
          <a:p>
            <a:pPr marL="1248410" marR="156210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одинаковых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гласных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па-по-пу</a:t>
            </a:r>
            <a:r>
              <a:rPr sz="1400" dirty="0">
                <a:latin typeface="Times New Roman"/>
                <a:cs typeface="Times New Roman"/>
              </a:rPr>
              <a:t>) 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гласных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па-то-ку</a:t>
            </a:r>
            <a:r>
              <a:rPr sz="140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1248410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5" dirty="0">
                <a:latin typeface="Times New Roman"/>
                <a:cs typeface="Times New Roman"/>
              </a:rPr>
              <a:t> воспроизводить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стечением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та </a:t>
            </a:r>
            <a:r>
              <a:rPr sz="1400" dirty="0">
                <a:latin typeface="Times New Roman"/>
                <a:cs typeface="Times New Roman"/>
              </a:rPr>
              <a:t>—</a:t>
            </a:r>
            <a:endParaRPr sz="1400">
              <a:latin typeface="Times New Roman"/>
              <a:cs typeface="Times New Roman"/>
            </a:endParaRPr>
          </a:p>
          <a:p>
            <a:pPr marL="1248410">
              <a:lnSpc>
                <a:spcPts val="1610"/>
              </a:lnSpc>
            </a:pPr>
            <a:r>
              <a:rPr sz="1400" i="1" dirty="0">
                <a:latin typeface="Times New Roman"/>
                <a:cs typeface="Times New Roman"/>
              </a:rPr>
              <a:t>кта,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по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пто</a:t>
            </a:r>
            <a:r>
              <a:rPr sz="1400" spc="-5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1248410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Лексические</a:t>
            </a:r>
            <a:r>
              <a:rPr sz="1400" dirty="0">
                <a:latin typeface="Times New Roman"/>
                <a:cs typeface="Times New Roman"/>
              </a:rPr>
              <a:t> темы:</a:t>
            </a:r>
            <a:r>
              <a:rPr sz="1400" spc="-5" dirty="0">
                <a:latin typeface="Times New Roman"/>
                <a:cs typeface="Times New Roman"/>
              </a:rPr>
              <a:t> «Игры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развлечения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зимой»,</a:t>
            </a:r>
            <a:endParaRPr sz="1400">
              <a:latin typeface="Times New Roman"/>
              <a:cs typeface="Times New Roman"/>
            </a:endParaRPr>
          </a:p>
          <a:p>
            <a:pPr marL="1248410" marR="413384">
              <a:lnSpc>
                <a:spcPts val="1620"/>
              </a:lnSpc>
              <a:spcBef>
                <a:spcPts val="65"/>
              </a:spcBef>
            </a:pPr>
            <a:r>
              <a:rPr sz="1400" dirty="0">
                <a:latin typeface="Times New Roman"/>
                <a:cs typeface="Times New Roman"/>
              </a:rPr>
              <a:t>«Рождество», </a:t>
            </a:r>
            <a:r>
              <a:rPr sz="1400" spc="-5" dirty="0">
                <a:latin typeface="Times New Roman"/>
                <a:cs typeface="Times New Roman"/>
              </a:rPr>
              <a:t>«Крещенье», </a:t>
            </a:r>
            <a:r>
              <a:rPr sz="1400" dirty="0">
                <a:latin typeface="Times New Roman"/>
                <a:cs typeface="Times New Roman"/>
              </a:rPr>
              <a:t>«Святки»; </a:t>
            </a:r>
            <a:r>
              <a:rPr sz="1400" spc="-5" dirty="0">
                <a:latin typeface="Times New Roman"/>
                <a:cs typeface="Times New Roman"/>
              </a:rPr>
              <a:t>«Помощь </a:t>
            </a:r>
            <a:r>
              <a:rPr sz="1400" dirty="0">
                <a:latin typeface="Times New Roman"/>
                <a:cs typeface="Times New Roman"/>
              </a:rPr>
              <a:t>птицам 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животным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зимой», «Теплая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одежда»,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«Приход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весны»,</a:t>
            </a:r>
            <a:endParaRPr sz="1400">
              <a:latin typeface="Times New Roman"/>
              <a:cs typeface="Times New Roman"/>
            </a:endParaRPr>
          </a:p>
          <a:p>
            <a:pPr marL="1248410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«Масленица», «День защитника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Отечества», «8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Марта»,</a:t>
            </a:r>
            <a:endParaRPr sz="1400">
              <a:latin typeface="Times New Roman"/>
              <a:cs typeface="Times New Roman"/>
            </a:endParaRPr>
          </a:p>
          <a:p>
            <a:pPr marL="1248410" marR="97155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«Прилет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птиц», «Природные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весны»,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«Труд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людей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весной», «Сад-огород»,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«Транспорт»,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«Профессии»,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«Лето»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др.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30"/>
              </a:lnSpc>
              <a:spcBef>
                <a:spcPts val="640"/>
              </a:spcBef>
            </a:pP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итоге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логопедической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работы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дети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должны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научиться:</a:t>
            </a:r>
            <a:endParaRPr sz="1400">
              <a:latin typeface="Times New Roman"/>
              <a:cs typeface="Times New Roman"/>
            </a:endParaRPr>
          </a:p>
          <a:p>
            <a:pPr marL="12700" marR="1374775" indent="264795">
              <a:lnSpc>
                <a:spcPts val="1610"/>
              </a:lnSpc>
              <a:spcBef>
                <a:spcPts val="60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соотносить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предметы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качественными признаками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функциональным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назначением;</a:t>
            </a:r>
            <a:endParaRPr sz="1400">
              <a:latin typeface="Times New Roman"/>
              <a:cs typeface="Times New Roman"/>
            </a:endParaRPr>
          </a:p>
          <a:p>
            <a:pPr marL="385445" indent="-108585">
              <a:lnSpc>
                <a:spcPts val="1530"/>
              </a:lnSpc>
              <a:buChar char="•"/>
              <a:tabLst>
                <a:tab pos="386080" algn="l"/>
              </a:tabLst>
            </a:pPr>
            <a:r>
              <a:rPr sz="1400" spc="-5" dirty="0">
                <a:latin typeface="Times New Roman"/>
                <a:cs typeface="Times New Roman"/>
              </a:rPr>
              <a:t>узнавать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словесному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описанию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знакомые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предметы;</a:t>
            </a:r>
            <a:endParaRPr sz="1400">
              <a:latin typeface="Times New Roman"/>
              <a:cs typeface="Times New Roman"/>
            </a:endParaRPr>
          </a:p>
          <a:p>
            <a:pPr marL="12700" marR="975360" indent="264795">
              <a:lnSpc>
                <a:spcPts val="1610"/>
              </a:lnSpc>
              <a:spcBef>
                <a:spcPts val="80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сравнивать </a:t>
            </a:r>
            <a:r>
              <a:rPr sz="1400" spc="-5" dirty="0">
                <a:latin typeface="Times New Roman"/>
                <a:cs typeface="Times New Roman"/>
              </a:rPr>
              <a:t>знакомые предметы по </a:t>
            </a:r>
            <a:r>
              <a:rPr sz="1400" dirty="0">
                <a:latin typeface="Times New Roman"/>
                <a:cs typeface="Times New Roman"/>
              </a:rPr>
              <a:t>отдельным, </a:t>
            </a:r>
            <a:r>
              <a:rPr sz="1400" spc="-5" dirty="0">
                <a:latin typeface="Times New Roman"/>
                <a:cs typeface="Times New Roman"/>
              </a:rPr>
              <a:t>наиболее ярко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выделяемым признакам;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41</a:t>
            </a:fld>
            <a:endParaRPr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42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5939790" cy="3103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175" indent="-107314">
              <a:lnSpc>
                <a:spcPts val="1650"/>
              </a:lnSpc>
              <a:spcBef>
                <a:spcPts val="100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понимать </a:t>
            </a:r>
            <a:r>
              <a:rPr sz="1400" spc="-5" dirty="0">
                <a:latin typeface="Times New Roman"/>
                <a:cs typeface="Times New Roman"/>
              </a:rPr>
              <a:t>простые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категории: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единственного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 marR="123189">
              <a:lnSpc>
                <a:spcPts val="1610"/>
              </a:lnSpc>
              <a:spcBef>
                <a:spcPts val="85"/>
              </a:spcBef>
            </a:pPr>
            <a:r>
              <a:rPr sz="1400" spc="-5" dirty="0">
                <a:latin typeface="Times New Roman"/>
                <a:cs typeface="Times New Roman"/>
              </a:rPr>
              <a:t>множественного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существительных,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повелительного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изъявительного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наклонений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глаголов, именительного,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родительного, дательного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винительного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падежей, некоторых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предлогов;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фонетически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оформлять</a:t>
            </a:r>
            <a:r>
              <a:rPr sz="1400" dirty="0">
                <a:latin typeface="Times New Roman"/>
                <a:cs typeface="Times New Roman"/>
              </a:rPr>
              <a:t> согласные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([п],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[б], [м],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[т],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[д],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[н], [к],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[х],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[г]),</a:t>
            </a:r>
            <a:r>
              <a:rPr sz="1400" dirty="0">
                <a:latin typeface="Times New Roman"/>
                <a:cs typeface="Times New Roman"/>
              </a:rPr>
              <a:t> гласные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первого </a:t>
            </a:r>
            <a:r>
              <a:rPr sz="1400" dirty="0">
                <a:latin typeface="Times New Roman"/>
                <a:cs typeface="Times New Roman"/>
              </a:rPr>
              <a:t>ряда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([а],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[о],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[у],</a:t>
            </a:r>
            <a:r>
              <a:rPr sz="1400" dirty="0">
                <a:latin typeface="Times New Roman"/>
                <a:cs typeface="Times New Roman"/>
              </a:rPr>
              <a:t> [ы],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[и]);</a:t>
            </a:r>
            <a:endParaRPr sz="1400">
              <a:latin typeface="Times New Roman"/>
              <a:cs typeface="Times New Roman"/>
            </a:endParaRPr>
          </a:p>
          <a:p>
            <a:pPr marL="12700" marR="127635" indent="264795">
              <a:lnSpc>
                <a:spcPts val="1620"/>
              </a:lnSpc>
              <a:spcBef>
                <a:spcPts val="70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воспроизводить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отраженно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ритмико-интонационную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двух- и </a:t>
            </a:r>
            <a:r>
              <a:rPr sz="1400" spc="-5" dirty="0">
                <a:latin typeface="Times New Roman"/>
                <a:cs typeface="Times New Roman"/>
              </a:rPr>
              <a:t>трехсложных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сохранных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употреблять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отдельные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падежные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окончания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используемых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рамках </a:t>
            </a:r>
            <a:r>
              <a:rPr sz="1400" spc="-5" dirty="0">
                <a:latin typeface="Times New Roman"/>
                <a:cs typeface="Times New Roman"/>
              </a:rPr>
              <a:t>предложных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конструкций;</a:t>
            </a:r>
            <a:endParaRPr sz="1400">
              <a:latin typeface="Times New Roman"/>
              <a:cs typeface="Times New Roman"/>
            </a:endParaRPr>
          </a:p>
          <a:p>
            <a:pPr marL="12700" marR="61594" indent="264795">
              <a:lnSpc>
                <a:spcPts val="1610"/>
              </a:lnSpc>
              <a:spcBef>
                <a:spcPts val="75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общаться,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самостоятельной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словосочетания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простые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нераспространенные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«Мой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мишка»,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40" dirty="0">
                <a:latin typeface="Times New Roman"/>
                <a:cs typeface="Times New Roman"/>
              </a:rPr>
              <a:t>«Мож</a:t>
            </a:r>
            <a:r>
              <a:rPr sz="1400" i="1" spc="50" dirty="0">
                <a:latin typeface="Times New Roman"/>
                <a:cs typeface="Times New Roman"/>
              </a:rPr>
              <a:t> </a:t>
            </a:r>
            <a:r>
              <a:rPr sz="1400" i="1" spc="100" dirty="0">
                <a:latin typeface="Times New Roman"/>
                <a:cs typeface="Times New Roman"/>
              </a:rPr>
              <a:t>о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spc="95" dirty="0">
                <a:latin typeface="Times New Roman"/>
                <a:cs typeface="Times New Roman"/>
              </a:rPr>
              <a:t>(</a:t>
            </a:r>
            <a:r>
              <a:rPr sz="1400" i="1" spc="80" dirty="0">
                <a:latin typeface="Times New Roman"/>
                <a:cs typeface="Times New Roman"/>
              </a:rPr>
              <a:t> </a:t>
            </a:r>
            <a:r>
              <a:rPr sz="1400" i="1" spc="130" dirty="0">
                <a:latin typeface="Times New Roman"/>
                <a:cs typeface="Times New Roman"/>
              </a:rPr>
              <a:t>е</a:t>
            </a:r>
            <a:r>
              <a:rPr sz="1400" i="1" spc="80" dirty="0">
                <a:latin typeface="Times New Roman"/>
                <a:cs typeface="Times New Roman"/>
              </a:rPr>
              <a:t> </a:t>
            </a:r>
            <a:r>
              <a:rPr sz="1400" i="1" spc="130" dirty="0">
                <a:latin typeface="Times New Roman"/>
                <a:cs typeface="Times New Roman"/>
              </a:rPr>
              <a:t>ь</a:t>
            </a:r>
            <a:r>
              <a:rPr sz="1400" i="1" spc="75" dirty="0">
                <a:latin typeface="Times New Roman"/>
                <a:cs typeface="Times New Roman"/>
              </a:rPr>
              <a:t> </a:t>
            </a:r>
            <a:r>
              <a:rPr sz="1400" i="1" spc="114" dirty="0">
                <a:latin typeface="Times New Roman"/>
                <a:cs typeface="Times New Roman"/>
              </a:rPr>
              <a:t>я)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брать»,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5"/>
              </a:lnSpc>
            </a:pPr>
            <a:r>
              <a:rPr sz="1400" i="1" spc="-5" dirty="0">
                <a:latin typeface="Times New Roman"/>
                <a:cs typeface="Times New Roman"/>
              </a:rPr>
              <a:t>«Маша,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пой»,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«Маша,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дай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30" dirty="0">
                <a:latin typeface="Times New Roman"/>
                <a:cs typeface="Times New Roman"/>
              </a:rPr>
              <a:t>кук</a:t>
            </a:r>
            <a:r>
              <a:rPr sz="1400" i="1" spc="50" dirty="0">
                <a:latin typeface="Times New Roman"/>
                <a:cs typeface="Times New Roman"/>
              </a:rPr>
              <a:t> </a:t>
            </a:r>
            <a:r>
              <a:rPr sz="1400" i="1" spc="45" dirty="0">
                <a:latin typeface="Times New Roman"/>
                <a:cs typeface="Times New Roman"/>
              </a:rPr>
              <a:t>у»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 проч.).</a:t>
            </a:r>
            <a:endParaRPr sz="1400">
              <a:latin typeface="Times New Roman"/>
              <a:cs typeface="Times New Roman"/>
            </a:endParaRPr>
          </a:p>
          <a:p>
            <a:pPr marL="12700" marR="167640" indent="264795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процессе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коррекционно-развивающего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расширяется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понимание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обращенной</a:t>
            </a:r>
            <a:r>
              <a:rPr sz="1400" dirty="0">
                <a:latin typeface="Times New Roman"/>
                <a:cs typeface="Times New Roman"/>
              </a:rPr>
              <a:t> речи,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развивается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активность.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40026" y="4578222"/>
            <a:ext cx="3531870" cy="50355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412115" marR="5080" indent="-400050">
              <a:lnSpc>
                <a:spcPts val="1850"/>
              </a:lnSpc>
              <a:spcBef>
                <a:spcPts val="215"/>
              </a:spcBef>
            </a:pPr>
            <a:r>
              <a:rPr sz="1600" b="1" spc="-5" dirty="0">
                <a:latin typeface="Times New Roman"/>
                <a:cs typeface="Times New Roman"/>
              </a:rPr>
              <a:t>Логопедическая </a:t>
            </a:r>
            <a:r>
              <a:rPr sz="1600" b="1" spc="-10" dirty="0">
                <a:latin typeface="Times New Roman"/>
                <a:cs typeface="Times New Roman"/>
              </a:rPr>
              <a:t>работа </a:t>
            </a:r>
            <a:r>
              <a:rPr sz="1600" b="1" spc="-5" dirty="0">
                <a:latin typeface="Times New Roman"/>
                <a:cs typeface="Times New Roman"/>
              </a:rPr>
              <a:t>с детьми</a:t>
            </a:r>
            <a:r>
              <a:rPr sz="1600" b="1" spc="2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ОНР </a:t>
            </a:r>
            <a:r>
              <a:rPr sz="1600" b="1" spc="-38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III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уровня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речевого</a:t>
            </a:r>
            <a:r>
              <a:rPr sz="1600" b="1" spc="-10" dirty="0">
                <a:latin typeface="Times New Roman"/>
                <a:cs typeface="Times New Roman"/>
              </a:rPr>
              <a:t> развития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10132" y="5086984"/>
          <a:ext cx="6184265" cy="47600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0465"/>
                <a:gridCol w="5003800"/>
              </a:tblGrid>
              <a:tr h="337565"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Период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Основное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работы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4422470">
                <a:tc>
                  <a:txBody>
                    <a:bodyPr/>
                    <a:lstStyle/>
                    <a:p>
                      <a:pPr marL="9525" algn="ctr">
                        <a:lnSpc>
                          <a:spcPts val="1645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15900" marR="198755" algn="ctr">
                        <a:lnSpc>
                          <a:spcPct val="95800"/>
                        </a:lnSpc>
                        <a:spcBef>
                          <a:spcPts val="3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Сент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октябрь,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ноябрь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630"/>
                        </a:lnSpc>
                        <a:spcBef>
                          <a:spcPts val="42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лексико-грамматических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средств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языка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9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 вслушиваться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обращенную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речь.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450215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выделять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названия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предметов,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действий,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признаков,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понимать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обобщающее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значение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74866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 преобразовывать глаголы повелительного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наклонения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2-го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лица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единственного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числа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глаголы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изъявительного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наклонения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3-го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лица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единственного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множественного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числа настоящего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времени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спи</a:t>
                      </a:r>
                      <a:r>
                        <a:rPr sz="14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спит,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спят,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спа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и,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спа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spc="6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219075">
                        <a:lnSpc>
                          <a:spcPts val="1620"/>
                        </a:lnSpc>
                        <a:spcBef>
                          <a:spcPts val="7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Расширять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возможности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пользоваться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диалогической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формой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использовать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самостоятельной 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82550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притяжательные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местоимения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«мой</a:t>
                      </a:r>
                      <a:r>
                        <a:rPr sz="14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моя»,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«мое»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сочетании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существительными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мужского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женского рода,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некоторых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форм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словоизменения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путем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практического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овладения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44780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существительными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единственного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множественного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числа,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глаголами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единственного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множественного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числа настоящего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прошедшего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времени,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существительными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винительном,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2192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дательном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творительном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падежах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значении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орудийности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средства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действия).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6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некоторым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способам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словообразования: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43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4265" cy="90507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0465"/>
                <a:gridCol w="5003800"/>
              </a:tblGrid>
              <a:tr h="64679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650"/>
                        </a:lnSpc>
                        <a:spcBef>
                          <a:spcPts val="35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использованием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существительных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уменьшительно-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8826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ласкательными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суффиксами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глаголов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разными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приставками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а-,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по-,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7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40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самостоятельной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развернутой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фразовой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259715">
                        <a:lnSpc>
                          <a:spcPts val="1610"/>
                        </a:lnSpc>
                        <a:spcBef>
                          <a:spcPts val="6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Закреплять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составления простых предложений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вопросам, демонстрации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действий,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картинке,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моделям: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387985" algn="just">
                        <a:lnSpc>
                          <a:spcPts val="1610"/>
                        </a:lnSpc>
                        <a:spcBef>
                          <a:spcPts val="80"/>
                        </a:spcBef>
                        <a:buChar char="•"/>
                        <a:tabLst>
                          <a:tab pos="17335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существительное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им.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п. +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согласованный глагол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+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прямое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дополнение: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«Мама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(папа,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брат,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сестра,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дево 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ка,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ма </a:t>
                      </a:r>
                      <a:r>
                        <a:rPr sz="1400" i="1" spc="275" dirty="0">
                          <a:latin typeface="Times New Roman"/>
                          <a:cs typeface="Times New Roman"/>
                        </a:rPr>
                        <a:t>ь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ик)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пьет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ай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(компот,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мо</a:t>
                      </a:r>
                      <a:r>
                        <a:rPr sz="1400" i="1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око)»,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итает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3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игу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(га</a:t>
                      </a:r>
                      <a:r>
                        <a:rPr sz="14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ету)»;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2720" indent="-107314" algn="just">
                        <a:lnSpc>
                          <a:spcPts val="1525"/>
                        </a:lnSpc>
                        <a:buChar char="•"/>
                        <a:tabLst>
                          <a:tab pos="17335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существительное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им.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п.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+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согласованный глагол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+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algn="just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зависимых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глагола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существительных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косвенных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50495" algn="just">
                        <a:lnSpc>
                          <a:spcPts val="1620"/>
                        </a:lnSpc>
                        <a:spcBef>
                          <a:spcPts val="7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падежах: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«Кому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мама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шьет </a:t>
                      </a:r>
                      <a:r>
                        <a:rPr sz="1400" i="1" spc="175" dirty="0">
                          <a:latin typeface="Times New Roman"/>
                          <a:cs typeface="Times New Roman"/>
                        </a:rPr>
                        <a:t>п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атье?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ке,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кук е»,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«Чем мама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режет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4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еб?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Мама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режет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еб</a:t>
                      </a:r>
                      <a:r>
                        <a:rPr sz="14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ожом».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algn="just">
                        <a:lnSpc>
                          <a:spcPts val="15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навык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составления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короткого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рассказа.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algn="just">
                        <a:lnSpc>
                          <a:spcPts val="1610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произносительной стороны 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86360" algn="just">
                        <a:lnSpc>
                          <a:spcPts val="1610"/>
                        </a:lnSpc>
                        <a:spcBef>
                          <a:spcPts val="6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Уточнять у детей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произношение сохранных звуков: [а], [у], [о],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[э], [и], [м], [м’],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[н],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[н’], [п], [п’], [т], [т’], [л], [л’], [ф],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[ф’],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[в],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[в’],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[б], [б’].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algn="just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Вызывать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отсутствующие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звуки: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[к],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[к’],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[г], [г’],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[х],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[х’],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[л’],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276225">
                        <a:lnSpc>
                          <a:spcPts val="1610"/>
                        </a:lnSpc>
                        <a:spcBef>
                          <a:spcPts val="8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[j],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[ы], [с],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[с’],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[з],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[з’],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[р]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закреплять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уровне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слогов,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слов,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675640">
                        <a:lnSpc>
                          <a:spcPts val="1610"/>
                        </a:lnSpc>
                        <a:spcBef>
                          <a:spcPts val="2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Подготовка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овладению элементарными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навыками </a:t>
                      </a:r>
                      <a:r>
                        <a:rPr sz="1400" b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письма и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чтения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0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различать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слух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гласные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согласные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звуки.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4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выделять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первый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гласный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согласный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36322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словах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i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я,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ухо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т.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п.),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анализировать звуковые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сочетания,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например: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ау,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уа.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Лексические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темы: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«Помещение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детского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сада»,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«Профессии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людей», «Одежда»,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«Обувь»,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«Посуда»,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«Продукты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питания»,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«Игрушки», «Осень», «Овощи-фрукты».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2582748">
                <a:tc>
                  <a:txBody>
                    <a:bodyPr/>
                    <a:lstStyle/>
                    <a:p>
                      <a:pPr marL="8255" algn="ctr">
                        <a:lnSpc>
                          <a:spcPts val="1645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II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59079" marR="241300" algn="ctr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январь,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феврал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,  март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 marR="412750">
                        <a:lnSpc>
                          <a:spcPct val="95000"/>
                        </a:lnSpc>
                        <a:spcBef>
                          <a:spcPts val="50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лексико-грамматических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средств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языка </a:t>
                      </a:r>
                      <a:r>
                        <a:rPr sz="1400" b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Уточнять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представления детей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основных цветах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оттенках,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знание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соответствующих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обозначений.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62560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 образовывать относительные прилагательные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со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значением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соотнесенности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продуктам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питания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(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имо</a:t>
                      </a:r>
                      <a:r>
                        <a:rPr sz="1400" i="1" spc="3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й»,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42240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«яб</a:t>
                      </a:r>
                      <a:r>
                        <a:rPr sz="14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й»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растениям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5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«дубов</a:t>
                      </a:r>
                      <a:r>
                        <a:rPr sz="14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й»,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5" dirty="0">
                          <a:latin typeface="Times New Roman"/>
                          <a:cs typeface="Times New Roman"/>
                        </a:rPr>
                        <a:t>«бере</a:t>
                      </a:r>
                      <a:r>
                        <a:rPr sz="14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85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4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й»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различным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материалам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(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«кирпи</a:t>
                      </a:r>
                      <a:r>
                        <a:rPr sz="14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65" dirty="0">
                          <a:latin typeface="Times New Roman"/>
                          <a:cs typeface="Times New Roman"/>
                        </a:rPr>
                        <a:t>й»</a:t>
                      </a:r>
                      <a:r>
                        <a:rPr sz="1400" spc="165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85" dirty="0">
                          <a:latin typeface="Times New Roman"/>
                          <a:cs typeface="Times New Roman"/>
                        </a:rPr>
                        <a:t>«каме</a:t>
                      </a:r>
                      <a:r>
                        <a:rPr sz="1400" i="1" spc="5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й»,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«деревя</a:t>
                      </a: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й»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«бумаж </a:t>
                      </a:r>
                      <a:r>
                        <a:rPr sz="14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й»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т.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д.).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588010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различать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выделять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словосочетаниях названий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признаков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назначению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вопросам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«Какой?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Какая?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5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Какое?»;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обращать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внимание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соотношение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окончания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5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вопросительного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прилагательного.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8585" y="766063"/>
            <a:ext cx="4876800" cy="903287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1049655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Закреплять навык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согласования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прилагательных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существительными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роде, числе.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Упражнять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составлении</a:t>
            </a:r>
            <a:r>
              <a:rPr sz="1400" dirty="0">
                <a:latin typeface="Times New Roman"/>
                <a:cs typeface="Times New Roman"/>
              </a:rPr>
              <a:t> сначала </a:t>
            </a:r>
            <a:r>
              <a:rPr sz="1400" spc="-5" dirty="0">
                <a:latin typeface="Times New Roman"/>
                <a:cs typeface="Times New Roman"/>
              </a:rPr>
              <a:t>двух,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" dirty="0">
                <a:latin typeface="Times New Roman"/>
                <a:cs typeface="Times New Roman"/>
              </a:rPr>
              <a:t>затем трех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одних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тех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же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глаголов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(«лежи»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«лежит»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«лежу»). </a:t>
            </a:r>
            <a:r>
              <a:rPr sz="1400" dirty="0">
                <a:latin typeface="Times New Roman"/>
                <a:cs typeface="Times New Roman"/>
              </a:rPr>
              <a:t> Учить</a:t>
            </a:r>
            <a:r>
              <a:rPr sz="1400" spc="-5" dirty="0">
                <a:latin typeface="Times New Roman"/>
                <a:cs typeface="Times New Roman"/>
              </a:rPr>
              <a:t> изменять </a:t>
            </a:r>
            <a:r>
              <a:rPr sz="1400" dirty="0">
                <a:latin typeface="Times New Roman"/>
                <a:cs typeface="Times New Roman"/>
              </a:rPr>
              <a:t>форму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глаголов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3-го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лица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единственного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числа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форму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1-го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лица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единственного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множественного)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числа: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i="1" spc="-5" dirty="0">
                <a:latin typeface="Times New Roman"/>
                <a:cs typeface="Times New Roman"/>
              </a:rPr>
              <a:t>«идет»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 «иду»</a:t>
            </a:r>
            <a:r>
              <a:rPr sz="1400" i="1" dirty="0">
                <a:latin typeface="Times New Roman"/>
                <a:cs typeface="Times New Roman"/>
              </a:rPr>
              <a:t> —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«идешь»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«идем».</a:t>
            </a:r>
            <a:endParaRPr sz="1400">
              <a:latin typeface="Times New Roman"/>
              <a:cs typeface="Times New Roman"/>
            </a:endParaRPr>
          </a:p>
          <a:p>
            <a:pPr marL="12700" marR="205740">
              <a:lnSpc>
                <a:spcPct val="96200"/>
              </a:lnSpc>
              <a:spcBef>
                <a:spcPts val="30"/>
              </a:spcBef>
            </a:pPr>
            <a:r>
              <a:rPr sz="1400" dirty="0">
                <a:latin typeface="Times New Roman"/>
                <a:cs typeface="Times New Roman"/>
              </a:rPr>
              <a:t>Учить </a:t>
            </a:r>
            <a:r>
              <a:rPr sz="1400" spc="-5" dirty="0">
                <a:latin typeface="Times New Roman"/>
                <a:cs typeface="Times New Roman"/>
              </a:rPr>
              <a:t>использовать предлоги </a:t>
            </a:r>
            <a:r>
              <a:rPr sz="1400" i="1" dirty="0">
                <a:latin typeface="Times New Roman"/>
                <a:cs typeface="Times New Roman"/>
              </a:rPr>
              <a:t>« </a:t>
            </a:r>
            <a:r>
              <a:rPr sz="1400" i="1" spc="114" dirty="0">
                <a:latin typeface="Times New Roman"/>
                <a:cs typeface="Times New Roman"/>
              </a:rPr>
              <a:t>а, </a:t>
            </a:r>
            <a:r>
              <a:rPr sz="1400" i="1" dirty="0">
                <a:latin typeface="Times New Roman"/>
                <a:cs typeface="Times New Roman"/>
              </a:rPr>
              <a:t>под, </a:t>
            </a:r>
            <a:r>
              <a:rPr sz="1400" i="1" spc="-5" dirty="0">
                <a:latin typeface="Times New Roman"/>
                <a:cs typeface="Times New Roman"/>
              </a:rPr>
              <a:t>в, </a:t>
            </a:r>
            <a:r>
              <a:rPr sz="1400" i="1" spc="130" dirty="0">
                <a:latin typeface="Times New Roman"/>
                <a:cs typeface="Times New Roman"/>
              </a:rPr>
              <a:t>и </a:t>
            </a:r>
            <a:r>
              <a:rPr sz="1400" i="1" dirty="0">
                <a:latin typeface="Times New Roman"/>
                <a:cs typeface="Times New Roman"/>
              </a:rPr>
              <a:t>», </a:t>
            </a:r>
            <a:r>
              <a:rPr sz="1400" spc="-5" dirty="0">
                <a:latin typeface="Times New Roman"/>
                <a:cs typeface="Times New Roman"/>
              </a:rPr>
              <a:t>обозначающие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пространственное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расположение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предметов,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сочетаниях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соответствующими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падежными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формами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существительных.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Развитие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самостоятельной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развернутой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фразовой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речи</a:t>
            </a:r>
            <a:endParaRPr sz="1400">
              <a:latin typeface="Times New Roman"/>
              <a:cs typeface="Times New Roman"/>
            </a:endParaRPr>
          </a:p>
          <a:p>
            <a:pPr marL="12700" marR="215900">
              <a:lnSpc>
                <a:spcPts val="1610"/>
              </a:lnSpc>
              <a:spcBef>
                <a:spcPts val="15"/>
              </a:spcBef>
            </a:pPr>
            <a:r>
              <a:rPr sz="1400" spc="-5" dirty="0">
                <a:latin typeface="Times New Roman"/>
                <a:cs typeface="Times New Roman"/>
              </a:rPr>
              <a:t>Совершенствовать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навык </a:t>
            </a:r>
            <a:r>
              <a:rPr sz="1400" spc="-5" dirty="0">
                <a:latin typeface="Times New Roman"/>
                <a:cs typeface="Times New Roman"/>
              </a:rPr>
              <a:t>ведения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подготовленного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диалога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(просьба,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беседа,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элементы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драматизации).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Расширять</a:t>
            </a:r>
            <a:r>
              <a:rPr sz="1400" dirty="0">
                <a:latin typeface="Times New Roman"/>
                <a:cs typeface="Times New Roman"/>
              </a:rPr>
              <a:t> навык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45"/>
              </a:lnSpc>
            </a:pPr>
            <a:r>
              <a:rPr sz="1400" spc="-5" dirty="0">
                <a:latin typeface="Times New Roman"/>
                <a:cs typeface="Times New Roman"/>
              </a:rPr>
              <a:t>построения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типов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предложений.</a:t>
            </a:r>
            <a:endParaRPr sz="1400">
              <a:latin typeface="Times New Roman"/>
              <a:cs typeface="Times New Roman"/>
            </a:endParaRPr>
          </a:p>
          <a:p>
            <a:pPr marL="12700" marR="295910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распространять предложения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введением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него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однородных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членов.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Учить </a:t>
            </a:r>
            <a:r>
              <a:rPr sz="1400" spc="-5" dirty="0">
                <a:latin typeface="Times New Roman"/>
                <a:cs typeface="Times New Roman"/>
              </a:rPr>
              <a:t>составлять наиболее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доступные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конструкции</a:t>
            </a:r>
            <a:endParaRPr sz="1400">
              <a:latin typeface="Times New Roman"/>
              <a:cs typeface="Times New Roman"/>
            </a:endParaRPr>
          </a:p>
          <a:p>
            <a:pPr marL="12700" marR="52705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сложносочиненных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сложноподчиненных предложений. </a:t>
            </a:r>
            <a:r>
              <a:rPr sz="1400" dirty="0">
                <a:latin typeface="Times New Roman"/>
                <a:cs typeface="Times New Roman"/>
              </a:rPr>
              <a:t> Учить </a:t>
            </a:r>
            <a:r>
              <a:rPr sz="1400" spc="-5" dirty="0">
                <a:latin typeface="Times New Roman"/>
                <a:cs typeface="Times New Roman"/>
              </a:rPr>
              <a:t>составлять короткие рассказы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картине,</a:t>
            </a:r>
            <a:r>
              <a:rPr sz="1400" dirty="0">
                <a:latin typeface="Times New Roman"/>
                <a:cs typeface="Times New Roman"/>
              </a:rPr>
              <a:t> серии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картин,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рассказы-описания,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пересказ.</a:t>
            </a:r>
            <a:endParaRPr sz="1400">
              <a:latin typeface="Times New Roman"/>
              <a:cs typeface="Times New Roman"/>
            </a:endParaRPr>
          </a:p>
          <a:p>
            <a:pPr marL="12700" marR="325120">
              <a:lnSpc>
                <a:spcPts val="161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Лексические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темы: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«Одежда»,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«Продукты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питания»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(повторение),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«Домашние,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дикие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животные»,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«Части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тела»,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«Новый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год», «Зима», «День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защитника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Отечества»,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20"/>
              </a:lnSpc>
            </a:pPr>
            <a:r>
              <a:rPr sz="1400" spc="-5" dirty="0">
                <a:latin typeface="Times New Roman"/>
                <a:cs typeface="Times New Roman"/>
              </a:rPr>
              <a:t>«8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Марта»,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«Весна».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b="1" spc="-5" dirty="0">
                <a:latin typeface="Times New Roman"/>
                <a:cs typeface="Times New Roman"/>
              </a:rPr>
              <a:t>Формирование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произносительной стороны речи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05"/>
              </a:lnSpc>
            </a:pPr>
            <a:r>
              <a:rPr sz="1400" spc="-5" dirty="0">
                <a:latin typeface="Times New Roman"/>
                <a:cs typeface="Times New Roman"/>
              </a:rPr>
              <a:t>Закреплять навык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endParaRPr sz="1400">
              <a:latin typeface="Times New Roman"/>
              <a:cs typeface="Times New Roman"/>
            </a:endParaRPr>
          </a:p>
          <a:p>
            <a:pPr marL="12700" marR="222885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уточненных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исправленных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индивидуальных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периода.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Вызывать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отсутствующие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корригировать искаженно</a:t>
            </a:r>
            <a:endParaRPr sz="1400">
              <a:latin typeface="Times New Roman"/>
              <a:cs typeface="Times New Roman"/>
            </a:endParaRPr>
          </a:p>
          <a:p>
            <a:pPr marL="12700" marR="226060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произносимые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автоматизировать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Закреплять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практического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endParaRPr sz="1400">
              <a:latin typeface="Times New Roman"/>
              <a:cs typeface="Times New Roman"/>
            </a:endParaRPr>
          </a:p>
          <a:p>
            <a:pPr marL="12700" marR="55880">
              <a:lnSpc>
                <a:spcPct val="961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слоговых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доступного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звуко-слогового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состава.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Формировать фонематическое восприятие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основе четкого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признакам: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глухость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звонкость;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70"/>
              </a:lnSpc>
            </a:pPr>
            <a:r>
              <a:rPr sz="1400" dirty="0">
                <a:latin typeface="Times New Roman"/>
                <a:cs typeface="Times New Roman"/>
              </a:rPr>
              <a:t>твердость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мягкость.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Корригировать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следующие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звуки: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[л],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[б],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[б’],</a:t>
            </a:r>
            <a:r>
              <a:rPr sz="1400" dirty="0">
                <a:latin typeface="Times New Roman"/>
                <a:cs typeface="Times New Roman"/>
              </a:rPr>
              <a:t> [д], </a:t>
            </a:r>
            <a:r>
              <a:rPr sz="1400" spc="-5" dirty="0">
                <a:latin typeface="Times New Roman"/>
                <a:cs typeface="Times New Roman"/>
              </a:rPr>
              <a:t>[д’],</a:t>
            </a:r>
            <a:r>
              <a:rPr sz="1400" dirty="0">
                <a:latin typeface="Times New Roman"/>
                <a:cs typeface="Times New Roman"/>
              </a:rPr>
              <a:t> [г], </a:t>
            </a:r>
            <a:r>
              <a:rPr sz="1400" spc="-5" dirty="0">
                <a:latin typeface="Times New Roman"/>
                <a:cs typeface="Times New Roman"/>
              </a:rPr>
              <a:t>[г’],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20"/>
              </a:lnSpc>
            </a:pPr>
            <a:r>
              <a:rPr sz="1400" spc="-5" dirty="0">
                <a:latin typeface="Times New Roman"/>
                <a:cs typeface="Times New Roman"/>
              </a:rPr>
              <a:t>[с], [с’],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[з],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[з’],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[ш],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[ж], [р], [л’].</a:t>
            </a:r>
            <a:endParaRPr sz="1400">
              <a:latin typeface="Times New Roman"/>
              <a:cs typeface="Times New Roman"/>
            </a:endParaRPr>
          </a:p>
          <a:p>
            <a:pPr marL="12700" marR="601980">
              <a:lnSpc>
                <a:spcPts val="1620"/>
              </a:lnSpc>
              <a:spcBef>
                <a:spcPts val="80"/>
              </a:spcBef>
            </a:pPr>
            <a:r>
              <a:rPr sz="1400" b="1" spc="-5" dirty="0">
                <a:latin typeface="Times New Roman"/>
                <a:cs typeface="Times New Roman"/>
              </a:rPr>
              <a:t>Подготовка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овладению элементарными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навыками </a:t>
            </a:r>
            <a:r>
              <a:rPr sz="1400" b="1" spc="-3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письма и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чтения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05"/>
              </a:lnSpc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5" dirty="0">
                <a:latin typeface="Times New Roman"/>
                <a:cs typeface="Times New Roman"/>
              </a:rPr>
              <a:t> выделять звук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ряда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 слог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заданным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ряда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слогов.</a:t>
            </a:r>
            <a:endParaRPr sz="1400">
              <a:latin typeface="Times New Roman"/>
              <a:cs typeface="Times New Roman"/>
            </a:endParaRPr>
          </a:p>
          <a:p>
            <a:pPr marL="12700" marR="80010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Определять наличие звука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слове,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ударного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гласного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начале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 конце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10132" y="719327"/>
            <a:ext cx="6193155" cy="9150350"/>
            <a:chOff x="910132" y="719327"/>
            <a:chExt cx="6193155" cy="9150350"/>
          </a:xfrm>
        </p:grpSpPr>
        <p:sp>
          <p:nvSpPr>
            <p:cNvPr id="4" name="object 4"/>
            <p:cNvSpPr/>
            <p:nvPr/>
          </p:nvSpPr>
          <p:spPr>
            <a:xfrm>
              <a:off x="910132" y="719327"/>
              <a:ext cx="6184265" cy="76200"/>
            </a:xfrm>
            <a:custGeom>
              <a:avLst/>
              <a:gdLst/>
              <a:ahLst/>
              <a:cxnLst/>
              <a:rect l="l" t="t" r="r" b="b"/>
              <a:pathLst>
                <a:path w="6184265" h="76200">
                  <a:moveTo>
                    <a:pt x="6183693" y="0"/>
                  </a:moveTo>
                  <a:lnTo>
                    <a:pt x="6183693" y="0"/>
                  </a:lnTo>
                  <a:lnTo>
                    <a:pt x="0" y="0"/>
                  </a:lnTo>
                  <a:lnTo>
                    <a:pt x="0" y="9144"/>
                  </a:lnTo>
                  <a:lnTo>
                    <a:pt x="0" y="76200"/>
                  </a:lnTo>
                  <a:lnTo>
                    <a:pt x="9144" y="76200"/>
                  </a:lnTo>
                  <a:lnTo>
                    <a:pt x="9144" y="9144"/>
                  </a:lnTo>
                  <a:lnTo>
                    <a:pt x="1185621" y="9144"/>
                  </a:lnTo>
                  <a:lnTo>
                    <a:pt x="1194765" y="9144"/>
                  </a:lnTo>
                  <a:lnTo>
                    <a:pt x="6183693" y="9144"/>
                  </a:lnTo>
                  <a:lnTo>
                    <a:pt x="6183693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93965" y="719327"/>
              <a:ext cx="9525" cy="76200"/>
            </a:xfrm>
            <a:custGeom>
              <a:avLst/>
              <a:gdLst/>
              <a:ahLst/>
              <a:cxnLst/>
              <a:rect l="l" t="t" r="r" b="b"/>
              <a:pathLst>
                <a:path w="9525" h="76200">
                  <a:moveTo>
                    <a:pt x="9144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9144" y="76200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93965" y="71932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4" y="9144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14704" y="739139"/>
              <a:ext cx="1161415" cy="9525"/>
            </a:xfrm>
            <a:custGeom>
              <a:avLst/>
              <a:gdLst/>
              <a:ahLst/>
              <a:cxnLst/>
              <a:rect l="l" t="t" r="r" b="b"/>
              <a:pathLst>
                <a:path w="1161414" h="9525">
                  <a:moveTo>
                    <a:pt x="1161288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161288" y="9144"/>
                  </a:lnTo>
                  <a:lnTo>
                    <a:pt x="116128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75941" y="7391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3" y="9144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75941" y="7391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3" y="9144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10132" y="748232"/>
              <a:ext cx="1175385" cy="9121140"/>
            </a:xfrm>
            <a:custGeom>
              <a:avLst/>
              <a:gdLst/>
              <a:ahLst/>
              <a:cxnLst/>
              <a:rect l="l" t="t" r="r" b="b"/>
              <a:pathLst>
                <a:path w="1175385" h="9121140">
                  <a:moveTo>
                    <a:pt x="1174953" y="0"/>
                  </a:moveTo>
                  <a:lnTo>
                    <a:pt x="1165809" y="0"/>
                  </a:lnTo>
                  <a:lnTo>
                    <a:pt x="1165809" y="9091930"/>
                  </a:lnTo>
                  <a:lnTo>
                    <a:pt x="9144" y="9091930"/>
                  </a:lnTo>
                  <a:lnTo>
                    <a:pt x="9144" y="47244"/>
                  </a:lnTo>
                  <a:lnTo>
                    <a:pt x="0" y="47244"/>
                  </a:lnTo>
                  <a:lnTo>
                    <a:pt x="0" y="9111742"/>
                  </a:lnTo>
                  <a:lnTo>
                    <a:pt x="0" y="9120886"/>
                  </a:lnTo>
                  <a:lnTo>
                    <a:pt x="9144" y="9120886"/>
                  </a:lnTo>
                  <a:lnTo>
                    <a:pt x="9144" y="9111742"/>
                  </a:lnTo>
                  <a:lnTo>
                    <a:pt x="9144" y="9101074"/>
                  </a:lnTo>
                  <a:lnTo>
                    <a:pt x="1165809" y="9101074"/>
                  </a:lnTo>
                  <a:lnTo>
                    <a:pt x="1174953" y="9101074"/>
                  </a:lnTo>
                  <a:lnTo>
                    <a:pt x="1174953" y="9091930"/>
                  </a:lnTo>
                  <a:lnTo>
                    <a:pt x="1174953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10132" y="739139"/>
              <a:ext cx="6188710" cy="9130030"/>
            </a:xfrm>
            <a:custGeom>
              <a:avLst/>
              <a:gdLst/>
              <a:ahLst/>
              <a:cxnLst/>
              <a:rect l="l" t="t" r="r" b="b"/>
              <a:pathLst>
                <a:path w="6188709" h="9130030">
                  <a:moveTo>
                    <a:pt x="1185672" y="9120835"/>
                  </a:moveTo>
                  <a:lnTo>
                    <a:pt x="9144" y="9120835"/>
                  </a:lnTo>
                  <a:lnTo>
                    <a:pt x="0" y="9120835"/>
                  </a:lnTo>
                  <a:lnTo>
                    <a:pt x="0" y="9129979"/>
                  </a:lnTo>
                  <a:lnTo>
                    <a:pt x="9144" y="9129979"/>
                  </a:lnTo>
                  <a:lnTo>
                    <a:pt x="1185672" y="9129979"/>
                  </a:lnTo>
                  <a:lnTo>
                    <a:pt x="1185672" y="9120835"/>
                  </a:lnTo>
                  <a:close/>
                </a:path>
                <a:path w="6188709" h="9130030">
                  <a:moveTo>
                    <a:pt x="1203909" y="9101023"/>
                  </a:moveTo>
                  <a:lnTo>
                    <a:pt x="1194765" y="9101023"/>
                  </a:lnTo>
                  <a:lnTo>
                    <a:pt x="1194765" y="9110167"/>
                  </a:lnTo>
                  <a:lnTo>
                    <a:pt x="1203909" y="9110167"/>
                  </a:lnTo>
                  <a:lnTo>
                    <a:pt x="1203909" y="9101023"/>
                  </a:lnTo>
                  <a:close/>
                </a:path>
                <a:path w="6188709" h="9130030">
                  <a:moveTo>
                    <a:pt x="6188278" y="0"/>
                  </a:moveTo>
                  <a:lnTo>
                    <a:pt x="1203909" y="0"/>
                  </a:lnTo>
                  <a:lnTo>
                    <a:pt x="1194765" y="0"/>
                  </a:lnTo>
                  <a:lnTo>
                    <a:pt x="1194765" y="9144"/>
                  </a:lnTo>
                  <a:lnTo>
                    <a:pt x="1203909" y="9144"/>
                  </a:lnTo>
                  <a:lnTo>
                    <a:pt x="6188278" y="9144"/>
                  </a:lnTo>
                  <a:lnTo>
                    <a:pt x="618827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04898" y="9840163"/>
              <a:ext cx="4993640" cy="9525"/>
            </a:xfrm>
            <a:custGeom>
              <a:avLst/>
              <a:gdLst/>
              <a:ahLst/>
              <a:cxnLst/>
              <a:rect l="l" t="t" r="r" b="b"/>
              <a:pathLst>
                <a:path w="4993640" h="9525">
                  <a:moveTo>
                    <a:pt x="4993513" y="0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9144"/>
                  </a:lnTo>
                  <a:lnTo>
                    <a:pt x="9144" y="9144"/>
                  </a:lnTo>
                  <a:lnTo>
                    <a:pt x="4993513" y="9144"/>
                  </a:lnTo>
                  <a:lnTo>
                    <a:pt x="4993513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95754" y="748232"/>
              <a:ext cx="5007610" cy="9121140"/>
            </a:xfrm>
            <a:custGeom>
              <a:avLst/>
              <a:gdLst/>
              <a:ahLst/>
              <a:cxnLst/>
              <a:rect l="l" t="t" r="r" b="b"/>
              <a:pathLst>
                <a:path w="5007609" h="9121140">
                  <a:moveTo>
                    <a:pt x="18288" y="0"/>
                  </a:moveTo>
                  <a:lnTo>
                    <a:pt x="9144" y="0"/>
                  </a:lnTo>
                  <a:lnTo>
                    <a:pt x="9144" y="9091930"/>
                  </a:lnTo>
                  <a:lnTo>
                    <a:pt x="18288" y="9091930"/>
                  </a:lnTo>
                  <a:lnTo>
                    <a:pt x="18288" y="0"/>
                  </a:lnTo>
                  <a:close/>
                </a:path>
                <a:path w="5007609" h="9121140">
                  <a:moveTo>
                    <a:pt x="4998072" y="9111742"/>
                  </a:moveTo>
                  <a:lnTo>
                    <a:pt x="9144" y="9111742"/>
                  </a:lnTo>
                  <a:lnTo>
                    <a:pt x="0" y="9111742"/>
                  </a:lnTo>
                  <a:lnTo>
                    <a:pt x="0" y="9120886"/>
                  </a:lnTo>
                  <a:lnTo>
                    <a:pt x="9144" y="9120886"/>
                  </a:lnTo>
                  <a:lnTo>
                    <a:pt x="4998072" y="9120886"/>
                  </a:lnTo>
                  <a:lnTo>
                    <a:pt x="4998072" y="9111742"/>
                  </a:lnTo>
                  <a:close/>
                </a:path>
                <a:path w="5007609" h="9121140">
                  <a:moveTo>
                    <a:pt x="5007356" y="47244"/>
                  </a:moveTo>
                  <a:lnTo>
                    <a:pt x="4998212" y="47244"/>
                  </a:lnTo>
                  <a:lnTo>
                    <a:pt x="4998212" y="9111742"/>
                  </a:lnTo>
                  <a:lnTo>
                    <a:pt x="4998212" y="9120886"/>
                  </a:lnTo>
                  <a:lnTo>
                    <a:pt x="5007356" y="9120886"/>
                  </a:lnTo>
                  <a:lnTo>
                    <a:pt x="5007356" y="9111742"/>
                  </a:lnTo>
                  <a:lnTo>
                    <a:pt x="5007356" y="4724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44</a:t>
            </a:fld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45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0132" y="729233"/>
          <a:ext cx="6184265" cy="8983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0465"/>
                <a:gridCol w="5003800"/>
              </a:tblGrid>
              <a:tr h="538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 marR="507365">
                        <a:lnSpc>
                          <a:spcPts val="1620"/>
                        </a:lnSpc>
                        <a:spcBef>
                          <a:spcPts val="45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Выделять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гласный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согласный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прямом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обратном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слогах 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односложных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словах.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3404997">
                <a:tc>
                  <a:txBody>
                    <a:bodyPr/>
                    <a:lstStyle/>
                    <a:p>
                      <a:pPr marL="9525" algn="ctr">
                        <a:lnSpc>
                          <a:spcPts val="1645"/>
                        </a:lnSpc>
                        <a:spcBef>
                          <a:spcPts val="38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III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03505" marR="85725" algn="ctr">
                        <a:lnSpc>
                          <a:spcPts val="1620"/>
                        </a:lnSpc>
                        <a:spcBef>
                          <a:spcPts val="7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Апрель,</a:t>
                      </a:r>
                      <a:r>
                        <a:rPr sz="1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май,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июнь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8895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630"/>
                        </a:lnSpc>
                        <a:spcBef>
                          <a:spcPts val="409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лексико-грамматических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средств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языка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69215">
                        <a:lnSpc>
                          <a:spcPct val="96100"/>
                        </a:lnSpc>
                        <a:spcBef>
                          <a:spcPts val="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Закреплять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употребления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обиходных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глаголов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новым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лексическим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значением,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образованным посредством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приставок,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передающих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различные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оттенки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действий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7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«в</a:t>
                      </a:r>
                      <a:r>
                        <a:rPr sz="1400" i="1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еха</a:t>
                      </a:r>
                      <a:r>
                        <a:rPr sz="1400" i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»</a:t>
                      </a:r>
                      <a:r>
                        <a:rPr sz="14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7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«подъеха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5" dirty="0">
                          <a:latin typeface="Times New Roman"/>
                          <a:cs typeface="Times New Roman"/>
                        </a:rPr>
                        <a:t>»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—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«въеха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75" dirty="0">
                          <a:latin typeface="Times New Roman"/>
                          <a:cs typeface="Times New Roman"/>
                        </a:rPr>
                        <a:t>»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«съеха</a:t>
                      </a:r>
                      <a:r>
                        <a:rPr sz="14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»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т.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п.).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Закреплять навыки образования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относительных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1874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прилагательных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использованием продуктивных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суффиксов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1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400" i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ов-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10" dirty="0">
                          <a:latin typeface="Times New Roman"/>
                          <a:cs typeface="Times New Roman"/>
                        </a:rPr>
                        <a:t>-и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-,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-ев-,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10" dirty="0">
                          <a:latin typeface="Times New Roman"/>
                          <a:cs typeface="Times New Roman"/>
                        </a:rPr>
                        <a:t>-а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-,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-я</a:t>
                      </a:r>
                      <a:r>
                        <a:rPr sz="1400" i="1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817244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образовывать наиболее употребительные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притяжательные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прилагательные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«во</a:t>
                      </a:r>
                      <a:r>
                        <a:rPr sz="14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ий»,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исий»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);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прилагательные,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использованием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уменьшительно-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ласкательных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суффиксов: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-е</a:t>
                      </a:r>
                      <a:r>
                        <a:rPr sz="14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ьк</a:t>
                      </a:r>
                      <a:r>
                        <a:rPr sz="1400" spc="8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—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ьк-.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87325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употреблять наиболее доступные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антонимические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отношения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между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словами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«добр</a:t>
                      </a:r>
                      <a:r>
                        <a:rPr sz="14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95" dirty="0">
                          <a:latin typeface="Times New Roman"/>
                          <a:cs typeface="Times New Roman"/>
                        </a:rPr>
                        <a:t>й»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— «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ой»,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10" dirty="0">
                          <a:latin typeface="Times New Roman"/>
                          <a:cs typeface="Times New Roman"/>
                        </a:rPr>
                        <a:t>«в</a:t>
                      </a:r>
                      <a:r>
                        <a:rPr sz="1400" i="1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сокий»</a:t>
                      </a:r>
                      <a:r>
                        <a:rPr sz="14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5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22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кий»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т.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п.).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5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Уточнять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значения обобщающих слов.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5039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0C7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630"/>
                        </a:lnSpc>
                        <a:spcBef>
                          <a:spcPts val="409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самостоятельной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развернутой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фразовой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848994">
                        <a:lnSpc>
                          <a:spcPts val="1620"/>
                        </a:lnSpc>
                        <a:spcBef>
                          <a:spcPts val="5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Формировать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навыки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согласования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прилагательных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существительными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роде, числе,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падеже: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2720" indent="-107314">
                        <a:lnSpc>
                          <a:spcPts val="1530"/>
                        </a:lnSpc>
                        <a:buChar char="•"/>
                        <a:tabLst>
                          <a:tab pos="17335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основой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твердый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согласный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05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160" dirty="0">
                          <a:latin typeface="Times New Roman"/>
                          <a:cs typeface="Times New Roman"/>
                        </a:rPr>
                        <a:t>й»,</a:t>
                      </a:r>
                      <a:r>
                        <a:rPr sz="14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5" dirty="0">
                          <a:latin typeface="Times New Roman"/>
                          <a:cs typeface="Times New Roman"/>
                        </a:rPr>
                        <a:t>овая»,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3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овое»,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30" dirty="0">
                          <a:latin typeface="Times New Roman"/>
                          <a:cs typeface="Times New Roman"/>
                        </a:rPr>
                        <a:t>ового»</a:t>
                      </a:r>
                      <a:r>
                        <a:rPr sz="14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т.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п.);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2720" indent="-107314">
                        <a:lnSpc>
                          <a:spcPts val="1610"/>
                        </a:lnSpc>
                        <a:buChar char="•"/>
                        <a:tabLst>
                          <a:tab pos="17335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основой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мягкий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согласный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(«</a:t>
                      </a:r>
                      <a:r>
                        <a:rPr sz="14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им</a:t>
                      </a:r>
                      <a:r>
                        <a:rPr sz="14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5" dirty="0">
                          <a:latin typeface="Times New Roman"/>
                          <a:cs typeface="Times New Roman"/>
                        </a:rPr>
                        <a:t>ий»,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им</a:t>
                      </a:r>
                      <a:r>
                        <a:rPr sz="1400" i="1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яя»,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10"/>
                        </a:lnSpc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им     </a:t>
                      </a:r>
                      <a:r>
                        <a:rPr sz="1400" i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»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т.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п.).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346710">
                        <a:lnSpc>
                          <a:spcPts val="1620"/>
                        </a:lnSpc>
                        <a:spcBef>
                          <a:spcPts val="7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Расширять значения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предлогов: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употребление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дательным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падежом,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родительным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падежом,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со —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винительным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творительным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падежами.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Отрабатывать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17716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словосочетания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названными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предлогами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соответствующих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падежах.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составлять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разные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типы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предложений: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274955">
                        <a:lnSpc>
                          <a:spcPts val="1610"/>
                        </a:lnSpc>
                        <a:spcBef>
                          <a:spcPts val="75"/>
                        </a:spcBef>
                        <a:buChar char="•"/>
                        <a:tabLst>
                          <a:tab pos="17335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простые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распространенные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5—7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предварительной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отработкой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элементов структуры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(отдельных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4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словосочетаний);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300990">
                        <a:lnSpc>
                          <a:spcPts val="1610"/>
                        </a:lnSpc>
                        <a:spcBef>
                          <a:spcPts val="75"/>
                        </a:spcBef>
                        <a:buChar char="•"/>
                        <a:tabLst>
                          <a:tab pos="17335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противительным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союзом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«а»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облегченном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варианте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(«сначала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надо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нарисовать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дом,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потом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раскрасить»),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противительным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союзом «или»;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 marR="374650">
                        <a:lnSpc>
                          <a:spcPct val="96100"/>
                        </a:lnSpc>
                        <a:spcBef>
                          <a:spcPts val="30"/>
                        </a:spcBef>
                        <a:buChar char="•"/>
                        <a:tabLst>
                          <a:tab pos="17335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сложноподчиненные предложения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придаточными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предложениями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причины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(потому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что),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дополнительными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придаточными, выражающими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желательность или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57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нежелательность действия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я </a:t>
                      </a:r>
                      <a:r>
                        <a:rPr sz="1400" i="1" spc="125" dirty="0">
                          <a:latin typeface="Times New Roman"/>
                          <a:cs typeface="Times New Roman"/>
                        </a:rPr>
                        <a:t>хо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у,</a:t>
                      </a:r>
                      <a:r>
                        <a:rPr sz="14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85" dirty="0">
                          <a:latin typeface="Times New Roman"/>
                          <a:cs typeface="Times New Roman"/>
                        </a:rPr>
                        <a:t>тоб</a:t>
                      </a:r>
                      <a:r>
                        <a:rPr sz="14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65" dirty="0">
                          <a:latin typeface="Times New Roman"/>
                          <a:cs typeface="Times New Roman"/>
                        </a:rPr>
                        <a:t>!..</a:t>
                      </a:r>
                      <a:r>
                        <a:rPr sz="1400" spc="6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ts val="164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преобразовывать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предложения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счет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изменения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>
                    <a:lnL w="9525">
                      <a:solidFill>
                        <a:srgbClr val="808080"/>
                      </a:solidFill>
                      <a:prstDash val="solid"/>
                    </a:lnL>
                    <a:lnR w="9525">
                      <a:solidFill>
                        <a:srgbClr val="808080"/>
                      </a:solidFill>
                      <a:prstDash val="solid"/>
                    </a:lnR>
                    <a:lnT w="9525">
                      <a:solidFill>
                        <a:srgbClr val="808080"/>
                      </a:solidFill>
                      <a:prstDash val="solid"/>
                    </a:lnT>
                    <a:lnB w="9525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0132" y="719327"/>
            <a:ext cx="6193155" cy="7115175"/>
            <a:chOff x="910132" y="719327"/>
            <a:chExt cx="6193155" cy="7115175"/>
          </a:xfrm>
        </p:grpSpPr>
        <p:sp>
          <p:nvSpPr>
            <p:cNvPr id="3" name="object 3"/>
            <p:cNvSpPr/>
            <p:nvPr/>
          </p:nvSpPr>
          <p:spPr>
            <a:xfrm>
              <a:off x="910132" y="719327"/>
              <a:ext cx="6184265" cy="76200"/>
            </a:xfrm>
            <a:custGeom>
              <a:avLst/>
              <a:gdLst/>
              <a:ahLst/>
              <a:cxnLst/>
              <a:rect l="l" t="t" r="r" b="b"/>
              <a:pathLst>
                <a:path w="6184265" h="76200">
                  <a:moveTo>
                    <a:pt x="6183693" y="0"/>
                  </a:moveTo>
                  <a:lnTo>
                    <a:pt x="6183693" y="0"/>
                  </a:lnTo>
                  <a:lnTo>
                    <a:pt x="0" y="0"/>
                  </a:lnTo>
                  <a:lnTo>
                    <a:pt x="0" y="9144"/>
                  </a:lnTo>
                  <a:lnTo>
                    <a:pt x="0" y="76200"/>
                  </a:lnTo>
                  <a:lnTo>
                    <a:pt x="9144" y="76200"/>
                  </a:lnTo>
                  <a:lnTo>
                    <a:pt x="9144" y="9144"/>
                  </a:lnTo>
                  <a:lnTo>
                    <a:pt x="1185621" y="9144"/>
                  </a:lnTo>
                  <a:lnTo>
                    <a:pt x="1194765" y="9144"/>
                  </a:lnTo>
                  <a:lnTo>
                    <a:pt x="6183693" y="9144"/>
                  </a:lnTo>
                  <a:lnTo>
                    <a:pt x="6183693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93965" y="719327"/>
              <a:ext cx="9525" cy="76200"/>
            </a:xfrm>
            <a:custGeom>
              <a:avLst/>
              <a:gdLst/>
              <a:ahLst/>
              <a:cxnLst/>
              <a:rect l="l" t="t" r="r" b="b"/>
              <a:pathLst>
                <a:path w="9525" h="76200">
                  <a:moveTo>
                    <a:pt x="9144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9144" y="76200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93965" y="71932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4" y="9144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14704" y="739139"/>
              <a:ext cx="1161415" cy="9525"/>
            </a:xfrm>
            <a:custGeom>
              <a:avLst/>
              <a:gdLst/>
              <a:ahLst/>
              <a:cxnLst/>
              <a:rect l="l" t="t" r="r" b="b"/>
              <a:pathLst>
                <a:path w="1161414" h="9525">
                  <a:moveTo>
                    <a:pt x="1161288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161288" y="9144"/>
                  </a:lnTo>
                  <a:lnTo>
                    <a:pt x="116128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75941" y="7391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3" y="9144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75941" y="7391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3" y="9144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10132" y="748283"/>
              <a:ext cx="1175385" cy="7085965"/>
            </a:xfrm>
            <a:custGeom>
              <a:avLst/>
              <a:gdLst/>
              <a:ahLst/>
              <a:cxnLst/>
              <a:rect l="l" t="t" r="r" b="b"/>
              <a:pathLst>
                <a:path w="1175385" h="7085965">
                  <a:moveTo>
                    <a:pt x="1174953" y="7047878"/>
                  </a:moveTo>
                  <a:lnTo>
                    <a:pt x="1165860" y="7047878"/>
                  </a:lnTo>
                  <a:lnTo>
                    <a:pt x="9144" y="7047878"/>
                  </a:lnTo>
                  <a:lnTo>
                    <a:pt x="9144" y="47244"/>
                  </a:lnTo>
                  <a:lnTo>
                    <a:pt x="0" y="47244"/>
                  </a:lnTo>
                  <a:lnTo>
                    <a:pt x="0" y="7076821"/>
                  </a:lnTo>
                  <a:lnTo>
                    <a:pt x="0" y="7085965"/>
                  </a:lnTo>
                  <a:lnTo>
                    <a:pt x="9144" y="7085965"/>
                  </a:lnTo>
                  <a:lnTo>
                    <a:pt x="9144" y="7076821"/>
                  </a:lnTo>
                  <a:lnTo>
                    <a:pt x="9144" y="7057009"/>
                  </a:lnTo>
                  <a:lnTo>
                    <a:pt x="1165809" y="7057009"/>
                  </a:lnTo>
                  <a:lnTo>
                    <a:pt x="1174953" y="7057009"/>
                  </a:lnTo>
                  <a:lnTo>
                    <a:pt x="1174953" y="7047878"/>
                  </a:lnTo>
                  <a:close/>
                </a:path>
                <a:path w="1175385" h="7085965">
                  <a:moveTo>
                    <a:pt x="1174953" y="0"/>
                  </a:moveTo>
                  <a:lnTo>
                    <a:pt x="1165809" y="0"/>
                  </a:lnTo>
                  <a:lnTo>
                    <a:pt x="1165809" y="7047865"/>
                  </a:lnTo>
                  <a:lnTo>
                    <a:pt x="1174953" y="7047865"/>
                  </a:lnTo>
                  <a:lnTo>
                    <a:pt x="1174953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10132" y="739139"/>
              <a:ext cx="6188710" cy="7095490"/>
            </a:xfrm>
            <a:custGeom>
              <a:avLst/>
              <a:gdLst/>
              <a:ahLst/>
              <a:cxnLst/>
              <a:rect l="l" t="t" r="r" b="b"/>
              <a:pathLst>
                <a:path w="6188709" h="7095490">
                  <a:moveTo>
                    <a:pt x="1185672" y="7085965"/>
                  </a:moveTo>
                  <a:lnTo>
                    <a:pt x="9144" y="7085965"/>
                  </a:lnTo>
                  <a:lnTo>
                    <a:pt x="0" y="7085965"/>
                  </a:lnTo>
                  <a:lnTo>
                    <a:pt x="0" y="7095109"/>
                  </a:lnTo>
                  <a:lnTo>
                    <a:pt x="9144" y="7095109"/>
                  </a:lnTo>
                  <a:lnTo>
                    <a:pt x="1185672" y="7095109"/>
                  </a:lnTo>
                  <a:lnTo>
                    <a:pt x="1185672" y="7085965"/>
                  </a:lnTo>
                  <a:close/>
                </a:path>
                <a:path w="6188709" h="7095490">
                  <a:moveTo>
                    <a:pt x="1203909" y="7057022"/>
                  </a:moveTo>
                  <a:lnTo>
                    <a:pt x="1194765" y="7057022"/>
                  </a:lnTo>
                  <a:lnTo>
                    <a:pt x="1194765" y="7066153"/>
                  </a:lnTo>
                  <a:lnTo>
                    <a:pt x="1203909" y="7066153"/>
                  </a:lnTo>
                  <a:lnTo>
                    <a:pt x="1203909" y="7057022"/>
                  </a:lnTo>
                  <a:close/>
                </a:path>
                <a:path w="6188709" h="7095490">
                  <a:moveTo>
                    <a:pt x="6188278" y="0"/>
                  </a:moveTo>
                  <a:lnTo>
                    <a:pt x="1203909" y="0"/>
                  </a:lnTo>
                  <a:lnTo>
                    <a:pt x="1194765" y="0"/>
                  </a:lnTo>
                  <a:lnTo>
                    <a:pt x="1194765" y="9144"/>
                  </a:lnTo>
                  <a:lnTo>
                    <a:pt x="1203909" y="9144"/>
                  </a:lnTo>
                  <a:lnTo>
                    <a:pt x="6188278" y="9144"/>
                  </a:lnTo>
                  <a:lnTo>
                    <a:pt x="618827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04898" y="7796161"/>
              <a:ext cx="4993640" cy="9525"/>
            </a:xfrm>
            <a:custGeom>
              <a:avLst/>
              <a:gdLst/>
              <a:ahLst/>
              <a:cxnLst/>
              <a:rect l="l" t="t" r="r" b="b"/>
              <a:pathLst>
                <a:path w="4993640" h="9525">
                  <a:moveTo>
                    <a:pt x="4993513" y="0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9131"/>
                  </a:lnTo>
                  <a:lnTo>
                    <a:pt x="9144" y="9131"/>
                  </a:lnTo>
                  <a:lnTo>
                    <a:pt x="4993513" y="9131"/>
                  </a:lnTo>
                  <a:lnTo>
                    <a:pt x="4993513" y="0"/>
                  </a:lnTo>
                  <a:close/>
                </a:path>
              </a:pathLst>
            </a:custGeom>
            <a:solidFill>
              <a:srgbClr val="D3D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95754" y="748283"/>
              <a:ext cx="5007610" cy="7085965"/>
            </a:xfrm>
            <a:custGeom>
              <a:avLst/>
              <a:gdLst/>
              <a:ahLst/>
              <a:cxnLst/>
              <a:rect l="l" t="t" r="r" b="b"/>
              <a:pathLst>
                <a:path w="5007609" h="7085965">
                  <a:moveTo>
                    <a:pt x="18288" y="0"/>
                  </a:moveTo>
                  <a:lnTo>
                    <a:pt x="9144" y="0"/>
                  </a:lnTo>
                  <a:lnTo>
                    <a:pt x="9144" y="7047865"/>
                  </a:lnTo>
                  <a:lnTo>
                    <a:pt x="18288" y="7047865"/>
                  </a:lnTo>
                  <a:lnTo>
                    <a:pt x="18288" y="0"/>
                  </a:lnTo>
                  <a:close/>
                </a:path>
                <a:path w="5007609" h="7085965">
                  <a:moveTo>
                    <a:pt x="4998072" y="7076821"/>
                  </a:moveTo>
                  <a:lnTo>
                    <a:pt x="9144" y="7076821"/>
                  </a:lnTo>
                  <a:lnTo>
                    <a:pt x="0" y="7076821"/>
                  </a:lnTo>
                  <a:lnTo>
                    <a:pt x="0" y="7085965"/>
                  </a:lnTo>
                  <a:lnTo>
                    <a:pt x="9144" y="7085965"/>
                  </a:lnTo>
                  <a:lnTo>
                    <a:pt x="4998072" y="7085965"/>
                  </a:lnTo>
                  <a:lnTo>
                    <a:pt x="4998072" y="7076821"/>
                  </a:lnTo>
                  <a:close/>
                </a:path>
                <a:path w="5007609" h="7085965">
                  <a:moveTo>
                    <a:pt x="5007356" y="47244"/>
                  </a:moveTo>
                  <a:lnTo>
                    <a:pt x="4998212" y="47244"/>
                  </a:lnTo>
                  <a:lnTo>
                    <a:pt x="4998212" y="7076821"/>
                  </a:lnTo>
                  <a:lnTo>
                    <a:pt x="4998212" y="7085965"/>
                  </a:lnTo>
                  <a:lnTo>
                    <a:pt x="5007356" y="7085965"/>
                  </a:lnTo>
                  <a:lnTo>
                    <a:pt x="5007356" y="7076821"/>
                  </a:lnTo>
                  <a:lnTo>
                    <a:pt x="5007356" y="47244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78204" y="766063"/>
            <a:ext cx="6049645" cy="911796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183005" marR="220979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главного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члена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времени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действия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моменту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 залога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«встрети</a:t>
            </a:r>
            <a:r>
              <a:rPr sz="1400" i="1" spc="27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брата»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«встрети</a:t>
            </a:r>
            <a:r>
              <a:rPr sz="1400" i="1" spc="60" dirty="0">
                <a:latin typeface="Times New Roman"/>
                <a:cs typeface="Times New Roman"/>
              </a:rPr>
              <a:t> </a:t>
            </a:r>
            <a:r>
              <a:rPr sz="1400" i="1" spc="100" dirty="0">
                <a:latin typeface="Times New Roman"/>
                <a:cs typeface="Times New Roman"/>
              </a:rPr>
              <a:t>ся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 </a:t>
            </a:r>
            <a:r>
              <a:rPr sz="1400" i="1" spc="-5" dirty="0">
                <a:latin typeface="Times New Roman"/>
                <a:cs typeface="Times New Roman"/>
              </a:rPr>
              <a:t>братом»;</a:t>
            </a:r>
            <a:endParaRPr sz="1400">
              <a:latin typeface="Times New Roman"/>
              <a:cs typeface="Times New Roman"/>
            </a:endParaRPr>
          </a:p>
          <a:p>
            <a:pPr marL="1183005">
              <a:lnSpc>
                <a:spcPts val="1530"/>
              </a:lnSpc>
            </a:pPr>
            <a:r>
              <a:rPr sz="1400" i="1" dirty="0">
                <a:latin typeface="Times New Roman"/>
                <a:cs typeface="Times New Roman"/>
              </a:rPr>
              <a:t>«брат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ум</a:t>
            </a:r>
            <a:r>
              <a:rPr sz="1400" i="1" spc="215" dirty="0">
                <a:latin typeface="Times New Roman"/>
                <a:cs typeface="Times New Roman"/>
              </a:rPr>
              <a:t> </a:t>
            </a:r>
            <a:r>
              <a:rPr sz="1400" i="1" spc="90" dirty="0">
                <a:latin typeface="Times New Roman"/>
                <a:cs typeface="Times New Roman"/>
              </a:rPr>
              <a:t>вает</a:t>
            </a:r>
            <a:r>
              <a:rPr sz="1400" i="1" spc="434" dirty="0">
                <a:latin typeface="Times New Roman"/>
                <a:cs typeface="Times New Roman"/>
              </a:rPr>
              <a:t> </a:t>
            </a:r>
            <a:r>
              <a:rPr sz="1400" i="1" spc="40" dirty="0">
                <a:latin typeface="Times New Roman"/>
                <a:cs typeface="Times New Roman"/>
              </a:rPr>
              <a:t>ицо»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«брат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185" dirty="0">
                <a:latin typeface="Times New Roman"/>
                <a:cs typeface="Times New Roman"/>
              </a:rPr>
              <a:t>ум</a:t>
            </a:r>
            <a:r>
              <a:rPr sz="1400" i="1" spc="85" dirty="0">
                <a:latin typeface="Times New Roman"/>
                <a:cs typeface="Times New Roman"/>
              </a:rPr>
              <a:t> </a:t>
            </a:r>
            <a:r>
              <a:rPr sz="1400" i="1" spc="15" dirty="0">
                <a:latin typeface="Times New Roman"/>
                <a:cs typeface="Times New Roman"/>
              </a:rPr>
              <a:t>вается»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dirty="0">
                <a:latin typeface="Times New Roman"/>
                <a:cs typeface="Times New Roman"/>
              </a:rPr>
              <a:t> п.);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изменения</a:t>
            </a:r>
            <a:endParaRPr sz="1400">
              <a:latin typeface="Times New Roman"/>
              <a:cs typeface="Times New Roman"/>
            </a:endParaRPr>
          </a:p>
          <a:p>
            <a:pPr marL="1183005" marR="344170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вида </a:t>
            </a:r>
            <a:r>
              <a:rPr sz="1400" spc="-5" dirty="0">
                <a:latin typeface="Times New Roman"/>
                <a:cs typeface="Times New Roman"/>
              </a:rPr>
              <a:t>глагола (</a:t>
            </a:r>
            <a:r>
              <a:rPr sz="1400" i="1" spc="-5" dirty="0">
                <a:latin typeface="Times New Roman"/>
                <a:cs typeface="Times New Roman"/>
              </a:rPr>
              <a:t>«ма </a:t>
            </a:r>
            <a:r>
              <a:rPr sz="1400" i="1" spc="150" dirty="0">
                <a:latin typeface="Times New Roman"/>
                <a:cs typeface="Times New Roman"/>
              </a:rPr>
              <a:t>ь </a:t>
            </a:r>
            <a:r>
              <a:rPr sz="1400" i="1" spc="110" dirty="0">
                <a:latin typeface="Times New Roman"/>
                <a:cs typeface="Times New Roman"/>
              </a:rPr>
              <a:t>ик </a:t>
            </a:r>
            <a:r>
              <a:rPr sz="1400" i="1" spc="-5" dirty="0">
                <a:latin typeface="Times New Roman"/>
                <a:cs typeface="Times New Roman"/>
              </a:rPr>
              <a:t>писа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письмо»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-5" dirty="0">
                <a:latin typeface="Times New Roman"/>
                <a:cs typeface="Times New Roman"/>
              </a:rPr>
              <a:t>«ма </a:t>
            </a:r>
            <a:r>
              <a:rPr sz="1400" i="1" spc="275" dirty="0">
                <a:latin typeface="Times New Roman"/>
                <a:cs typeface="Times New Roman"/>
              </a:rPr>
              <a:t>ь </a:t>
            </a:r>
            <a:r>
              <a:rPr sz="1400" i="1" dirty="0">
                <a:latin typeface="Times New Roman"/>
                <a:cs typeface="Times New Roman"/>
              </a:rPr>
              <a:t>ик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аписа 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письмо»;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«мама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вари</a:t>
            </a:r>
            <a:r>
              <a:rPr sz="1400" i="1" spc="90" dirty="0">
                <a:latin typeface="Times New Roman"/>
                <a:cs typeface="Times New Roman"/>
              </a:rPr>
              <a:t> </a:t>
            </a:r>
            <a:r>
              <a:rPr sz="1400" i="1" spc="175" dirty="0">
                <a:latin typeface="Times New Roman"/>
                <a:cs typeface="Times New Roman"/>
              </a:rPr>
              <a:t>а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суп»</a:t>
            </a:r>
            <a:r>
              <a:rPr sz="1400" i="1" spc="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«мама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свари</a:t>
            </a:r>
            <a:r>
              <a:rPr sz="1400" i="1" spc="2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суп»</a:t>
            </a:r>
            <a:r>
              <a:rPr sz="140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1183005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определять количество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предложении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183005" marR="459740">
              <a:lnSpc>
                <a:spcPts val="1620"/>
              </a:lnSpc>
              <a:spcBef>
                <a:spcPts val="65"/>
              </a:spcBef>
            </a:pPr>
            <a:r>
              <a:rPr sz="1400" spc="-5" dirty="0">
                <a:latin typeface="Times New Roman"/>
                <a:cs typeface="Times New Roman"/>
              </a:rPr>
              <a:t>собственной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чужой речи (</a:t>
            </a:r>
            <a:r>
              <a:rPr sz="1400" i="1" spc="-5" dirty="0">
                <a:latin typeface="Times New Roman"/>
                <a:cs typeface="Times New Roman"/>
              </a:rPr>
              <a:t>«два»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-5" dirty="0">
                <a:latin typeface="Times New Roman"/>
                <a:cs typeface="Times New Roman"/>
              </a:rPr>
              <a:t>«три» </a:t>
            </a:r>
            <a:r>
              <a:rPr sz="1400" i="1" dirty="0">
                <a:latin typeface="Times New Roman"/>
                <a:cs typeface="Times New Roman"/>
              </a:rPr>
              <a:t>— « </a:t>
            </a:r>
            <a:r>
              <a:rPr sz="1400" i="1" spc="315" dirty="0">
                <a:latin typeface="Times New Roman"/>
                <a:cs typeface="Times New Roman"/>
              </a:rPr>
              <a:t>ет </a:t>
            </a:r>
            <a:r>
              <a:rPr sz="1400" i="1" dirty="0">
                <a:latin typeface="Times New Roman"/>
                <a:cs typeface="Times New Roman"/>
              </a:rPr>
              <a:t>ре»</a:t>
            </a:r>
            <a:r>
              <a:rPr sz="1400" dirty="0">
                <a:latin typeface="Times New Roman"/>
                <a:cs typeface="Times New Roman"/>
              </a:rPr>
              <a:t>).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Учить </a:t>
            </a:r>
            <a:r>
              <a:rPr sz="1400" spc="-5" dirty="0">
                <a:latin typeface="Times New Roman"/>
                <a:cs typeface="Times New Roman"/>
              </a:rPr>
              <a:t>выделять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предлог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отдельное служебное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слово.</a:t>
            </a:r>
            <a:endParaRPr sz="1400">
              <a:latin typeface="Times New Roman"/>
              <a:cs typeface="Times New Roman"/>
            </a:endParaRPr>
          </a:p>
          <a:p>
            <a:pPr marL="1183005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Развивать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усложнять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передачи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речи</a:t>
            </a:r>
            <a:endParaRPr sz="1400">
              <a:latin typeface="Times New Roman"/>
              <a:cs typeface="Times New Roman"/>
            </a:endParaRPr>
          </a:p>
          <a:p>
            <a:pPr marL="1183005" marR="327660">
              <a:lnSpc>
                <a:spcPct val="959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последовательности </a:t>
            </a:r>
            <a:r>
              <a:rPr sz="1400" dirty="0">
                <a:latin typeface="Times New Roman"/>
                <a:cs typeface="Times New Roman"/>
              </a:rPr>
              <a:t>событий, </a:t>
            </a:r>
            <a:r>
              <a:rPr sz="1400" spc="-5" dirty="0">
                <a:latin typeface="Times New Roman"/>
                <a:cs typeface="Times New Roman"/>
              </a:rPr>
              <a:t>наблюдений за серией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выполняемых детьми действий (</a:t>
            </a:r>
            <a:r>
              <a:rPr sz="1400" i="1" spc="-5" dirty="0">
                <a:latin typeface="Times New Roman"/>
                <a:cs typeface="Times New Roman"/>
              </a:rPr>
              <a:t>«Миша </a:t>
            </a:r>
            <a:r>
              <a:rPr sz="1400" i="1" spc="45" dirty="0">
                <a:latin typeface="Times New Roman"/>
                <a:cs typeface="Times New Roman"/>
              </a:rPr>
              <a:t>вста </a:t>
            </a:r>
            <a:r>
              <a:rPr sz="1400" i="1" spc="25" dirty="0">
                <a:latin typeface="Times New Roman"/>
                <a:cs typeface="Times New Roman"/>
              </a:rPr>
              <a:t>, </a:t>
            </a:r>
            <a:r>
              <a:rPr sz="1400" i="1" spc="30" dirty="0">
                <a:latin typeface="Times New Roman"/>
                <a:cs typeface="Times New Roman"/>
              </a:rPr>
              <a:t>подоше</a:t>
            </a:r>
            <a:r>
              <a:rPr sz="1400" i="1" spc="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к 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шка </a:t>
            </a:r>
            <a:r>
              <a:rPr sz="1400" i="1" spc="235" dirty="0">
                <a:latin typeface="Times New Roman"/>
                <a:cs typeface="Times New Roman"/>
              </a:rPr>
              <a:t>у, </a:t>
            </a:r>
            <a:r>
              <a:rPr sz="1400" i="1" spc="-5" dirty="0">
                <a:latin typeface="Times New Roman"/>
                <a:cs typeface="Times New Roman"/>
              </a:rPr>
              <a:t>котор</a:t>
            </a:r>
            <a:r>
              <a:rPr sz="1400" i="1" dirty="0">
                <a:latin typeface="Times New Roman"/>
                <a:cs typeface="Times New Roman"/>
              </a:rPr>
              <a:t> й </a:t>
            </a:r>
            <a:r>
              <a:rPr sz="1400" i="1" spc="-5" dirty="0">
                <a:latin typeface="Times New Roman"/>
                <a:cs typeface="Times New Roman"/>
              </a:rPr>
              <a:t>стоит </a:t>
            </a:r>
            <a:r>
              <a:rPr sz="1400" i="1" dirty="0">
                <a:latin typeface="Times New Roman"/>
                <a:cs typeface="Times New Roman"/>
              </a:rPr>
              <a:t>у </a:t>
            </a:r>
            <a:r>
              <a:rPr sz="1400" i="1" spc="110" dirty="0">
                <a:latin typeface="Times New Roman"/>
                <a:cs typeface="Times New Roman"/>
              </a:rPr>
              <a:t>ок </a:t>
            </a:r>
            <a:r>
              <a:rPr sz="1400" i="1" dirty="0">
                <a:latin typeface="Times New Roman"/>
                <a:cs typeface="Times New Roman"/>
              </a:rPr>
              <a:t>а. </a:t>
            </a:r>
            <a:r>
              <a:rPr sz="1400" i="1" spc="-5" dirty="0">
                <a:latin typeface="Times New Roman"/>
                <a:cs typeface="Times New Roman"/>
              </a:rPr>
              <a:t>Потом </a:t>
            </a:r>
            <a:r>
              <a:rPr sz="1400" i="1" dirty="0">
                <a:latin typeface="Times New Roman"/>
                <a:cs typeface="Times New Roman"/>
              </a:rPr>
              <a:t>о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откр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дверцу </a:t>
            </a:r>
            <a:r>
              <a:rPr sz="1400" i="1" dirty="0">
                <a:latin typeface="Times New Roman"/>
                <a:cs typeface="Times New Roman"/>
              </a:rPr>
              <a:t>и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доста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 </a:t>
            </a:r>
            <a:r>
              <a:rPr sz="1400" i="1" spc="55" dirty="0">
                <a:latin typeface="Times New Roman"/>
                <a:cs typeface="Times New Roman"/>
              </a:rPr>
              <a:t>верх </a:t>
            </a:r>
            <a:r>
              <a:rPr sz="1400" i="1" spc="20" dirty="0">
                <a:latin typeface="Times New Roman"/>
                <a:cs typeface="Times New Roman"/>
              </a:rPr>
              <a:t>ей </a:t>
            </a:r>
            <a:r>
              <a:rPr sz="1400" i="1" spc="-10" dirty="0">
                <a:latin typeface="Times New Roman"/>
                <a:cs typeface="Times New Roman"/>
              </a:rPr>
              <a:t>по </a:t>
            </a:r>
            <a:r>
              <a:rPr sz="1400" i="1" spc="105" dirty="0">
                <a:latin typeface="Times New Roman"/>
                <a:cs typeface="Times New Roman"/>
              </a:rPr>
              <a:t>ки </a:t>
            </a:r>
            <a:r>
              <a:rPr sz="1400" i="1" spc="-15" dirty="0">
                <a:latin typeface="Times New Roman"/>
                <a:cs typeface="Times New Roman"/>
              </a:rPr>
              <a:t>к </a:t>
            </a:r>
            <a:r>
              <a:rPr sz="1400" i="1" spc="75" dirty="0">
                <a:latin typeface="Times New Roman"/>
                <a:cs typeface="Times New Roman"/>
              </a:rPr>
              <a:t>иги </a:t>
            </a:r>
            <a:r>
              <a:rPr sz="1400" i="1" dirty="0">
                <a:latin typeface="Times New Roman"/>
                <a:cs typeface="Times New Roman"/>
              </a:rPr>
              <a:t>и </a:t>
            </a:r>
            <a:r>
              <a:rPr sz="1400" i="1" spc="-5" dirty="0">
                <a:latin typeface="Times New Roman"/>
                <a:cs typeface="Times New Roman"/>
              </a:rPr>
              <a:t>кара </a:t>
            </a:r>
            <a:r>
              <a:rPr sz="1400" i="1" spc="50" dirty="0">
                <a:latin typeface="Times New Roman"/>
                <a:cs typeface="Times New Roman"/>
              </a:rPr>
              <a:t>даш. </a:t>
            </a:r>
            <a:r>
              <a:rPr sz="1400" i="1" spc="155" dirty="0">
                <a:latin typeface="Times New Roman"/>
                <a:cs typeface="Times New Roman"/>
              </a:rPr>
              <a:t>К </a:t>
            </a:r>
            <a:r>
              <a:rPr sz="1400" i="1" spc="40" dirty="0">
                <a:latin typeface="Times New Roman"/>
                <a:cs typeface="Times New Roman"/>
              </a:rPr>
              <a:t>иги </a:t>
            </a:r>
            <a:r>
              <a:rPr sz="1400" i="1" dirty="0">
                <a:latin typeface="Times New Roman"/>
                <a:cs typeface="Times New Roman"/>
              </a:rPr>
              <a:t>о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90" dirty="0">
                <a:latin typeface="Times New Roman"/>
                <a:cs typeface="Times New Roman"/>
              </a:rPr>
              <a:t>от </a:t>
            </a:r>
            <a:r>
              <a:rPr sz="1400" i="1" spc="65" dirty="0">
                <a:latin typeface="Times New Roman"/>
                <a:cs typeface="Times New Roman"/>
              </a:rPr>
              <a:t>ес </a:t>
            </a:r>
            <a:r>
              <a:rPr sz="1400" i="1" spc="70" dirty="0">
                <a:latin typeface="Times New Roman"/>
                <a:cs typeface="Times New Roman"/>
              </a:rPr>
              <a:t> </a:t>
            </a:r>
            <a:r>
              <a:rPr sz="1400" i="1" spc="15" dirty="0">
                <a:latin typeface="Times New Roman"/>
                <a:cs typeface="Times New Roman"/>
              </a:rPr>
              <a:t>воспитате</a:t>
            </a:r>
            <a:r>
              <a:rPr sz="1400" i="1" spc="105" dirty="0">
                <a:latin typeface="Times New Roman"/>
                <a:cs typeface="Times New Roman"/>
              </a:rPr>
              <a:t> </a:t>
            </a:r>
            <a:r>
              <a:rPr sz="1400" i="1" spc="195" dirty="0">
                <a:latin typeface="Times New Roman"/>
                <a:cs typeface="Times New Roman"/>
              </a:rPr>
              <a:t>ь</a:t>
            </a:r>
            <a:r>
              <a:rPr sz="1400" i="1" spc="9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ице, 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-5" dirty="0">
                <a:latin typeface="Times New Roman"/>
                <a:cs typeface="Times New Roman"/>
              </a:rPr>
              <a:t> кара</a:t>
            </a:r>
            <a:r>
              <a:rPr sz="1400" i="1" spc="110" dirty="0">
                <a:latin typeface="Times New Roman"/>
                <a:cs typeface="Times New Roman"/>
              </a:rPr>
              <a:t> </a:t>
            </a:r>
            <a:r>
              <a:rPr sz="1400" i="1" spc="70" dirty="0">
                <a:latin typeface="Times New Roman"/>
                <a:cs typeface="Times New Roman"/>
              </a:rPr>
              <a:t>даш</a:t>
            </a:r>
            <a:r>
              <a:rPr sz="1400" i="1" spc="-10" dirty="0">
                <a:latin typeface="Times New Roman"/>
                <a:cs typeface="Times New Roman"/>
              </a:rPr>
              <a:t> в</a:t>
            </a:r>
            <a:r>
              <a:rPr sz="1400" i="1" spc="2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я</a:t>
            </a:r>
            <a:r>
              <a:rPr sz="1400" i="1" spc="27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себе»</a:t>
            </a:r>
            <a:r>
              <a:rPr sz="140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1183005" marR="261620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Закреплять навык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составления рассказов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картине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серии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картин с</a:t>
            </a:r>
            <a:r>
              <a:rPr sz="1400" spc="-5" dirty="0">
                <a:latin typeface="Times New Roman"/>
                <a:cs typeface="Times New Roman"/>
              </a:rPr>
              <a:t> элементами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усложнения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(дополнение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эпизодов,</a:t>
            </a:r>
            <a:endParaRPr sz="1400">
              <a:latin typeface="Times New Roman"/>
              <a:cs typeface="Times New Roman"/>
            </a:endParaRPr>
          </a:p>
          <a:p>
            <a:pPr marL="1183005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изменение</a:t>
            </a:r>
            <a:r>
              <a:rPr sz="1400" dirty="0">
                <a:latin typeface="Times New Roman"/>
                <a:cs typeface="Times New Roman"/>
              </a:rPr>
              <a:t> начала,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конца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рассказа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п.).</a:t>
            </a:r>
            <a:endParaRPr sz="1400">
              <a:latin typeface="Times New Roman"/>
              <a:cs typeface="Times New Roman"/>
            </a:endParaRPr>
          </a:p>
          <a:p>
            <a:pPr marL="1183005" marR="318135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Учить </a:t>
            </a:r>
            <a:r>
              <a:rPr sz="1400" spc="-5" dirty="0">
                <a:latin typeface="Times New Roman"/>
                <a:cs typeface="Times New Roman"/>
              </a:rPr>
              <a:t>составлять </a:t>
            </a:r>
            <a:r>
              <a:rPr sz="1400" dirty="0">
                <a:latin typeface="Times New Roman"/>
                <a:cs typeface="Times New Roman"/>
              </a:rPr>
              <a:t>рассказы </a:t>
            </a:r>
            <a:r>
              <a:rPr sz="1400" spc="-5" dirty="0">
                <a:latin typeface="Times New Roman"/>
                <a:cs typeface="Times New Roman"/>
              </a:rPr>
              <a:t>по </a:t>
            </a:r>
            <a:r>
              <a:rPr sz="1400" dirty="0">
                <a:latin typeface="Times New Roman"/>
                <a:cs typeface="Times New Roman"/>
              </a:rPr>
              <a:t>теме с </a:t>
            </a:r>
            <a:r>
              <a:rPr sz="1400" spc="-5" dirty="0">
                <a:latin typeface="Times New Roman"/>
                <a:cs typeface="Times New Roman"/>
              </a:rPr>
              <a:t>использованием ранее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отработанных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синтаксических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конструкций.</a:t>
            </a:r>
            <a:endParaRPr sz="1400">
              <a:latin typeface="Times New Roman"/>
              <a:cs typeface="Times New Roman"/>
            </a:endParaRPr>
          </a:p>
          <a:p>
            <a:pPr marL="1183005">
              <a:lnSpc>
                <a:spcPts val="1535"/>
              </a:lnSpc>
            </a:pPr>
            <a:r>
              <a:rPr sz="1400" spc="-5" dirty="0">
                <a:latin typeface="Times New Roman"/>
                <a:cs typeface="Times New Roman"/>
              </a:rPr>
              <a:t>Лексические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темы: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«Весна»,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«Лето»,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«Сад-огород»,</a:t>
            </a:r>
            <a:endParaRPr sz="1400">
              <a:latin typeface="Times New Roman"/>
              <a:cs typeface="Times New Roman"/>
            </a:endParaRPr>
          </a:p>
          <a:p>
            <a:pPr marL="1183005" marR="107314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«Профессии», «Мебель»,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«Транспорт» (повторение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ранее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пройденных</a:t>
            </a:r>
            <a:r>
              <a:rPr sz="1400" dirty="0">
                <a:latin typeface="Times New Roman"/>
                <a:cs typeface="Times New Roman"/>
              </a:rPr>
              <a:t> тем).</a:t>
            </a:r>
            <a:endParaRPr sz="1400">
              <a:latin typeface="Times New Roman"/>
              <a:cs typeface="Times New Roman"/>
            </a:endParaRPr>
          </a:p>
          <a:p>
            <a:pPr marL="1183005">
              <a:lnSpc>
                <a:spcPts val="1540"/>
              </a:lnSpc>
            </a:pPr>
            <a:r>
              <a:rPr sz="1400" b="1" spc="-5" dirty="0">
                <a:latin typeface="Times New Roman"/>
                <a:cs typeface="Times New Roman"/>
              </a:rPr>
              <a:t>Формирование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произносительной стороны речи</a:t>
            </a:r>
            <a:endParaRPr sz="1400">
              <a:latin typeface="Times New Roman"/>
              <a:cs typeface="Times New Roman"/>
            </a:endParaRPr>
          </a:p>
          <a:p>
            <a:pPr marL="1183005" marR="29845">
              <a:lnSpc>
                <a:spcPts val="1610"/>
              </a:lnSpc>
              <a:spcBef>
                <a:spcPts val="65"/>
              </a:spcBef>
            </a:pPr>
            <a:r>
              <a:rPr sz="1400" dirty="0">
                <a:latin typeface="Times New Roman"/>
                <a:cs typeface="Times New Roman"/>
              </a:rPr>
              <a:t>Учить </a:t>
            </a:r>
            <a:r>
              <a:rPr sz="1400" spc="-5" dirty="0">
                <a:latin typeface="Times New Roman"/>
                <a:cs typeface="Times New Roman"/>
              </a:rPr>
              <a:t>использовать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звуки: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[л],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[с], [ш],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[с] — </a:t>
            </a:r>
            <a:r>
              <a:rPr sz="1400" spc="-5" dirty="0">
                <a:latin typeface="Times New Roman"/>
                <a:cs typeface="Times New Roman"/>
              </a:rPr>
              <a:t>[з], </a:t>
            </a:r>
            <a:r>
              <a:rPr sz="1400" dirty="0">
                <a:latin typeface="Times New Roman"/>
                <a:cs typeface="Times New Roman"/>
              </a:rPr>
              <a:t>[р] — </a:t>
            </a:r>
            <a:r>
              <a:rPr sz="1400" spc="-5" dirty="0">
                <a:latin typeface="Times New Roman"/>
                <a:cs typeface="Times New Roman"/>
              </a:rPr>
              <a:t>[л], </a:t>
            </a:r>
            <a:r>
              <a:rPr sz="1400" dirty="0">
                <a:latin typeface="Times New Roman"/>
                <a:cs typeface="Times New Roman"/>
              </a:rPr>
              <a:t>[ы] — [и] в </a:t>
            </a:r>
            <a:r>
              <a:rPr sz="1400" spc="-5" dirty="0">
                <a:latin typeface="Times New Roman"/>
                <a:cs typeface="Times New Roman"/>
              </a:rPr>
              <a:t>твердом </a:t>
            </a:r>
            <a:r>
              <a:rPr sz="1400" dirty="0">
                <a:latin typeface="Times New Roman"/>
                <a:cs typeface="Times New Roman"/>
              </a:rPr>
              <a:t>и мягком </a:t>
            </a:r>
            <a:r>
              <a:rPr sz="1400" spc="-5" dirty="0">
                <a:latin typeface="Times New Roman"/>
                <a:cs typeface="Times New Roman"/>
              </a:rPr>
              <a:t>звучании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прямых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обратных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слогах,</a:t>
            </a:r>
            <a:r>
              <a:rPr sz="1400" spc="-5" dirty="0">
                <a:latin typeface="Times New Roman"/>
                <a:cs typeface="Times New Roman"/>
              </a:rPr>
              <a:t> словах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предложениях.</a:t>
            </a:r>
            <a:endParaRPr sz="1400">
              <a:latin typeface="Times New Roman"/>
              <a:cs typeface="Times New Roman"/>
            </a:endParaRPr>
          </a:p>
          <a:p>
            <a:pPr marL="1183005" marR="109855">
              <a:lnSpc>
                <a:spcPts val="161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дифференцировать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участию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голоса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([с]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[з]),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твердости-мягкости</a:t>
            </a:r>
            <a:r>
              <a:rPr sz="1400" dirty="0">
                <a:latin typeface="Times New Roman"/>
                <a:cs typeface="Times New Roman"/>
              </a:rPr>
              <a:t> ([л]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" dirty="0">
                <a:latin typeface="Times New Roman"/>
                <a:cs typeface="Times New Roman"/>
              </a:rPr>
              <a:t> [л’], </a:t>
            </a:r>
            <a:r>
              <a:rPr sz="1400" dirty="0">
                <a:latin typeface="Times New Roman"/>
                <a:cs typeface="Times New Roman"/>
              </a:rPr>
              <a:t>[т] —</a:t>
            </a:r>
            <a:r>
              <a:rPr sz="1400" spc="-5" dirty="0">
                <a:latin typeface="Times New Roman"/>
                <a:cs typeface="Times New Roman"/>
              </a:rPr>
              <a:t> [т’]),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месту</a:t>
            </a:r>
            <a:endParaRPr sz="1400">
              <a:latin typeface="Times New Roman"/>
              <a:cs typeface="Times New Roman"/>
            </a:endParaRPr>
          </a:p>
          <a:p>
            <a:pPr marL="1183005">
              <a:lnSpc>
                <a:spcPts val="1540"/>
              </a:lnSpc>
            </a:pPr>
            <a:r>
              <a:rPr sz="1400" spc="-5" dirty="0">
                <a:latin typeface="Times New Roman"/>
                <a:cs typeface="Times New Roman"/>
              </a:rPr>
              <a:t>образования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([с]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[ш]).</a:t>
            </a:r>
            <a:endParaRPr sz="1400">
              <a:latin typeface="Times New Roman"/>
              <a:cs typeface="Times New Roman"/>
            </a:endParaRPr>
          </a:p>
          <a:p>
            <a:pPr marL="1183005" marR="604520">
              <a:lnSpc>
                <a:spcPts val="1610"/>
              </a:lnSpc>
              <a:spcBef>
                <a:spcPts val="85"/>
              </a:spcBef>
            </a:pPr>
            <a:r>
              <a:rPr sz="1400" b="1" spc="-5" dirty="0">
                <a:latin typeface="Times New Roman"/>
                <a:cs typeface="Times New Roman"/>
              </a:rPr>
              <a:t>Подготовка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овладению элементарными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навыками </a:t>
            </a:r>
            <a:r>
              <a:rPr sz="1400" b="1" spc="-3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письма и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чтения</a:t>
            </a:r>
            <a:endParaRPr sz="1400">
              <a:latin typeface="Times New Roman"/>
              <a:cs typeface="Times New Roman"/>
            </a:endParaRPr>
          </a:p>
          <a:p>
            <a:pPr marL="1183005">
              <a:lnSpc>
                <a:spcPts val="1505"/>
              </a:lnSpc>
            </a:pPr>
            <a:r>
              <a:rPr sz="1400" dirty="0">
                <a:latin typeface="Times New Roman"/>
                <a:cs typeface="Times New Roman"/>
              </a:rPr>
              <a:t>Учить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звукового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анализа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синтеза,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преобразованию</a:t>
            </a:r>
            <a:endParaRPr sz="1400">
              <a:latin typeface="Times New Roman"/>
              <a:cs typeface="Times New Roman"/>
            </a:endParaRPr>
          </a:p>
          <a:p>
            <a:pPr marL="1183005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прямых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обратных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слогов</a:t>
            </a:r>
            <a:r>
              <a:rPr sz="1400" spc="-5" dirty="0">
                <a:latin typeface="Times New Roman"/>
                <a:cs typeface="Times New Roman"/>
              </a:rPr>
              <a:t> (</a:t>
            </a:r>
            <a:r>
              <a:rPr sz="1400" i="1" spc="-5" dirty="0">
                <a:latin typeface="Times New Roman"/>
                <a:cs typeface="Times New Roman"/>
              </a:rPr>
              <a:t>ас-са</a:t>
            </a:r>
            <a:r>
              <a:rPr sz="1400" spc="-5" dirty="0">
                <a:latin typeface="Times New Roman"/>
                <a:cs typeface="Times New Roman"/>
              </a:rPr>
              <a:t>),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односложных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 (</a:t>
            </a:r>
            <a:r>
              <a:rPr sz="1400" i="1" spc="-5" dirty="0">
                <a:latin typeface="Times New Roman"/>
                <a:cs typeface="Times New Roman"/>
              </a:rPr>
              <a:t>«</a:t>
            </a:r>
            <a:r>
              <a:rPr sz="1400" i="1" spc="26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ак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endParaRPr sz="1400">
              <a:latin typeface="Times New Roman"/>
              <a:cs typeface="Times New Roman"/>
            </a:endParaRPr>
          </a:p>
          <a:p>
            <a:pPr marL="1183005">
              <a:lnSpc>
                <a:spcPts val="1650"/>
              </a:lnSpc>
            </a:pPr>
            <a:r>
              <a:rPr sz="1400" i="1" spc="85" dirty="0">
                <a:latin typeface="Times New Roman"/>
                <a:cs typeface="Times New Roman"/>
              </a:rPr>
              <a:t> </a:t>
            </a:r>
            <a:r>
              <a:rPr sz="1400" i="1" spc="35" dirty="0">
                <a:latin typeface="Times New Roman"/>
                <a:cs typeface="Times New Roman"/>
              </a:rPr>
              <a:t>ик»</a:t>
            </a:r>
            <a:r>
              <a:rPr sz="1400" spc="35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645"/>
              </a:lnSpc>
              <a:spcBef>
                <a:spcPts val="600"/>
              </a:spcBef>
            </a:pPr>
            <a:r>
              <a:rPr sz="1400" b="1" dirty="0">
                <a:latin typeface="Times New Roman"/>
                <a:cs typeface="Times New Roman"/>
              </a:rPr>
              <a:t>В итоге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логопедической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работы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дети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должны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научиться:</a:t>
            </a:r>
            <a:endParaRPr sz="1400">
              <a:latin typeface="Times New Roman"/>
              <a:cs typeface="Times New Roman"/>
            </a:endParaRPr>
          </a:p>
          <a:p>
            <a:pPr marL="12700" marR="305435" indent="264795">
              <a:lnSpc>
                <a:spcPts val="1610"/>
              </a:lnSpc>
              <a:spcBef>
                <a:spcPts val="75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понимать </a:t>
            </a:r>
            <a:r>
              <a:rPr sz="1400" spc="-5" dirty="0">
                <a:latin typeface="Times New Roman"/>
                <a:cs typeface="Times New Roman"/>
              </a:rPr>
              <a:t>обращенную </a:t>
            </a:r>
            <a:r>
              <a:rPr sz="1400" dirty="0">
                <a:latin typeface="Times New Roman"/>
                <a:cs typeface="Times New Roman"/>
              </a:rPr>
              <a:t>речь в </a:t>
            </a:r>
            <a:r>
              <a:rPr sz="1400" spc="-5" dirty="0">
                <a:latin typeface="Times New Roman"/>
                <a:cs typeface="Times New Roman"/>
              </a:rPr>
              <a:t>соответствии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параметрами возрастной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нормы;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5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фонетически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оформлять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звуковую </a:t>
            </a:r>
            <a:r>
              <a:rPr sz="1400" dirty="0">
                <a:latin typeface="Times New Roman"/>
                <a:cs typeface="Times New Roman"/>
              </a:rPr>
              <a:t>сторону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речи;</a:t>
            </a:r>
            <a:endParaRPr sz="1400">
              <a:latin typeface="Times New Roman"/>
              <a:cs typeface="Times New Roman"/>
            </a:endParaRPr>
          </a:p>
          <a:p>
            <a:pPr marL="12700" marR="716280" indent="264795">
              <a:lnSpc>
                <a:spcPts val="1610"/>
              </a:lnSpc>
              <a:spcBef>
                <a:spcPts val="85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передавать слоговую</a:t>
            </a:r>
            <a:r>
              <a:rPr sz="1400" dirty="0">
                <a:latin typeface="Times New Roman"/>
                <a:cs typeface="Times New Roman"/>
              </a:rPr>
              <a:t> структуру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используемых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пользоваться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распространенными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сложными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предложениями,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владеть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объединения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рассказ;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владеть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элементарными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пересказа;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45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владеть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диалогической речи;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46</a:t>
            </a:fld>
            <a:endParaRPr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47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7900" cy="433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175" indent="-107314">
              <a:lnSpc>
                <a:spcPts val="1650"/>
              </a:lnSpc>
              <a:spcBef>
                <a:spcPts val="100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владеть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словообразования: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продуцировать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названия</a:t>
            </a:r>
            <a:endParaRPr sz="1400">
              <a:latin typeface="Times New Roman"/>
              <a:cs typeface="Times New Roman"/>
            </a:endParaRPr>
          </a:p>
          <a:p>
            <a:pPr marL="12700" marR="706120">
              <a:lnSpc>
                <a:spcPts val="1610"/>
              </a:lnSpc>
              <a:spcBef>
                <a:spcPts val="85"/>
              </a:spcBef>
            </a:pPr>
            <a:r>
              <a:rPr sz="1400" spc="-5" dirty="0">
                <a:latin typeface="Times New Roman"/>
                <a:cs typeface="Times New Roman"/>
              </a:rPr>
              <a:t>существительных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глаголов,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прилагательных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глаголов,</a:t>
            </a:r>
            <a:r>
              <a:rPr sz="1400" spc="-5" dirty="0">
                <a:latin typeface="Times New Roman"/>
                <a:cs typeface="Times New Roman"/>
              </a:rPr>
              <a:t> уменьшительно-ласкательных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увеличительных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существительных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проч.;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грамматически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оформлять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самостоятельную</a:t>
            </a:r>
            <a:r>
              <a:rPr sz="1400" dirty="0">
                <a:latin typeface="Times New Roman"/>
                <a:cs typeface="Times New Roman"/>
              </a:rPr>
              <a:t> речь в</a:t>
            </a:r>
            <a:endParaRPr sz="1400">
              <a:latin typeface="Times New Roman"/>
              <a:cs typeface="Times New Roman"/>
            </a:endParaRPr>
          </a:p>
          <a:p>
            <a:pPr marL="12700" marR="331470">
              <a:lnSpc>
                <a:spcPct val="961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нормами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языка.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Падежные,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родовидовые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окончания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проговариваться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четко;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почти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сложные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предлоги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употребляться адекватно;</a:t>
            </a:r>
            <a:endParaRPr sz="1400">
              <a:latin typeface="Times New Roman"/>
              <a:cs typeface="Times New Roman"/>
            </a:endParaRPr>
          </a:p>
          <a:p>
            <a:pPr marL="12700" marR="817880" indent="264795">
              <a:lnSpc>
                <a:spcPts val="1610"/>
              </a:lnSpc>
              <a:spcBef>
                <a:spcPts val="40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использовать 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спонтанном общении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лексико-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грамматических категорий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(существительных,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глаголов,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наречий,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прилагательных, местоимений</a:t>
            </a:r>
            <a:r>
              <a:rPr sz="1400" dirty="0">
                <a:latin typeface="Times New Roman"/>
                <a:cs typeface="Times New Roman"/>
              </a:rPr>
              <a:t> и т. </a:t>
            </a:r>
            <a:r>
              <a:rPr sz="1400" spc="-5" dirty="0">
                <a:latin typeface="Times New Roman"/>
                <a:cs typeface="Times New Roman"/>
              </a:rPr>
              <a:t>д.);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25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владеть</a:t>
            </a:r>
            <a:r>
              <a:rPr sz="1400" dirty="0">
                <a:latin typeface="Times New Roman"/>
                <a:cs typeface="Times New Roman"/>
              </a:rPr>
              <a:t> элементами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грамоты: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«навыками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печатания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некоторых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букв, </a:t>
            </a:r>
            <a:r>
              <a:rPr sz="1400" dirty="0">
                <a:latin typeface="Times New Roman"/>
                <a:cs typeface="Times New Roman"/>
              </a:rPr>
              <a:t>слогов, </a:t>
            </a:r>
            <a:r>
              <a:rPr sz="1400" spc="-5" dirty="0">
                <a:latin typeface="Times New Roman"/>
                <a:cs typeface="Times New Roman"/>
              </a:rPr>
              <a:t>слов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коротких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пределах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программы.</a:t>
            </a:r>
            <a:endParaRPr sz="1400">
              <a:latin typeface="Times New Roman"/>
              <a:cs typeface="Times New Roman"/>
            </a:endParaRPr>
          </a:p>
          <a:p>
            <a:pPr marL="12700" marR="478155" indent="264795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дальнейшем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совершенствование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компонентов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языковой системы.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02235" algn="just">
              <a:lnSpc>
                <a:spcPts val="1630"/>
              </a:lnSpc>
            </a:pPr>
            <a:r>
              <a:rPr sz="1400" b="1" dirty="0">
                <a:latin typeface="Times New Roman"/>
                <a:cs typeface="Times New Roman"/>
              </a:rPr>
              <a:t>2.3  </a:t>
            </a:r>
            <a:r>
              <a:rPr sz="1400" b="1" spc="5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Содержание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непосредственной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образовательной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деятельности</a:t>
            </a:r>
            <a:endParaRPr sz="1400">
              <a:latin typeface="Times New Roman"/>
              <a:cs typeface="Times New Roman"/>
            </a:endParaRPr>
          </a:p>
          <a:p>
            <a:pPr marL="12700" marR="5080" indent="89535" algn="just">
              <a:lnSpc>
                <a:spcPct val="96000"/>
              </a:lnSpc>
              <a:spcBef>
                <a:spcPts val="20"/>
              </a:spcBef>
            </a:pPr>
            <a:r>
              <a:rPr sz="1400" spc="-5" dirty="0">
                <a:latin typeface="Times New Roman"/>
                <a:cs typeface="Times New Roman"/>
              </a:rPr>
              <a:t>Обучение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основная</a:t>
            </a:r>
            <a:r>
              <a:rPr sz="1400" dirty="0">
                <a:latin typeface="Times New Roman"/>
                <a:cs typeface="Times New Roman"/>
              </a:rPr>
              <a:t> форма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коррекционно-воспитательной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детьми,</a:t>
            </a:r>
            <a:r>
              <a:rPr sz="1400" dirty="0">
                <a:latin typeface="Times New Roman"/>
                <a:cs typeface="Times New Roman"/>
              </a:rPr>
              <a:t> имеющая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большое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коммуникативной</a:t>
            </a:r>
            <a:r>
              <a:rPr sz="1400" dirty="0">
                <a:latin typeface="Times New Roman"/>
                <a:cs typeface="Times New Roman"/>
              </a:rPr>
              <a:t> функции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готовности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школе.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речевыми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нарушениями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проявляются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особенности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56436" y="4985130"/>
            <a:ext cx="347535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83995" algn="l"/>
                <a:tab pos="2537460" algn="l"/>
              </a:tabLst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ость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ним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ния,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49517" y="5189346"/>
            <a:ext cx="358330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16990" algn="l"/>
                <a:tab pos="2956560" algn="l"/>
              </a:tabLst>
            </a:pP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ная	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фор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ость	и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4985130"/>
            <a:ext cx="2331720" cy="6483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algn="just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психической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деятельности: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познавательная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активность,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8204" y="5597778"/>
            <a:ext cx="6058535" cy="392049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7620" algn="just">
              <a:lnSpc>
                <a:spcPct val="959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Специфика нарушения речи </a:t>
            </a:r>
            <a:r>
              <a:rPr sz="1400" dirty="0">
                <a:latin typeface="Times New Roman"/>
                <a:cs typeface="Times New Roman"/>
              </a:rPr>
              <a:t>у детей с </a:t>
            </a:r>
            <a:r>
              <a:rPr sz="1400" spc="-5" dirty="0">
                <a:latin typeface="Times New Roman"/>
                <a:cs typeface="Times New Roman"/>
              </a:rPr>
              <a:t>ФФН </a:t>
            </a:r>
            <a:r>
              <a:rPr sz="1400" dirty="0">
                <a:latin typeface="Times New Roman"/>
                <a:cs typeface="Times New Roman"/>
              </a:rPr>
              <a:t>состоит в </a:t>
            </a:r>
            <a:r>
              <a:rPr sz="1400" spc="-5" dirty="0">
                <a:latin typeface="Times New Roman"/>
                <a:cs typeface="Times New Roman"/>
              </a:rPr>
              <a:t>многообразии дефектов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 различных звуков,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вариативности 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-5" dirty="0">
                <a:latin typeface="Times New Roman"/>
                <a:cs typeface="Times New Roman"/>
              </a:rPr>
              <a:t>проявлений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разных </a:t>
            </a:r>
            <a:r>
              <a:rPr sz="1400" dirty="0">
                <a:latin typeface="Times New Roman"/>
                <a:cs typeface="Times New Roman"/>
              </a:rPr>
              <a:t> формах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степени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несформированности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что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обуславливает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тщательной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ориентированной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коррекции.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связи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этим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предусмотрены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три</a:t>
            </a:r>
            <a:r>
              <a:rPr sz="1400" spc="-5" dirty="0">
                <a:latin typeface="Times New Roman"/>
                <a:cs typeface="Times New Roman"/>
              </a:rPr>
              <a:t> типа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подгрупповые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фронтальные.</a:t>
            </a:r>
            <a:endParaRPr sz="1400">
              <a:latin typeface="Times New Roman"/>
              <a:cs typeface="Times New Roman"/>
            </a:endParaRPr>
          </a:p>
          <a:p>
            <a:pPr marL="12700" marR="10160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Основная</a:t>
            </a:r>
            <a:r>
              <a:rPr sz="1400" dirty="0">
                <a:latin typeface="Times New Roman"/>
                <a:cs typeface="Times New Roman"/>
              </a:rPr>
              <a:t> цель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состоит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выборе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применении </a:t>
            </a:r>
            <a:r>
              <a:rPr sz="1400" dirty="0">
                <a:latin typeface="Times New Roman"/>
                <a:cs typeface="Times New Roman"/>
              </a:rPr>
              <a:t> комплекса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артикуляционных</a:t>
            </a:r>
            <a:r>
              <a:rPr sz="1400" spc="8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упражнений,</a:t>
            </a:r>
            <a:r>
              <a:rPr sz="1400" spc="8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направленных</a:t>
            </a:r>
            <a:r>
              <a:rPr sz="1400" spc="86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устранение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10"/>
              </a:lnSpc>
              <a:spcBef>
                <a:spcPts val="10"/>
              </a:spcBef>
            </a:pPr>
            <a:r>
              <a:rPr sz="1400" spc="-5" dirty="0">
                <a:latin typeface="Times New Roman"/>
                <a:cs typeface="Times New Roman"/>
              </a:rPr>
              <a:t>специфических нарушений звуковой стороны речи, характерных для разных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нозологических форм речевой патологии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дислалии, ринолалии, дизартрии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установить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эмоциональный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контакт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ребенком,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активизировать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контроль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качеством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25"/>
              </a:lnSpc>
            </a:pPr>
            <a:r>
              <a:rPr sz="1400" dirty="0">
                <a:latin typeface="Times New Roman"/>
                <a:cs typeface="Times New Roman"/>
              </a:rPr>
              <a:t>звучащей   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</a:t>
            </a:r>
            <a:r>
              <a:rPr sz="1400" spc="470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скорригировать</a:t>
            </a:r>
            <a:r>
              <a:rPr sz="1400" spc="470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некоторые</a:t>
            </a:r>
            <a:r>
              <a:rPr sz="1400" spc="47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личностные</a:t>
            </a:r>
            <a:r>
              <a:rPr sz="1400" spc="47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особенности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дошкольника:</a:t>
            </a:r>
            <a:r>
              <a:rPr sz="1400" dirty="0">
                <a:latin typeface="Times New Roman"/>
                <a:cs typeface="Times New Roman"/>
              </a:rPr>
              <a:t> речевой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негативизм,</a:t>
            </a:r>
            <a:r>
              <a:rPr sz="1400" dirty="0">
                <a:latin typeface="Times New Roman"/>
                <a:cs typeface="Times New Roman"/>
              </a:rPr>
              <a:t> фиксацию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дефекте,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сгладить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невротические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реакции.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должен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овладеть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изучаемого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автоматизировать</a:t>
            </a:r>
            <a:r>
              <a:rPr sz="1400" spc="340" dirty="0">
                <a:latin typeface="Times New Roman"/>
                <a:cs typeface="Times New Roman"/>
              </a:rPr>
              <a:t>  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его       в       </a:t>
            </a:r>
            <a:r>
              <a:rPr sz="1400" spc="-5" dirty="0">
                <a:latin typeface="Times New Roman"/>
                <a:cs typeface="Times New Roman"/>
              </a:rPr>
              <a:t>облегченных</a:t>
            </a:r>
            <a:r>
              <a:rPr sz="1400" spc="455" dirty="0">
                <a:latin typeface="Times New Roman"/>
                <a:cs typeface="Times New Roman"/>
              </a:rPr>
              <a:t>   </a:t>
            </a:r>
            <a:r>
              <a:rPr sz="1400" spc="-5" dirty="0">
                <a:latin typeface="Times New Roman"/>
                <a:cs typeface="Times New Roman"/>
              </a:rPr>
              <a:t>фонетических</a:t>
            </a:r>
            <a:r>
              <a:rPr sz="1400" spc="455" dirty="0">
                <a:latin typeface="Times New Roman"/>
                <a:cs typeface="Times New Roman"/>
              </a:rPr>
              <a:t>   </a:t>
            </a:r>
            <a:r>
              <a:rPr sz="1400" spc="-5" dirty="0">
                <a:latin typeface="Times New Roman"/>
                <a:cs typeface="Times New Roman"/>
              </a:rPr>
              <a:t>условиях,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dirty="0">
                <a:latin typeface="Times New Roman"/>
                <a:cs typeface="Times New Roman"/>
              </a:rPr>
              <a:t> е.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изолированно,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прямом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обратном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слоге,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словах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несложной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слоговой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48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60440" cy="760158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12065" algn="just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структуры. </a:t>
            </a:r>
            <a:r>
              <a:rPr sz="1400" dirty="0">
                <a:latin typeface="Times New Roman"/>
                <a:cs typeface="Times New Roman"/>
              </a:rPr>
              <a:t>Таким образом, </a:t>
            </a:r>
            <a:r>
              <a:rPr sz="1400" spc="-5" dirty="0">
                <a:latin typeface="Times New Roman"/>
                <a:cs typeface="Times New Roman"/>
              </a:rPr>
              <a:t>ребенок подготавливается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усвоению содержания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подгрупповых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занятий.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Основная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цель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подгрупповых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воспитание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коллективной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59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работы.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научиться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адекватно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оценивать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качество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высказываний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сверстников.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является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открытой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системой,</a:t>
            </a:r>
            <a:r>
              <a:rPr sz="1400" dirty="0">
                <a:latin typeface="Times New Roman"/>
                <a:cs typeface="Times New Roman"/>
              </a:rPr>
              <a:t> меняется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усмотрению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зависимости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динамики достижений дошкольников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коррекции произношения. Большую </a:t>
            </a:r>
            <a:r>
              <a:rPr sz="1400" dirty="0">
                <a:latin typeface="Times New Roman"/>
                <a:cs typeface="Times New Roman"/>
              </a:rPr>
              <a:t> часть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свободного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времени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могут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проводить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любом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сообществе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-5" dirty="0">
                <a:latin typeface="Times New Roman"/>
                <a:cs typeface="Times New Roman"/>
              </a:rPr>
              <a:t> 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интересами.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Важной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методическом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аспекте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особенностью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индивидуальных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подгрупповых занятий является </a:t>
            </a:r>
            <a:r>
              <a:rPr sz="1400" dirty="0">
                <a:latin typeface="Times New Roman"/>
                <a:cs typeface="Times New Roman"/>
              </a:rPr>
              <a:t>то, </a:t>
            </a:r>
            <a:r>
              <a:rPr sz="1400" spc="-5" dirty="0">
                <a:latin typeface="Times New Roman"/>
                <a:cs typeface="Times New Roman"/>
              </a:rPr>
              <a:t>что они носят опережающий характер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готовят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более</a:t>
            </a:r>
            <a:r>
              <a:rPr sz="1400" dirty="0">
                <a:latin typeface="Times New Roman"/>
                <a:cs typeface="Times New Roman"/>
              </a:rPr>
              <a:t> сложного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фонетического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лексико-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фронтальных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занятиях.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5"/>
              </a:lnSpc>
            </a:pPr>
            <a:r>
              <a:rPr sz="1400" spc="-5" dirty="0">
                <a:latin typeface="Times New Roman"/>
                <a:cs typeface="Times New Roman"/>
              </a:rPr>
              <a:t>Фронтальные</a:t>
            </a:r>
            <a:r>
              <a:rPr sz="1400" spc="515" dirty="0">
                <a:latin typeface="Times New Roman"/>
                <a:cs typeface="Times New Roman"/>
              </a:rPr>
              <a:t> </a:t>
            </a:r>
            <a:r>
              <a:rPr sz="1400" spc="13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фонетические</a:t>
            </a:r>
            <a:r>
              <a:rPr sz="1400" spc="520" dirty="0">
                <a:latin typeface="Times New Roman"/>
                <a:cs typeface="Times New Roman"/>
              </a:rPr>
              <a:t>  </a:t>
            </a:r>
            <a:r>
              <a:rPr sz="1400" spc="5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</a:t>
            </a:r>
            <a:r>
              <a:rPr sz="1400" spc="515" dirty="0">
                <a:latin typeface="Times New Roman"/>
                <a:cs typeface="Times New Roman"/>
              </a:rPr>
              <a:t>   </a:t>
            </a:r>
            <a:r>
              <a:rPr sz="1400" spc="-5" dirty="0">
                <a:latin typeface="Times New Roman"/>
                <a:cs typeface="Times New Roman"/>
              </a:rPr>
              <a:t>предусматривают</a:t>
            </a:r>
            <a:r>
              <a:rPr sz="1400" spc="520" dirty="0">
                <a:latin typeface="Times New Roman"/>
                <a:cs typeface="Times New Roman"/>
              </a:rPr>
              <a:t>   </a:t>
            </a:r>
            <a:r>
              <a:rPr sz="1400" spc="-5" dirty="0">
                <a:latin typeface="Times New Roman"/>
                <a:cs typeface="Times New Roman"/>
              </a:rPr>
              <a:t>усвоение</a:t>
            </a:r>
            <a:endParaRPr sz="1400">
              <a:latin typeface="Times New Roman"/>
              <a:cs typeface="Times New Roman"/>
            </a:endParaRPr>
          </a:p>
          <a:p>
            <a:pPr marL="12700" marR="8890" algn="just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произношения ранее поставленных звуков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любых фонетических позициях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активное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Одновременно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обеспечивается</a:t>
            </a:r>
            <a:r>
              <a:rPr sz="1400" dirty="0">
                <a:latin typeface="Times New Roman"/>
                <a:cs typeface="Times New Roman"/>
              </a:rPr>
              <a:t> дальнейшее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расширение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практики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ознакомления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окружающим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миром.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позволяет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реализовать коррекционную направленность обучения, </a:t>
            </a:r>
            <a:r>
              <a:rPr sz="1400" dirty="0">
                <a:latin typeface="Times New Roman"/>
                <a:cs typeface="Times New Roman"/>
              </a:rPr>
              <a:t>предоставить </a:t>
            </a:r>
            <a:r>
              <a:rPr sz="1400" spc="-5" dirty="0">
                <a:latin typeface="Times New Roman"/>
                <a:cs typeface="Times New Roman"/>
              </a:rPr>
              <a:t>ребенку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благоприятные условия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овладения родным </a:t>
            </a:r>
            <a:r>
              <a:rPr sz="1400" dirty="0">
                <a:latin typeface="Times New Roman"/>
                <a:cs typeface="Times New Roman"/>
              </a:rPr>
              <a:t>языком в </a:t>
            </a:r>
            <a:r>
              <a:rPr sz="1400" spc="-5" dirty="0">
                <a:latin typeface="Times New Roman"/>
                <a:cs typeface="Times New Roman"/>
              </a:rPr>
              <a:t>индивидуальных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коллективных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ситуациях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общения.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95700"/>
              </a:lnSpc>
            </a:pP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фронтальных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организуются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совместные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обеспечивающие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межличностное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общение,</a:t>
            </a:r>
            <a:r>
              <a:rPr sz="1400" dirty="0">
                <a:latin typeface="Times New Roman"/>
                <a:cs typeface="Times New Roman"/>
              </a:rPr>
              <a:t> разные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коммуникативной,</a:t>
            </a:r>
            <a:r>
              <a:rPr sz="1400" dirty="0">
                <a:latin typeface="Times New Roman"/>
                <a:cs typeface="Times New Roman"/>
              </a:rPr>
              <a:t> планирующей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знаковой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функции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Важную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роль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ФФН</a:t>
            </a:r>
            <a:r>
              <a:rPr sz="1400" spc="-5" dirty="0">
                <a:latin typeface="Times New Roman"/>
                <a:cs typeface="Times New Roman"/>
              </a:rPr>
              <a:t> играет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четкая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организация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жизни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посещения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сада.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Поэтому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следует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958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создать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необходимые</a:t>
            </a:r>
            <a:r>
              <a:rPr sz="1400" dirty="0">
                <a:latin typeface="Times New Roman"/>
                <a:cs typeface="Times New Roman"/>
              </a:rPr>
              <a:t> условия,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чтобы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разнообразную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активную </a:t>
            </a:r>
            <a:r>
              <a:rPr sz="1400" dirty="0">
                <a:latin typeface="Times New Roman"/>
                <a:cs typeface="Times New Roman"/>
              </a:rPr>
              <a:t> деятельность </a:t>
            </a:r>
            <a:r>
              <a:rPr sz="1400" spc="-5" dirty="0">
                <a:latin typeface="Times New Roman"/>
                <a:cs typeface="Times New Roman"/>
              </a:rPr>
              <a:t>детей. Режим дня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расписание занятий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значительной степени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отличаются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-5" dirty="0">
                <a:latin typeface="Times New Roman"/>
                <a:cs typeface="Times New Roman"/>
              </a:rPr>
              <a:t>общепринятых, </a:t>
            </a:r>
            <a:r>
              <a:rPr sz="1400" dirty="0">
                <a:latin typeface="Times New Roman"/>
                <a:cs typeface="Times New Roman"/>
              </a:rPr>
              <a:t>так как в течение </a:t>
            </a:r>
            <a:r>
              <a:rPr sz="1400" spc="-5" dirty="0">
                <a:latin typeface="Times New Roman"/>
                <a:cs typeface="Times New Roman"/>
              </a:rPr>
              <a:t>года наряду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приоритетным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осуществлением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коррекционно-обучающих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 данной категории необходимо подготовить </a:t>
            </a:r>
            <a:r>
              <a:rPr sz="1400" dirty="0">
                <a:latin typeface="Times New Roman"/>
                <a:cs typeface="Times New Roman"/>
              </a:rPr>
              <a:t>их к </a:t>
            </a:r>
            <a:r>
              <a:rPr sz="1400" spc="-5" dirty="0">
                <a:latin typeface="Times New Roman"/>
                <a:cs typeface="Times New Roman"/>
              </a:rPr>
              <a:t>интеграции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общеобразовательную среду. Соблюдение определенного </a:t>
            </a:r>
            <a:r>
              <a:rPr sz="1400" dirty="0">
                <a:latin typeface="Times New Roman"/>
                <a:cs typeface="Times New Roman"/>
              </a:rPr>
              <a:t>режима, </a:t>
            </a:r>
            <a:r>
              <a:rPr sz="1400" spc="-5" dirty="0">
                <a:latin typeface="Times New Roman"/>
                <a:cs typeface="Times New Roman"/>
              </a:rPr>
              <a:t>правильное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равномерное распределение нагрузки на протяжении всего дня позволяют </a:t>
            </a:r>
            <a:r>
              <a:rPr sz="1400" dirty="0">
                <a:latin typeface="Times New Roman"/>
                <a:cs typeface="Times New Roman"/>
              </a:rPr>
              <a:t>без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лишнего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напряжения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переутомления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выполнять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поставленные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задачи.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Важно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этом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соотнести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обязанности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воспитателя.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соответствии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«Положением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дошкольных учреждениях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группах </a:t>
            </a:r>
            <a:r>
              <a:rPr sz="1400" spc="-5" dirty="0">
                <a:latin typeface="Times New Roman"/>
                <a:cs typeface="Times New Roman"/>
              </a:rPr>
              <a:t>детей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нарушениями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речи»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каждой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работают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два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воспитателя.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Из-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8460485"/>
            <a:ext cx="26809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8694" algn="l"/>
                <a:tab pos="1739900" algn="l"/>
              </a:tabLst>
            </a:pPr>
            <a:r>
              <a:rPr sz="1400" spc="-5" dirty="0">
                <a:latin typeface="Times New Roman"/>
                <a:cs typeface="Times New Roman"/>
              </a:rPr>
              <a:t>некоторые	занятия	воспитателя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8204" y="8256269"/>
            <a:ext cx="6053455" cy="443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645"/>
              </a:lnSpc>
              <a:spcBef>
                <a:spcPts val="100"/>
              </a:spcBef>
              <a:tabLst>
                <a:tab pos="314960" algn="l"/>
                <a:tab pos="1649095" algn="l"/>
                <a:tab pos="2690495" algn="l"/>
                <a:tab pos="4051935" algn="l"/>
                <a:tab pos="5433695" algn="l"/>
              </a:tabLst>
            </a:pPr>
            <a:r>
              <a:rPr sz="1400" spc="-5" dirty="0">
                <a:latin typeface="Times New Roman"/>
                <a:cs typeface="Times New Roman"/>
              </a:rPr>
              <a:t>за	необходимости	проведения	коррекционных	логопедических	занятий</a:t>
            </a:r>
            <a:endParaRPr sz="1400">
              <a:latin typeface="Times New Roman"/>
              <a:cs typeface="Times New Roman"/>
            </a:endParaRPr>
          </a:p>
          <a:p>
            <a:pPr marR="5080" algn="r">
              <a:lnSpc>
                <a:spcPts val="1645"/>
              </a:lnSpc>
              <a:tabLst>
                <a:tab pos="1096645" algn="l"/>
                <a:tab pos="1443355" algn="l"/>
                <a:tab pos="2287270" algn="l"/>
                <a:tab pos="2905125" algn="l"/>
              </a:tabLst>
            </a:pPr>
            <a:r>
              <a:rPr sz="1400" spc="-5" dirty="0">
                <a:latin typeface="Times New Roman"/>
                <a:cs typeface="Times New Roman"/>
              </a:rPr>
              <a:t>переносятся	</a:t>
            </a:r>
            <a:r>
              <a:rPr sz="1400" dirty="0">
                <a:latin typeface="Times New Roman"/>
                <a:cs typeface="Times New Roman"/>
              </a:rPr>
              <a:t>на	</a:t>
            </a:r>
            <a:r>
              <a:rPr sz="1400" spc="-5" dirty="0">
                <a:latin typeface="Times New Roman"/>
                <a:cs typeface="Times New Roman"/>
              </a:rPr>
              <a:t>вечернее	время	</a:t>
            </a:r>
            <a:r>
              <a:rPr sz="1400" dirty="0">
                <a:latin typeface="Times New Roman"/>
                <a:cs typeface="Times New Roman"/>
              </a:rPr>
              <a:t>(см.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8666226"/>
            <a:ext cx="6054725" cy="1056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примерный </a:t>
            </a:r>
            <a:r>
              <a:rPr sz="1400" dirty="0">
                <a:latin typeface="Times New Roman"/>
                <a:cs typeface="Times New Roman"/>
              </a:rPr>
              <a:t>режим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дня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старшей,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подготовительной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группе).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marL="978535">
              <a:lnSpc>
                <a:spcPts val="1645"/>
              </a:lnSpc>
            </a:pP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Содержание</a:t>
            </a: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индивидуальных</a:t>
            </a:r>
            <a:r>
              <a:rPr sz="14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подгрупповых</a:t>
            </a:r>
            <a:r>
              <a:rPr sz="14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занятий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>
              <a:lnSpc>
                <a:spcPts val="1610"/>
              </a:lnSpc>
              <a:spcBef>
                <a:spcPts val="75"/>
              </a:spcBef>
              <a:tabLst>
                <a:tab pos="1239520" algn="l"/>
                <a:tab pos="2201545" algn="l"/>
                <a:tab pos="2859405" algn="l"/>
                <a:tab pos="3101340" algn="l"/>
                <a:tab pos="4074160" algn="l"/>
                <a:tab pos="5300345" algn="l"/>
              </a:tabLst>
            </a:pPr>
            <a:r>
              <a:rPr sz="1400" spc="-5" dirty="0">
                <a:latin typeface="Times New Roman"/>
                <a:cs typeface="Times New Roman"/>
              </a:rPr>
              <a:t>Основная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цель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подгрупповых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первоначальное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закрепление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	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	з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	в	раз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	фон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тиче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слови</a:t>
            </a:r>
            <a:r>
              <a:rPr sz="1400" spc="5" dirty="0">
                <a:latin typeface="Times New Roman"/>
                <a:cs typeface="Times New Roman"/>
              </a:rPr>
              <a:t>я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6867906" y="9935667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49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7900" cy="67830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7620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Организуются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3—4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имеющих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однотипные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стороны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занятиях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осуществляется: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закрепление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звуков;</a:t>
            </a:r>
            <a:endParaRPr sz="1400">
              <a:latin typeface="Times New Roman"/>
              <a:cs typeface="Times New Roman"/>
            </a:endParaRPr>
          </a:p>
          <a:p>
            <a:pPr marL="12700" marR="9525" indent="264795">
              <a:lnSpc>
                <a:spcPts val="1610"/>
              </a:lnSpc>
              <a:spcBef>
                <a:spcPts val="80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отработка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восприятия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воспроизведения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сложных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слоговых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структур, состоящих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произносимых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звуков;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5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звуковой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синтез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слов,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состоящих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произносимых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звуков;</a:t>
            </a:r>
            <a:endParaRPr sz="1400">
              <a:latin typeface="Times New Roman"/>
              <a:cs typeface="Times New Roman"/>
            </a:endParaRPr>
          </a:p>
          <a:p>
            <a:pPr marL="12700" marR="9525" indent="264795">
              <a:lnSpc>
                <a:spcPts val="1610"/>
              </a:lnSpc>
              <a:spcBef>
                <a:spcPts val="75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расширение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лексического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запаса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закрепления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поставленных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ранее звуков;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закрепление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доступных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возрасту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грамматических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категорий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учетом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исправленных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звуков.</a:t>
            </a:r>
            <a:endParaRPr sz="1400">
              <a:latin typeface="Times New Roman"/>
              <a:cs typeface="Times New Roman"/>
            </a:endParaRPr>
          </a:p>
          <a:p>
            <a:pPr marL="12700" marR="5715" indent="264795" algn="just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во</a:t>
            </a:r>
            <a:r>
              <a:rPr sz="1400" spc="-5" dirty="0">
                <a:latin typeface="Times New Roman"/>
                <a:cs typeface="Times New Roman"/>
              </a:rPr>
              <a:t> время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подгрупповых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объединяются</a:t>
            </a:r>
            <a:r>
              <a:rPr sz="1400" dirty="0">
                <a:latin typeface="Times New Roman"/>
                <a:cs typeface="Times New Roman"/>
              </a:rPr>
              <a:t> по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признаку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однотипности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звукопроизношения. </a:t>
            </a:r>
            <a:r>
              <a:rPr sz="1400" dirty="0">
                <a:latin typeface="Times New Roman"/>
                <a:cs typeface="Times New Roman"/>
              </a:rPr>
              <a:t> Состав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подгруппах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течение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периодически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меняется.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обусловлено динамическими изменениями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коррекции речи каждого ребенка.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Индивидуальная логопедическая работа проводится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теми </a:t>
            </a:r>
            <a:r>
              <a:rPr sz="1400" dirty="0">
                <a:latin typeface="Times New Roman"/>
                <a:cs typeface="Times New Roman"/>
              </a:rPr>
              <a:t>детьми, у </a:t>
            </a:r>
            <a:r>
              <a:rPr sz="1400" spc="-5" dirty="0">
                <a:latin typeface="Times New Roman"/>
                <a:cs typeface="Times New Roman"/>
              </a:rPr>
              <a:t>которых </a:t>
            </a:r>
            <a:r>
              <a:rPr sz="1400" dirty="0">
                <a:latin typeface="Times New Roman"/>
                <a:cs typeface="Times New Roman"/>
              </a:rPr>
              <a:t> имеются </a:t>
            </a:r>
            <a:r>
              <a:rPr sz="1400" spc="-5" dirty="0">
                <a:latin typeface="Times New Roman"/>
                <a:cs typeface="Times New Roman"/>
              </a:rPr>
              <a:t>затруднения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произношении</a:t>
            </a:r>
            <a:r>
              <a:rPr sz="1400" dirty="0">
                <a:latin typeface="Times New Roman"/>
                <a:cs typeface="Times New Roman"/>
              </a:rPr>
              <a:t> слов </a:t>
            </a:r>
            <a:r>
              <a:rPr sz="1400" spc="-5" dirty="0">
                <a:latin typeface="Times New Roman"/>
                <a:cs typeface="Times New Roman"/>
              </a:rPr>
              <a:t>сложного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слогового</a:t>
            </a:r>
            <a:r>
              <a:rPr sz="1400" dirty="0">
                <a:latin typeface="Times New Roman"/>
                <a:cs typeface="Times New Roman"/>
              </a:rPr>
              <a:t> состава,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отдельные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специфические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проявления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патологии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</a:t>
            </a:r>
            <a:r>
              <a:rPr sz="1400" dirty="0">
                <a:latin typeface="Times New Roman"/>
                <a:cs typeface="Times New Roman"/>
              </a:rPr>
              <a:t> выраженные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отклонения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строении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артикуляционного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аппарата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85"/>
              </a:lnSpc>
            </a:pPr>
            <a:r>
              <a:rPr sz="1400" spc="-5" dirty="0">
                <a:latin typeface="Times New Roman"/>
                <a:cs typeface="Times New Roman"/>
              </a:rPr>
              <a:t>Индивидуально-подгрупповая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себя: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ct val="95700"/>
              </a:lnSpc>
              <a:spcBef>
                <a:spcPts val="35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выработку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дифференцированных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движений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артикуляционного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аппарата. Важно, чтобы артикуляционные установки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ребенка были вполне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осознанными.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Поэтому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</a:t>
            </a:r>
            <a:r>
              <a:rPr sz="1400" dirty="0">
                <a:latin typeface="Times New Roman"/>
                <a:cs typeface="Times New Roman"/>
              </a:rPr>
              <a:t> только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показывать,</a:t>
            </a:r>
            <a:r>
              <a:rPr sz="1400" dirty="0">
                <a:latin typeface="Times New Roman"/>
                <a:cs typeface="Times New Roman"/>
              </a:rPr>
              <a:t> 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описывать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артикуляционный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уклад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воспроизведении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привлекая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слуховой, зрительный, кинестетический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анализаторы;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ts val="1610"/>
              </a:lnSpc>
              <a:spcBef>
                <a:spcPts val="50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закрепление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автоматизацию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навыков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имеющихся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речи детей звуков. Это, как правило, гласные [а], [о], [у], [и], [э],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[я],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наиболее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доступные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согласные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звуки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[м]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[м’],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[н]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[н’],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[п]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[п’],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[т]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[т’],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[к]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[к’],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[ф]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[ф’],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[в]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[в’],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[б]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[б’],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[д]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[д’],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[г]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[г’]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 </a:t>
            </a:r>
            <a:r>
              <a:rPr sz="1400" dirty="0">
                <a:latin typeface="Times New Roman"/>
                <a:cs typeface="Times New Roman"/>
              </a:rPr>
              <a:t>Д. </a:t>
            </a:r>
            <a:r>
              <a:rPr sz="1400" spc="-5" dirty="0">
                <a:latin typeface="Times New Roman"/>
                <a:cs typeface="Times New Roman"/>
              </a:rPr>
              <a:t>Нередко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многие</a:t>
            </a:r>
            <a:r>
              <a:rPr sz="1400" dirty="0">
                <a:latin typeface="Times New Roman"/>
                <a:cs typeface="Times New Roman"/>
              </a:rPr>
              <a:t> из </a:t>
            </a:r>
            <a:r>
              <a:rPr sz="1400" spc="-5" dirty="0">
                <a:latin typeface="Times New Roman"/>
                <a:cs typeface="Times New Roman"/>
              </a:rPr>
              <a:t>них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5" dirty="0">
                <a:latin typeface="Times New Roman"/>
                <a:cs typeface="Times New Roman"/>
              </a:rPr>
              <a:t>речевом потоке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звучат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несколько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смазанно,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произносятся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вялой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артикуляцией.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Поэтому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этих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уточнить,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закрепить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более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четкую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артикуляцию.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Это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7439025"/>
            <a:ext cx="6056630" cy="443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645"/>
              </a:lnSpc>
              <a:spcBef>
                <a:spcPts val="100"/>
              </a:spcBef>
              <a:tabLst>
                <a:tab pos="883919" algn="l"/>
                <a:tab pos="2260600" algn="l"/>
                <a:tab pos="3825875" algn="l"/>
                <a:tab pos="4662170" algn="l"/>
                <a:tab pos="5424805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позволит	активизировать	артикуляционный	</a:t>
            </a:r>
            <a:r>
              <a:rPr sz="1400" dirty="0">
                <a:latin typeface="Times New Roman"/>
                <a:cs typeface="Times New Roman"/>
              </a:rPr>
              <a:t>аппарат,	</a:t>
            </a:r>
            <a:r>
              <a:rPr sz="1400" spc="-5" dirty="0">
                <a:latin typeface="Times New Roman"/>
                <a:cs typeface="Times New Roman"/>
              </a:rPr>
              <a:t>создать	условия</a:t>
            </a:r>
            <a:endParaRPr sz="1400">
              <a:latin typeface="Times New Roman"/>
              <a:cs typeface="Times New Roman"/>
            </a:endParaRPr>
          </a:p>
          <a:p>
            <a:pPr marR="8255" algn="r">
              <a:lnSpc>
                <a:spcPts val="1645"/>
              </a:lnSpc>
            </a:pPr>
            <a:r>
              <a:rPr sz="1400" spc="-5" dirty="0">
                <a:latin typeface="Times New Roman"/>
                <a:cs typeface="Times New Roman"/>
              </a:rPr>
              <a:t>звуков;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3380" y="7847456"/>
            <a:ext cx="23685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745" indent="-106680">
              <a:lnSpc>
                <a:spcPct val="100000"/>
              </a:lnSpc>
              <a:spcBef>
                <a:spcPts val="100"/>
              </a:spcBef>
              <a:buChar char="•"/>
              <a:tabLst>
                <a:tab pos="119380" algn="l"/>
                <a:tab pos="1160145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постановку	отсутствующих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7643240"/>
            <a:ext cx="6054090" cy="443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  <a:tabLst>
                <a:tab pos="1247140" algn="l"/>
                <a:tab pos="2316480" algn="l"/>
                <a:tab pos="2680335" algn="l"/>
                <a:tab pos="3312795" algn="l"/>
                <a:tab pos="4013200" algn="l"/>
              </a:tabLst>
            </a:pPr>
            <a:r>
              <a:rPr sz="1400" spc="-5" dirty="0">
                <a:latin typeface="Times New Roman"/>
                <a:cs typeface="Times New Roman"/>
              </a:rPr>
              <a:t>спонтанного	появления	</a:t>
            </a:r>
            <a:r>
              <a:rPr sz="1400" dirty="0">
                <a:latin typeface="Times New Roman"/>
                <a:cs typeface="Times New Roman"/>
              </a:rPr>
              <a:t>в	</a:t>
            </a:r>
            <a:r>
              <a:rPr sz="1400" spc="-5" dirty="0">
                <a:latin typeface="Times New Roman"/>
                <a:cs typeface="Times New Roman"/>
              </a:rPr>
              <a:t>речи	детей	отсутствующих</a:t>
            </a:r>
            <a:endParaRPr sz="1400">
              <a:latin typeface="Times New Roman"/>
              <a:cs typeface="Times New Roman"/>
            </a:endParaRPr>
          </a:p>
          <a:p>
            <a:pPr marL="2799715">
              <a:lnSpc>
                <a:spcPts val="1645"/>
              </a:lnSpc>
              <a:tabLst>
                <a:tab pos="3066415" algn="l"/>
                <a:tab pos="3843020" algn="l"/>
                <a:tab pos="4522470" algn="l"/>
                <a:tab pos="5956935" algn="l"/>
              </a:tabLst>
            </a:pPr>
            <a:r>
              <a:rPr sz="1400" dirty="0">
                <a:latin typeface="Times New Roman"/>
                <a:cs typeface="Times New Roman"/>
              </a:rPr>
              <a:t>у	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	з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яты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	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8204" y="8051672"/>
            <a:ext cx="6058535" cy="167132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75"/>
              </a:spcBef>
            </a:pPr>
            <a:r>
              <a:rPr sz="1400" spc="-5" dirty="0">
                <a:latin typeface="Times New Roman"/>
                <a:cs typeface="Times New Roman"/>
              </a:rPr>
              <a:t>логопедии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методами.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Последовательность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появления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 </a:t>
            </a:r>
            <a:r>
              <a:rPr sz="1400" dirty="0">
                <a:latin typeface="Times New Roman"/>
                <a:cs typeface="Times New Roman"/>
              </a:rPr>
              <a:t> зависит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того,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какие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конкретно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дефектно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произносятся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ребенком.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Так,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свистящих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шипящих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ставятся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следующей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последовательности </a:t>
            </a:r>
            <a:r>
              <a:rPr sz="1400" dirty="0">
                <a:latin typeface="Times New Roman"/>
                <a:cs typeface="Times New Roman"/>
              </a:rPr>
              <a:t>[с] — </a:t>
            </a:r>
            <a:r>
              <a:rPr sz="1400" spc="-5" dirty="0">
                <a:latin typeface="Times New Roman"/>
                <a:cs typeface="Times New Roman"/>
              </a:rPr>
              <a:t>[с’], </a:t>
            </a:r>
            <a:r>
              <a:rPr sz="1400" dirty="0">
                <a:latin typeface="Times New Roman"/>
                <a:cs typeface="Times New Roman"/>
              </a:rPr>
              <a:t>[з] — </a:t>
            </a:r>
            <a:r>
              <a:rPr sz="1400" spc="-5" dirty="0">
                <a:latin typeface="Times New Roman"/>
                <a:cs typeface="Times New Roman"/>
              </a:rPr>
              <a:t>[з’], [ц], [ш], [ж], </a:t>
            </a:r>
            <a:r>
              <a:rPr sz="1400" dirty="0">
                <a:latin typeface="Times New Roman"/>
                <a:cs typeface="Times New Roman"/>
              </a:rPr>
              <a:t>[ч], </a:t>
            </a:r>
            <a:r>
              <a:rPr sz="1400" spc="-5" dirty="0">
                <a:latin typeface="Times New Roman"/>
                <a:cs typeface="Times New Roman"/>
              </a:rPr>
              <a:t>[щ]. Озвончение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начинается </a:t>
            </a:r>
            <a:r>
              <a:rPr sz="1400" dirty="0">
                <a:latin typeface="Times New Roman"/>
                <a:cs typeface="Times New Roman"/>
              </a:rPr>
              <a:t>с [з] и </a:t>
            </a:r>
            <a:r>
              <a:rPr sz="1400" spc="-10" dirty="0">
                <a:latin typeface="Times New Roman"/>
                <a:cs typeface="Times New Roman"/>
              </a:rPr>
              <a:t>[б],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дальнейшем от звука [з], </a:t>
            </a:r>
            <a:r>
              <a:rPr sz="1400" dirty="0">
                <a:latin typeface="Times New Roman"/>
                <a:cs typeface="Times New Roman"/>
              </a:rPr>
              <a:t>ставится </a:t>
            </a:r>
            <a:r>
              <a:rPr sz="1400" spc="-10" dirty="0">
                <a:latin typeface="Times New Roman"/>
                <a:cs typeface="Times New Roman"/>
              </a:rPr>
              <a:t>звук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[ж], </a:t>
            </a:r>
            <a:r>
              <a:rPr sz="1400" dirty="0">
                <a:latin typeface="Times New Roman"/>
                <a:cs typeface="Times New Roman"/>
              </a:rPr>
              <a:t>от [б] —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[д],</a:t>
            </a:r>
            <a:r>
              <a:rPr sz="1400" dirty="0">
                <a:latin typeface="Times New Roman"/>
                <a:cs typeface="Times New Roman"/>
              </a:rPr>
              <a:t> от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[д] 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[т].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Последовательность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постановки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сонорных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[р]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[л]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тем,</a:t>
            </a:r>
            <a:r>
              <a:rPr sz="1400" dirty="0">
                <a:latin typeface="Times New Roman"/>
                <a:cs typeface="Times New Roman"/>
              </a:rPr>
              <a:t> какой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</a:t>
            </a:r>
            <a:r>
              <a:rPr sz="1400" spc="-5" dirty="0">
                <a:latin typeface="Times New Roman"/>
                <a:cs typeface="Times New Roman"/>
              </a:rPr>
              <a:t> поддается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быстрее.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одновременной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постановки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нескольких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относящихся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разным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50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9170" cy="903287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715" algn="r">
              <a:lnSpc>
                <a:spcPts val="1620"/>
              </a:lnSpc>
              <a:spcBef>
                <a:spcPts val="204"/>
              </a:spcBef>
              <a:tabLst>
                <a:tab pos="5306695" algn="l"/>
              </a:tabLst>
            </a:pPr>
            <a:r>
              <a:rPr sz="1400" dirty="0">
                <a:latin typeface="Times New Roman"/>
                <a:cs typeface="Times New Roman"/>
              </a:rPr>
              <a:t>фонетическим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группам,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имеет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возможность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подготовить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детей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фро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ным	заня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R="6350" algn="r">
              <a:lnSpc>
                <a:spcPts val="1530"/>
              </a:lnSpc>
              <a:tabLst>
                <a:tab pos="836930" algn="l"/>
                <a:tab pos="1269365" algn="l"/>
                <a:tab pos="2657475" algn="l"/>
                <a:tab pos="3685540" algn="l"/>
                <a:tab pos="4107815" algn="l"/>
                <a:tab pos="4909185" algn="l"/>
              </a:tabLst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работе	</a:t>
            </a:r>
            <a:r>
              <a:rPr sz="1400" spc="-5" dirty="0">
                <a:latin typeface="Times New Roman"/>
                <a:cs typeface="Times New Roman"/>
              </a:rPr>
              <a:t>над	произношением	выделяется	</a:t>
            </a:r>
            <a:r>
              <a:rPr sz="1400" dirty="0">
                <a:latin typeface="Times New Roman"/>
                <a:cs typeface="Times New Roman"/>
              </a:rPr>
              <a:t>два	</a:t>
            </a:r>
            <a:r>
              <a:rPr sz="1400" spc="-5" dirty="0">
                <a:latin typeface="Times New Roman"/>
                <a:cs typeface="Times New Roman"/>
              </a:rPr>
              <a:t>этапа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	</a:t>
            </a:r>
            <a:r>
              <a:rPr sz="1400" spc="-5" dirty="0">
                <a:latin typeface="Times New Roman"/>
                <a:cs typeface="Times New Roman"/>
              </a:rPr>
              <a:t>собственно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постановка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изолированном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отработка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его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сочетании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звуками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соответствующем</a:t>
            </a:r>
            <a:r>
              <a:rPr sz="1400" dirty="0">
                <a:latin typeface="Times New Roman"/>
                <a:cs typeface="Times New Roman"/>
              </a:rPr>
              <a:t> речевом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материале.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Приемы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постановки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разнообразны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специфичны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только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звука,</a:t>
            </a:r>
            <a:r>
              <a:rPr sz="1400" dirty="0">
                <a:latin typeface="Times New Roman"/>
                <a:cs typeface="Times New Roman"/>
              </a:rPr>
              <a:t> 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нарушенным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произношением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зависимости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этиологии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нарушения.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отработке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сочетании</a:t>
            </a:r>
            <a:r>
              <a:rPr sz="1400" dirty="0">
                <a:latin typeface="Times New Roman"/>
                <a:cs typeface="Times New Roman"/>
              </a:rPr>
              <a:t> с </a:t>
            </a:r>
            <a:r>
              <a:rPr sz="1400" spc="-5" dirty="0">
                <a:latin typeface="Times New Roman"/>
                <a:cs typeface="Times New Roman"/>
              </a:rPr>
              <a:t>другими звуками рекомендуется произносить </a:t>
            </a:r>
            <a:r>
              <a:rPr sz="1400" spc="-10" dirty="0">
                <a:latin typeface="Times New Roman"/>
                <a:cs typeface="Times New Roman"/>
              </a:rPr>
              <a:t>звук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слоге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сразу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же в</a:t>
            </a:r>
            <a:r>
              <a:rPr sz="1400" spc="-5" dirty="0">
                <a:latin typeface="Times New Roman"/>
                <a:cs typeface="Times New Roman"/>
              </a:rPr>
              <a:t> слове, из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выделяем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звук: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>
              <a:lnSpc>
                <a:spcPts val="1610"/>
              </a:lnSpc>
              <a:spcBef>
                <a:spcPts val="40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открытых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слогах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(звук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ударном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слоге):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са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305" dirty="0">
                <a:latin typeface="Times New Roman"/>
                <a:cs typeface="Times New Roman"/>
              </a:rPr>
              <a:t> </a:t>
            </a:r>
            <a:r>
              <a:rPr sz="1400" i="1" spc="-15" dirty="0">
                <a:latin typeface="Times New Roman"/>
                <a:cs typeface="Times New Roman"/>
              </a:rPr>
              <a:t>са</a:t>
            </a:r>
            <a:r>
              <a:rPr sz="1400" i="1" spc="110" dirty="0">
                <a:latin typeface="Times New Roman"/>
                <a:cs typeface="Times New Roman"/>
              </a:rPr>
              <a:t> </a:t>
            </a:r>
            <a:r>
              <a:rPr sz="1400" i="1" spc="114" dirty="0">
                <a:latin typeface="Times New Roman"/>
                <a:cs typeface="Times New Roman"/>
              </a:rPr>
              <a:t>и,</a:t>
            </a:r>
            <a:r>
              <a:rPr sz="1400" i="1" spc="3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су —</a:t>
            </a:r>
            <a:r>
              <a:rPr sz="1400" i="1" spc="29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сук,</a:t>
            </a:r>
            <a:r>
              <a:rPr sz="1400" i="1" spc="31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со</a:t>
            </a:r>
            <a:r>
              <a:rPr sz="1400" i="1" dirty="0">
                <a:latin typeface="Times New Roman"/>
                <a:cs typeface="Times New Roman"/>
              </a:rPr>
              <a:t> —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spc="90" dirty="0">
                <a:latin typeface="Times New Roman"/>
                <a:cs typeface="Times New Roman"/>
              </a:rPr>
              <a:t>сов</a:t>
            </a:r>
            <a:r>
              <a:rPr sz="1400" i="1" spc="155" dirty="0">
                <a:latin typeface="Times New Roman"/>
                <a:cs typeface="Times New Roman"/>
              </a:rPr>
              <a:t> </a:t>
            </a:r>
            <a:r>
              <a:rPr sz="1400" i="1" spc="160" dirty="0">
                <a:latin typeface="Times New Roman"/>
                <a:cs typeface="Times New Roman"/>
              </a:rPr>
              <a:t>,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385" dirty="0">
                <a:latin typeface="Times New Roman"/>
                <a:cs typeface="Times New Roman"/>
              </a:rPr>
              <a:t>с</a:t>
            </a:r>
            <a:r>
              <a:rPr sz="1400" i="1" spc="56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330" dirty="0">
                <a:latin typeface="Times New Roman"/>
                <a:cs typeface="Times New Roman"/>
              </a:rPr>
              <a:t>с</a:t>
            </a:r>
            <a:r>
              <a:rPr sz="1400" i="1" spc="720" dirty="0">
                <a:latin typeface="Times New Roman"/>
                <a:cs typeface="Times New Roman"/>
              </a:rPr>
              <a:t> </a:t>
            </a:r>
            <a:r>
              <a:rPr sz="1400" i="1" spc="245" dirty="0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5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обратных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слогах: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ос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3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ос;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4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закрытых</a:t>
            </a:r>
            <a:r>
              <a:rPr sz="1400" spc="-5" dirty="0">
                <a:latin typeface="Times New Roman"/>
                <a:cs typeface="Times New Roman"/>
              </a:rPr>
              <a:t> слогах: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сас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40" dirty="0">
                <a:latin typeface="Times New Roman"/>
                <a:cs typeface="Times New Roman"/>
              </a:rPr>
              <a:t>сос</a:t>
            </a:r>
            <a:r>
              <a:rPr sz="1400" i="1" spc="65" dirty="0">
                <a:latin typeface="Times New Roman"/>
                <a:cs typeface="Times New Roman"/>
              </a:rPr>
              <a:t> </a:t>
            </a:r>
            <a:r>
              <a:rPr sz="1400" i="1" spc="70" dirty="0">
                <a:latin typeface="Times New Roman"/>
                <a:cs typeface="Times New Roman"/>
              </a:rPr>
              <a:t>а;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0"/>
              </a:lnSpc>
              <a:buFont typeface="Times New Roman"/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стечении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согласными: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ста</a:t>
            </a:r>
            <a:r>
              <a:rPr sz="1400" i="1" dirty="0">
                <a:latin typeface="Times New Roman"/>
                <a:cs typeface="Times New Roman"/>
              </a:rPr>
              <a:t> — </a:t>
            </a:r>
            <a:r>
              <a:rPr sz="1400" i="1" spc="-10" dirty="0">
                <a:latin typeface="Times New Roman"/>
                <a:cs typeface="Times New Roman"/>
              </a:rPr>
              <a:t>ста</a:t>
            </a:r>
            <a:r>
              <a:rPr sz="1400" i="1" spc="114" dirty="0">
                <a:latin typeface="Times New Roman"/>
                <a:cs typeface="Times New Roman"/>
              </a:rPr>
              <a:t> </a:t>
            </a:r>
            <a:r>
              <a:rPr sz="1400" i="1" spc="75" dirty="0">
                <a:latin typeface="Times New Roman"/>
                <a:cs typeface="Times New Roman"/>
              </a:rPr>
              <a:t>ок,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сту</a:t>
            </a:r>
            <a:r>
              <a:rPr sz="1400" i="1" dirty="0">
                <a:latin typeface="Times New Roman"/>
                <a:cs typeface="Times New Roman"/>
              </a:rPr>
              <a:t> — </a:t>
            </a:r>
            <a:r>
              <a:rPr sz="1400" i="1" spc="-5" dirty="0">
                <a:latin typeface="Times New Roman"/>
                <a:cs typeface="Times New Roman"/>
              </a:rPr>
              <a:t>стук,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ска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миска.</a:t>
            </a:r>
            <a:endParaRPr sz="1400">
              <a:latin typeface="Times New Roman"/>
              <a:cs typeface="Times New Roman"/>
            </a:endParaRPr>
          </a:p>
          <a:p>
            <a:pPr marL="12700" marR="10160" indent="264795" algn="just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Мягкий </a:t>
            </a:r>
            <a:r>
              <a:rPr sz="1400" spc="-10" dirty="0">
                <a:latin typeface="Times New Roman"/>
                <a:cs typeface="Times New Roman"/>
              </a:rPr>
              <a:t>звук </a:t>
            </a:r>
            <a:r>
              <a:rPr sz="1400" spc="-5" dirty="0">
                <a:latin typeface="Times New Roman"/>
                <a:cs typeface="Times New Roman"/>
              </a:rPr>
              <a:t>отрабатывается после твердого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той </a:t>
            </a:r>
            <a:r>
              <a:rPr sz="1400" dirty="0">
                <a:latin typeface="Times New Roman"/>
                <a:cs typeface="Times New Roman"/>
              </a:rPr>
              <a:t>же </a:t>
            </a:r>
            <a:r>
              <a:rPr sz="1400" spc="-5" dirty="0">
                <a:latin typeface="Times New Roman"/>
                <a:cs typeface="Times New Roman"/>
              </a:rPr>
              <a:t>последовательности. </a:t>
            </a:r>
            <a:r>
              <a:rPr sz="1400" dirty="0">
                <a:latin typeface="Times New Roman"/>
                <a:cs typeface="Times New Roman"/>
              </a:rPr>
              <a:t> Очень </a:t>
            </a:r>
            <a:r>
              <a:rPr sz="1400" spc="-5" dirty="0">
                <a:latin typeface="Times New Roman"/>
                <a:cs typeface="Times New Roman"/>
              </a:rPr>
              <a:t>полезны слоговые упражнения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постепенным наращиванием слогов,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попеременным ударением.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25"/>
              </a:lnSpc>
            </a:pPr>
            <a:r>
              <a:rPr sz="1400" spc="-5" dirty="0">
                <a:latin typeface="Times New Roman"/>
                <a:cs typeface="Times New Roman"/>
              </a:rPr>
              <a:t>Дифференциация</a:t>
            </a:r>
            <a:r>
              <a:rPr sz="1400" spc="5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звуков</a:t>
            </a:r>
            <a:r>
              <a:rPr sz="1400" spc="5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</a:t>
            </a:r>
            <a:r>
              <a:rPr sz="1400" spc="5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постепенным</a:t>
            </a:r>
            <a:r>
              <a:rPr sz="1400" spc="5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усложнением.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61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Например: </a:t>
            </a:r>
            <a:r>
              <a:rPr sz="1400" i="1" spc="-5" dirty="0">
                <a:latin typeface="Times New Roman"/>
                <a:cs typeface="Times New Roman"/>
              </a:rPr>
              <a:t>са</a:t>
            </a:r>
            <a:r>
              <a:rPr sz="1400" spc="-5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ша, </a:t>
            </a:r>
            <a:r>
              <a:rPr sz="1400" i="1" dirty="0">
                <a:latin typeface="Times New Roman"/>
                <a:cs typeface="Times New Roman"/>
              </a:rPr>
              <a:t>ша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i="1" dirty="0">
                <a:latin typeface="Times New Roman"/>
                <a:cs typeface="Times New Roman"/>
              </a:rPr>
              <a:t>са; </a:t>
            </a:r>
            <a:r>
              <a:rPr sz="1400" i="1" spc="-5" dirty="0">
                <a:latin typeface="Times New Roman"/>
                <a:cs typeface="Times New Roman"/>
              </a:rPr>
              <a:t>саша</a:t>
            </a:r>
            <a:r>
              <a:rPr sz="1400" spc="-5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шаса; саш</a:t>
            </a:r>
            <a:r>
              <a:rPr sz="1400" spc="-5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сош; са</a:t>
            </a:r>
            <a:r>
              <a:rPr sz="1400" spc="-5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ша</a:t>
            </a:r>
            <a:r>
              <a:rPr sz="1400" spc="-5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са</a:t>
            </a:r>
            <a:r>
              <a:rPr sz="1400" spc="-5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ша</a:t>
            </a:r>
            <a:r>
              <a:rPr sz="1400" spc="-5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са. 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Тренируется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быстрое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четкое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переключение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месту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артикуляции.</a:t>
            </a:r>
            <a:endParaRPr sz="1400">
              <a:latin typeface="Times New Roman"/>
              <a:cs typeface="Times New Roman"/>
            </a:endParaRPr>
          </a:p>
          <a:p>
            <a:pPr marL="12700" marR="9525" indent="264795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В период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автоматизации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большое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придается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неоднократному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повторению слов,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включающих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Одновременно</a:t>
            </a:r>
            <a:r>
              <a:rPr sz="1400" spc="7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постановкой</a:t>
            </a:r>
            <a:r>
              <a:rPr sz="1400" spc="7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spc="7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проводятся</a:t>
            </a:r>
            <a:r>
              <a:rPr sz="1400" spc="7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упражнения</a:t>
            </a:r>
            <a:r>
              <a:rPr sz="1400" spc="7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7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ct val="959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различению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стимулирует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произношение,</a:t>
            </a:r>
            <a:r>
              <a:rPr sz="1400" dirty="0">
                <a:latin typeface="Times New Roman"/>
                <a:cs typeface="Times New Roman"/>
              </a:rPr>
              <a:t> 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четкая,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осознанная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артикуляция,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свою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очередь,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способствует </a:t>
            </a:r>
            <a:r>
              <a:rPr sz="1400" dirty="0">
                <a:latin typeface="Times New Roman"/>
                <a:cs typeface="Times New Roman"/>
              </a:rPr>
              <a:t>лучшему различению звуков. </a:t>
            </a:r>
            <a:r>
              <a:rPr sz="1400" spc="-5" dirty="0">
                <a:latin typeface="Times New Roman"/>
                <a:cs typeface="Times New Roman"/>
              </a:rPr>
              <a:t>Поэтому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самых первых занятий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 приучают узнавать звук </a:t>
            </a:r>
            <a:r>
              <a:rPr sz="1400" dirty="0">
                <a:latin typeface="Times New Roman"/>
                <a:cs typeface="Times New Roman"/>
              </a:rPr>
              <a:t>даже в том </a:t>
            </a:r>
            <a:r>
              <a:rPr sz="1400" spc="-5" dirty="0">
                <a:latin typeface="Times New Roman"/>
                <a:cs typeface="Times New Roman"/>
              </a:rPr>
              <a:t>случае, если самостоятельно ребенок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этот </a:t>
            </a:r>
            <a:r>
              <a:rPr sz="1400" spc="-10" dirty="0">
                <a:latin typeface="Times New Roman"/>
                <a:cs typeface="Times New Roman"/>
              </a:rPr>
              <a:t>звук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произносить </a:t>
            </a:r>
            <a:r>
              <a:rPr sz="1400" dirty="0">
                <a:latin typeface="Times New Roman"/>
                <a:cs typeface="Times New Roman"/>
              </a:rPr>
              <a:t>еще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может.</a:t>
            </a:r>
            <a:endParaRPr sz="1400">
              <a:latin typeface="Times New Roman"/>
              <a:cs typeface="Times New Roman"/>
            </a:endParaRPr>
          </a:p>
          <a:p>
            <a:pPr marL="85090" algn="ctr">
              <a:lnSpc>
                <a:spcPts val="1570"/>
              </a:lnSpc>
            </a:pP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Содержание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фронтальных</a:t>
            </a:r>
            <a:r>
              <a:rPr sz="14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занятий</a:t>
            </a:r>
            <a:endParaRPr sz="1400">
              <a:latin typeface="Times New Roman"/>
              <a:cs typeface="Times New Roman"/>
            </a:endParaRPr>
          </a:p>
          <a:p>
            <a:pPr marL="12700" marR="11430" indent="264795" algn="just">
              <a:lnSpc>
                <a:spcPct val="96000"/>
              </a:lnSpc>
              <a:spcBef>
                <a:spcPts val="30"/>
              </a:spcBef>
            </a:pPr>
            <a:r>
              <a:rPr sz="1400" dirty="0">
                <a:latin typeface="Times New Roman"/>
                <a:cs typeface="Times New Roman"/>
              </a:rPr>
              <a:t>К работе </a:t>
            </a:r>
            <a:r>
              <a:rPr sz="1400" spc="-5" dirty="0">
                <a:latin typeface="Times New Roman"/>
                <a:cs typeface="Times New Roman"/>
              </a:rPr>
              <a:t>на фронтальных занятиях </a:t>
            </a:r>
            <a:r>
              <a:rPr sz="1400" dirty="0">
                <a:latin typeface="Times New Roman"/>
                <a:cs typeface="Times New Roman"/>
              </a:rPr>
              <a:t>дети </a:t>
            </a:r>
            <a:r>
              <a:rPr sz="1400" spc="-5" dirty="0">
                <a:latin typeface="Times New Roman"/>
                <a:cs typeface="Times New Roman"/>
              </a:rPr>
              <a:t>готовятся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индивидуальных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подгрупповых. На фронтальных занятиях изучаются только </a:t>
            </a:r>
            <a:r>
              <a:rPr sz="1400" spc="-10" dirty="0">
                <a:latin typeface="Times New Roman"/>
                <a:cs typeface="Times New Roman"/>
              </a:rPr>
              <a:t>те </a:t>
            </a:r>
            <a:r>
              <a:rPr sz="1400" spc="-5" dirty="0">
                <a:latin typeface="Times New Roman"/>
                <a:cs typeface="Times New Roman"/>
              </a:rPr>
              <a:t>звуки, которые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произносятся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детьми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изолированно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облегченных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условиях.</a:t>
            </a:r>
            <a:endParaRPr sz="1400">
              <a:latin typeface="Times New Roman"/>
              <a:cs typeface="Times New Roman"/>
            </a:endParaRPr>
          </a:p>
          <a:p>
            <a:pPr marL="12700" marR="10795" indent="264795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Фронтальное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занятие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включает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себя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условно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этапа.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Они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тесно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связаны</a:t>
            </a:r>
            <a:r>
              <a:rPr sz="1400" spc="-5" dirty="0">
                <a:latin typeface="Times New Roman"/>
                <a:cs typeface="Times New Roman"/>
              </a:rPr>
              <a:t> между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собой и </a:t>
            </a:r>
            <a:r>
              <a:rPr sz="1400" spc="-5" dirty="0">
                <a:latin typeface="Times New Roman"/>
                <a:cs typeface="Times New Roman"/>
              </a:rPr>
              <a:t>взаимообусловлены.</a:t>
            </a:r>
            <a:endParaRPr sz="1400">
              <a:latin typeface="Times New Roman"/>
              <a:cs typeface="Times New Roman"/>
            </a:endParaRPr>
          </a:p>
          <a:p>
            <a:pPr marL="12700" marR="10160" indent="264795">
              <a:lnSpc>
                <a:spcPts val="1610"/>
              </a:lnSpc>
              <a:tabLst>
                <a:tab pos="494665" algn="l"/>
                <a:tab pos="1285240" algn="l"/>
                <a:tab pos="2469515" algn="l"/>
                <a:tab pos="3415665" algn="l"/>
                <a:tab pos="4504055" algn="l"/>
                <a:tab pos="580009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Первый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этап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закрепление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правильного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изучаемого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	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екс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ского	мат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	не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смотреть	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2700" marR="11430">
              <a:lnSpc>
                <a:spcPts val="1610"/>
              </a:lnSpc>
              <a:spcBef>
                <a:spcPts val="10"/>
              </a:spcBef>
            </a:pPr>
            <a:r>
              <a:rPr sz="1400" spc="-5" dirty="0">
                <a:latin typeface="Times New Roman"/>
                <a:cs typeface="Times New Roman"/>
              </a:rPr>
              <a:t>разнообразие,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насыщенность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изучаемым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звуком,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этом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исключить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возможности </a:t>
            </a:r>
            <a:r>
              <a:rPr sz="1400" dirty="0">
                <a:latin typeface="Times New Roman"/>
                <a:cs typeface="Times New Roman"/>
              </a:rPr>
              <a:t>дефектные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смешиваемые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звуки.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Рекомендуется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включить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упражнения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употребление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усвоенных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детьми</a:t>
            </a:r>
            <a:endParaRPr sz="1400">
              <a:latin typeface="Times New Roman"/>
              <a:cs typeface="Times New Roman"/>
            </a:endParaRPr>
          </a:p>
          <a:p>
            <a:pPr marL="12700" marR="10160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лексико-грамматических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категорий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(единственное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множественное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существительных,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согласование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прилагательных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порядковых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числительных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51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433070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7620" algn="just">
              <a:lnSpc>
                <a:spcPct val="95900"/>
              </a:lnSpc>
              <a:spcBef>
                <a:spcPts val="170"/>
              </a:spcBef>
            </a:pP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существительными, приставочные </a:t>
            </a:r>
            <a:r>
              <a:rPr sz="1400" dirty="0">
                <a:latin typeface="Times New Roman"/>
                <a:cs typeface="Times New Roman"/>
              </a:rPr>
              <a:t>глаголы и т. Д.), а </a:t>
            </a:r>
            <a:r>
              <a:rPr sz="1400" spc="-5" dirty="0">
                <a:latin typeface="Times New Roman"/>
                <a:cs typeface="Times New Roman"/>
              </a:rPr>
              <a:t>также различные виды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направленные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(составление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распространение их однородными членами, составление рассказов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5" dirty="0">
                <a:latin typeface="Times New Roman"/>
                <a:cs typeface="Times New Roman"/>
              </a:rPr>
              <a:t>картине, </a:t>
            </a:r>
            <a:r>
              <a:rPr sz="1400" dirty="0">
                <a:latin typeface="Times New Roman"/>
                <a:cs typeface="Times New Roman"/>
              </a:rPr>
              <a:t> серии </a:t>
            </a:r>
            <a:r>
              <a:rPr sz="1400" spc="-5" dirty="0">
                <a:latin typeface="Times New Roman"/>
                <a:cs typeface="Times New Roman"/>
              </a:rPr>
              <a:t>картин, пересказ).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процессе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выработки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правильного произношения </a:t>
            </a:r>
            <a:r>
              <a:rPr sz="1400" dirty="0">
                <a:latin typeface="Times New Roman"/>
                <a:cs typeface="Times New Roman"/>
              </a:rPr>
              <a:t> звуков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учит</a:t>
            </a:r>
            <a:r>
              <a:rPr sz="1400" dirty="0">
                <a:latin typeface="Times New Roman"/>
                <a:cs typeface="Times New Roman"/>
              </a:rPr>
              <a:t> 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сопоставлять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изучаемые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звуки,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делать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определенные выводы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сходстве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различии </a:t>
            </a:r>
            <a:r>
              <a:rPr sz="1400" dirty="0">
                <a:latin typeface="Times New Roman"/>
                <a:cs typeface="Times New Roman"/>
              </a:rPr>
              <a:t>между ними в </a:t>
            </a:r>
            <a:r>
              <a:rPr sz="1400" spc="-5" dirty="0">
                <a:latin typeface="Times New Roman"/>
                <a:cs typeface="Times New Roman"/>
              </a:rPr>
              <a:t>артикуляционном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укладе,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артикулирования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звучания.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ct val="958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Второй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этап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дифференциации</a:t>
            </a:r>
            <a:r>
              <a:rPr sz="1400" dirty="0">
                <a:latin typeface="Times New Roman"/>
                <a:cs typeface="Times New Roman"/>
              </a:rPr>
              <a:t> звуков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произношении.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детьми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предусматривает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активную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мотивацию,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концентрацию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внимания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морфологическим </a:t>
            </a:r>
            <a:r>
              <a:rPr sz="1400" dirty="0">
                <a:latin typeface="Times New Roman"/>
                <a:cs typeface="Times New Roman"/>
              </a:rPr>
              <a:t> элементам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слов.</a:t>
            </a:r>
            <a:r>
              <a:rPr sz="1400" dirty="0">
                <a:latin typeface="Times New Roman"/>
                <a:cs typeface="Times New Roman"/>
              </a:rPr>
              <a:t> Работа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фонетической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стороны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проводится одновременно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работой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5" dirty="0">
                <a:latin typeface="Times New Roman"/>
                <a:cs typeface="Times New Roman"/>
              </a:rPr>
              <a:t>различению </a:t>
            </a:r>
            <a:r>
              <a:rPr sz="1400" dirty="0">
                <a:latin typeface="Times New Roman"/>
                <a:cs typeface="Times New Roman"/>
              </a:rPr>
              <a:t>фонем </a:t>
            </a:r>
            <a:r>
              <a:rPr sz="1400" spc="-5" dirty="0">
                <a:latin typeface="Times New Roman"/>
                <a:cs typeface="Times New Roman"/>
              </a:rPr>
              <a:t>родного </a:t>
            </a:r>
            <a:r>
              <a:rPr sz="1400" spc="5" dirty="0">
                <a:latin typeface="Times New Roman"/>
                <a:cs typeface="Times New Roman"/>
              </a:rPr>
              <a:t>языка. </a:t>
            </a:r>
            <a:r>
              <a:rPr sz="1400" spc="-5" dirty="0">
                <a:latin typeface="Times New Roman"/>
                <a:cs typeface="Times New Roman"/>
              </a:rPr>
              <a:t>От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воспринимать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произносить</a:t>
            </a:r>
            <a:r>
              <a:rPr sz="1400" dirty="0">
                <a:latin typeface="Times New Roman"/>
                <a:cs typeface="Times New Roman"/>
              </a:rPr>
              <a:t> имеющиеся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во</a:t>
            </a:r>
            <a:r>
              <a:rPr sz="1400" spc="-5" dirty="0">
                <a:latin typeface="Times New Roman"/>
                <a:cs typeface="Times New Roman"/>
              </a:rPr>
              <a:t> многом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зависит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точное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воспроизведение</a:t>
            </a:r>
            <a:r>
              <a:rPr sz="1400" dirty="0">
                <a:latin typeface="Times New Roman"/>
                <a:cs typeface="Times New Roman"/>
              </a:rPr>
              <a:t> звуко-слоговой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структуры</a:t>
            </a:r>
            <a:r>
              <a:rPr sz="1400" dirty="0">
                <a:latin typeface="Times New Roman"/>
                <a:cs typeface="Times New Roman"/>
              </a:rPr>
              <a:t> слов.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внимания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звуковую</a:t>
            </a:r>
            <a:r>
              <a:rPr sz="1400" dirty="0">
                <a:latin typeface="Times New Roman"/>
                <a:cs typeface="Times New Roman"/>
              </a:rPr>
              <a:t> сторону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языка,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отработку</a:t>
            </a:r>
            <a:r>
              <a:rPr sz="1400" dirty="0">
                <a:latin typeface="Times New Roman"/>
                <a:cs typeface="Times New Roman"/>
              </a:rPr>
              <a:t> фонем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противопоставленных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позволяет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активизировать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восприятие.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Систематические,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последовательные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отработке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дифференциации </a:t>
            </a:r>
            <a:r>
              <a:rPr sz="1400" dirty="0">
                <a:latin typeface="Times New Roman"/>
                <a:cs typeface="Times New Roman"/>
              </a:rPr>
              <a:t> часто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смешиваемых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обеспечивают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основу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подготовки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к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овладению элементарными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письма</a:t>
            </a:r>
            <a:r>
              <a:rPr sz="1400" dirty="0">
                <a:latin typeface="Times New Roman"/>
                <a:cs typeface="Times New Roman"/>
              </a:rPr>
              <a:t> и чтения.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620"/>
              </a:lnSpc>
            </a:pPr>
            <a:r>
              <a:rPr sz="1400" spc="-5" dirty="0">
                <a:latin typeface="Times New Roman"/>
                <a:cs typeface="Times New Roman"/>
              </a:rPr>
              <a:t>Первая</a:t>
            </a:r>
            <a:r>
              <a:rPr sz="1400" spc="8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часть  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spc="8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«Логопедическая</a:t>
            </a:r>
            <a:r>
              <a:rPr sz="1400" spc="8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</a:t>
            </a:r>
            <a:r>
              <a:rPr sz="1400" spc="8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преодолению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4985130"/>
            <a:ext cx="5271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300605" algn="l"/>
                <a:tab pos="3502025" algn="l"/>
                <a:tab pos="3764279" algn="l"/>
                <a:tab pos="4362450" algn="l"/>
                <a:tab pos="4621530" algn="l"/>
              </a:tabLst>
            </a:pPr>
            <a:r>
              <a:rPr sz="1400" spc="-5" dirty="0">
                <a:latin typeface="Times New Roman"/>
                <a:cs typeface="Times New Roman"/>
              </a:rPr>
              <a:t>фонетико-фонематического	недоразвития	</a:t>
            </a:r>
            <a:r>
              <a:rPr sz="1400" dirty="0">
                <a:latin typeface="Times New Roman"/>
                <a:cs typeface="Times New Roman"/>
              </a:rPr>
              <a:t>у	детей	в	</a:t>
            </a:r>
            <a:r>
              <a:rPr sz="1400" spc="-5" dirty="0">
                <a:latin typeface="Times New Roman"/>
                <a:cs typeface="Times New Roman"/>
              </a:rPr>
              <a:t>старшей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99005" y="4985130"/>
            <a:ext cx="633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»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5189346"/>
            <a:ext cx="6057900" cy="4329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1645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предназначена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лет.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ct val="958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Последовательность отработки звуков </a:t>
            </a:r>
            <a:r>
              <a:rPr sz="1400" dirty="0">
                <a:latin typeface="Times New Roman"/>
                <a:cs typeface="Times New Roman"/>
              </a:rPr>
              <a:t>в I </a:t>
            </a:r>
            <a:r>
              <a:rPr sz="1400" spc="-5" dirty="0">
                <a:latin typeface="Times New Roman"/>
                <a:cs typeface="Times New Roman"/>
              </a:rPr>
              <a:t>периоде обучения обеспечивает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поэтапную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работу</a:t>
            </a:r>
            <a:r>
              <a:rPr sz="1400" dirty="0">
                <a:latin typeface="Times New Roman"/>
                <a:cs typeface="Times New Roman"/>
              </a:rPr>
              <a:t> над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постепенный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переход</a:t>
            </a:r>
            <a:r>
              <a:rPr sz="1400" dirty="0">
                <a:latin typeface="Times New Roman"/>
                <a:cs typeface="Times New Roman"/>
              </a:rPr>
              <a:t> от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легких</a:t>
            </a:r>
            <a:r>
              <a:rPr sz="1400" dirty="0">
                <a:latin typeface="Times New Roman"/>
                <a:cs typeface="Times New Roman"/>
              </a:rPr>
              <a:t> к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сложным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звукам.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помогает,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очередь,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постепенному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усвоению </a:t>
            </a:r>
            <a:r>
              <a:rPr sz="1400" dirty="0">
                <a:latin typeface="Times New Roman"/>
                <a:cs typeface="Times New Roman"/>
              </a:rPr>
              <a:t> детьми </a:t>
            </a:r>
            <a:r>
              <a:rPr sz="1400" spc="-5" dirty="0">
                <a:latin typeface="Times New Roman"/>
                <a:cs typeface="Times New Roman"/>
              </a:rPr>
              <a:t>фонематической системы языка.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процессе обучения произношению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следует воспитывать </a:t>
            </a:r>
            <a:r>
              <a:rPr sz="1400" dirty="0">
                <a:latin typeface="Times New Roman"/>
                <a:cs typeface="Times New Roman"/>
              </a:rPr>
              <a:t>у детей стойкий </a:t>
            </a:r>
            <a:r>
              <a:rPr sz="1400" spc="-5" dirty="0">
                <a:latin typeface="Times New Roman"/>
                <a:cs typeface="Times New Roman"/>
              </a:rPr>
              <a:t>познавательный интерес, активизировать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мыслительную деятельность, постоянно ставить посильные </a:t>
            </a:r>
            <a:r>
              <a:rPr sz="1400" dirty="0">
                <a:latin typeface="Times New Roman"/>
                <a:cs typeface="Times New Roman"/>
              </a:rPr>
              <a:t>и в </a:t>
            </a:r>
            <a:r>
              <a:rPr sz="1400" spc="-10" dirty="0">
                <a:latin typeface="Times New Roman"/>
                <a:cs typeface="Times New Roman"/>
              </a:rPr>
              <a:t>то </a:t>
            </a:r>
            <a:r>
              <a:rPr sz="1400" spc="-5" dirty="0">
                <a:latin typeface="Times New Roman"/>
                <a:cs typeface="Times New Roman"/>
              </a:rPr>
              <a:t>же время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требующие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определенного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напряжения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</a:t>
            </a:r>
            <a:r>
              <a:rPr sz="1400" dirty="0">
                <a:latin typeface="Times New Roman"/>
                <a:cs typeface="Times New Roman"/>
              </a:rPr>
              <a:t> по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 проводится одновременно</a:t>
            </a:r>
            <a:r>
              <a:rPr sz="1400" dirty="0">
                <a:latin typeface="Times New Roman"/>
                <a:cs typeface="Times New Roman"/>
              </a:rPr>
              <a:t> с </a:t>
            </a:r>
            <a:r>
              <a:rPr sz="1400" spc="-5" dirty="0">
                <a:latin typeface="Times New Roman"/>
                <a:cs typeface="Times New Roman"/>
              </a:rPr>
              <a:t>работой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развитию </a:t>
            </a:r>
            <a:r>
              <a:rPr sz="1400" spc="-5" dirty="0">
                <a:latin typeface="Times New Roman"/>
                <a:cs typeface="Times New Roman"/>
              </a:rPr>
              <a:t>слухового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восприятия.</a:t>
            </a:r>
            <a:endParaRPr sz="1400">
              <a:latin typeface="Times New Roman"/>
              <a:cs typeface="Times New Roman"/>
            </a:endParaRPr>
          </a:p>
          <a:p>
            <a:pPr marL="12700" indent="264795" algn="just">
              <a:lnSpc>
                <a:spcPts val="1580"/>
              </a:lnSpc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течение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 </a:t>
            </a:r>
            <a:r>
              <a:rPr sz="1400" spc="-5" dirty="0">
                <a:latin typeface="Times New Roman"/>
                <a:cs typeface="Times New Roman"/>
              </a:rPr>
              <a:t>периода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учат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четко,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даже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утрированно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воспроизводить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ts val="1610"/>
              </a:lnSpc>
              <a:spcBef>
                <a:spcPts val="85"/>
              </a:spcBef>
            </a:pPr>
            <a:r>
              <a:rPr sz="1400" spc="-5" dirty="0">
                <a:latin typeface="Times New Roman"/>
                <a:cs typeface="Times New Roman"/>
              </a:rPr>
              <a:t>гласные звуки, угадывать их по беззвучной артикуляции, слышать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выделять </a:t>
            </a:r>
            <a:r>
              <a:rPr sz="1400" dirty="0">
                <a:latin typeface="Times New Roman"/>
                <a:cs typeface="Times New Roman"/>
              </a:rPr>
              <a:t> из </a:t>
            </a:r>
            <a:r>
              <a:rPr sz="1400" spc="-5" dirty="0">
                <a:latin typeface="Times New Roman"/>
                <a:cs typeface="Times New Roman"/>
              </a:rPr>
              <a:t>ряда других звуков. </a:t>
            </a:r>
            <a:r>
              <a:rPr sz="1400" dirty="0">
                <a:latin typeface="Times New Roman"/>
                <a:cs typeface="Times New Roman"/>
              </a:rPr>
              <a:t>Включаются </a:t>
            </a:r>
            <a:r>
              <a:rPr sz="1400" spc="-5" dirty="0">
                <a:latin typeface="Times New Roman"/>
                <a:cs typeface="Times New Roman"/>
              </a:rPr>
              <a:t>упражнения по удерживанию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памяти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ряда, состоящего </a:t>
            </a:r>
            <a:r>
              <a:rPr sz="1400" dirty="0">
                <a:latin typeface="Times New Roman"/>
                <a:cs typeface="Times New Roman"/>
              </a:rPr>
              <a:t>из 3—4 </a:t>
            </a:r>
            <a:r>
              <a:rPr sz="1400" spc="-5" dirty="0">
                <a:latin typeface="Times New Roman"/>
                <a:cs typeface="Times New Roman"/>
              </a:rPr>
              <a:t>гласных звуков. Учитывая возрастные особенности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 все задания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предлагаются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игровой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форме.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25"/>
              </a:lnSpc>
            </a:pPr>
            <a:r>
              <a:rPr sz="1400" dirty="0">
                <a:latin typeface="Times New Roman"/>
                <a:cs typeface="Times New Roman"/>
              </a:rPr>
              <a:t>Отработка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правильного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простых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согласных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([п],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[п’],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[т], [к], [к’], [л’]) </a:t>
            </a:r>
            <a:r>
              <a:rPr sz="1400" dirty="0">
                <a:latin typeface="Times New Roman"/>
                <a:cs typeface="Times New Roman"/>
              </a:rPr>
              <a:t>сочетается с </a:t>
            </a:r>
            <a:r>
              <a:rPr sz="1400" spc="-5" dirty="0">
                <a:latin typeface="Times New Roman"/>
                <a:cs typeface="Times New Roman"/>
              </a:rPr>
              <a:t>выработкой умения слышать эти звуки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ряду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других,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выделять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соответствующие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слогов,</a:t>
            </a:r>
            <a:r>
              <a:rPr sz="1400" dirty="0">
                <a:latin typeface="Times New Roman"/>
                <a:cs typeface="Times New Roman"/>
              </a:rPr>
              <a:t> 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также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определять наличие данного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</a:t>
            </a:r>
            <a:r>
              <a:rPr sz="1400" dirty="0">
                <a:latin typeface="Times New Roman"/>
                <a:cs typeface="Times New Roman"/>
              </a:rPr>
              <a:t> в начале слова (</a:t>
            </a:r>
            <a:r>
              <a:rPr sz="1400" b="1" i="1" dirty="0">
                <a:latin typeface="Times New Roman"/>
                <a:cs typeface="Times New Roman"/>
              </a:rPr>
              <a:t>п</a:t>
            </a:r>
            <a:r>
              <a:rPr sz="1400" i="1" dirty="0">
                <a:latin typeface="Times New Roman"/>
                <a:cs typeface="Times New Roman"/>
              </a:rPr>
              <a:t>аук</a:t>
            </a:r>
            <a:r>
              <a:rPr sz="1400" dirty="0">
                <a:latin typeface="Times New Roman"/>
                <a:cs typeface="Times New Roman"/>
              </a:rPr>
              <a:t>), затем — в конце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пау</a:t>
            </a:r>
            <a:r>
              <a:rPr sz="1400" b="1" i="1" spc="-5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).Много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уделяется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запоминанию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рядов,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например: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та-ат,</a:t>
            </a:r>
            <a:r>
              <a:rPr sz="1400" i="1" spc="16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пку-уп-пу</a:t>
            </a:r>
            <a:r>
              <a:rPr sz="1400" i="1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 Д. </a:t>
            </a:r>
            <a:r>
              <a:rPr sz="1400" spc="-5" dirty="0">
                <a:latin typeface="Times New Roman"/>
                <a:cs typeface="Times New Roman"/>
              </a:rPr>
              <a:t>Эти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слоги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произносятся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разной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интонацией,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силой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52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9805" cy="88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65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голоса,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медленно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отрывисто,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выделением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ударного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слога.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Например: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па</a:t>
            </a:r>
            <a:r>
              <a:rPr sz="1400" spc="-5" dirty="0">
                <a:latin typeface="Times New Roman"/>
                <a:cs typeface="Times New Roman"/>
              </a:rPr>
              <a:t>—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14"/>
              </a:lnSpc>
            </a:pPr>
            <a:r>
              <a:rPr sz="1400" i="1" spc="-5" dirty="0">
                <a:latin typeface="Times New Roman"/>
                <a:cs typeface="Times New Roman"/>
              </a:rPr>
              <a:t>па</a:t>
            </a:r>
            <a:r>
              <a:rPr sz="1400" spc="-5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па;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па</a:t>
            </a:r>
            <a:r>
              <a:rPr sz="1400" spc="-5" dirty="0">
                <a:latin typeface="Times New Roman"/>
                <a:cs typeface="Times New Roman"/>
              </a:rPr>
              <a:t>—</a:t>
            </a:r>
            <a:r>
              <a:rPr sz="1400" b="1" i="1" spc="-5" dirty="0">
                <a:latin typeface="Times New Roman"/>
                <a:cs typeface="Times New Roman"/>
              </a:rPr>
              <a:t>па</a:t>
            </a:r>
            <a:r>
              <a:rPr sz="1400" spc="-5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па;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па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i="1" dirty="0">
                <a:latin typeface="Times New Roman"/>
                <a:cs typeface="Times New Roman"/>
              </a:rPr>
              <a:t>па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b="1" i="1" dirty="0">
                <a:latin typeface="Times New Roman"/>
                <a:cs typeface="Times New Roman"/>
              </a:rPr>
              <a:t>па</a:t>
            </a:r>
            <a:r>
              <a:rPr sz="1400" i="1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715" indent="264795" algn="just">
              <a:lnSpc>
                <a:spcPct val="9580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Процесс </a:t>
            </a:r>
            <a:r>
              <a:rPr sz="1400" spc="-5" dirty="0">
                <a:latin typeface="Times New Roman"/>
                <a:cs typeface="Times New Roman"/>
              </a:rPr>
              <a:t>проговаривания сопровождается отхлопыванием, отстукиванием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ритма,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угадыванием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количества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слогов.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Постепенно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ряды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удлиняются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варьируются.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Включаются</a:t>
            </a:r>
            <a:r>
              <a:rPr sz="1400" dirty="0">
                <a:latin typeface="Times New Roman"/>
                <a:cs typeface="Times New Roman"/>
              </a:rPr>
              <a:t> не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только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прямые,</a:t>
            </a:r>
            <a:r>
              <a:rPr sz="1400" dirty="0">
                <a:latin typeface="Times New Roman"/>
                <a:cs typeface="Times New Roman"/>
              </a:rPr>
              <a:t> 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обратные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стечением </a:t>
            </a:r>
            <a:r>
              <a:rPr sz="1400" spc="-5" dirty="0">
                <a:latin typeface="Times New Roman"/>
                <a:cs typeface="Times New Roman"/>
              </a:rPr>
              <a:t>согласных, открытые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закрытые. Упражнения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узнавание звука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слове, </a:t>
            </a:r>
            <a:r>
              <a:rPr sz="1400" spc="-5" dirty="0">
                <a:latin typeface="Times New Roman"/>
                <a:cs typeface="Times New Roman"/>
              </a:rPr>
              <a:t>отбор картинок, называние слов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этим звуком также осуществляются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дидактического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материала.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Например, игра «Кто </a:t>
            </a:r>
            <a:r>
              <a:rPr sz="1400" dirty="0">
                <a:latin typeface="Times New Roman"/>
                <a:cs typeface="Times New Roman"/>
              </a:rPr>
              <a:t>самый </a:t>
            </a:r>
            <a:r>
              <a:rPr sz="1400" spc="-5" dirty="0">
                <a:latin typeface="Times New Roman"/>
                <a:cs typeface="Times New Roman"/>
              </a:rPr>
              <a:t>внимательный». На </a:t>
            </a:r>
            <a:r>
              <a:rPr sz="1400" dirty="0">
                <a:latin typeface="Times New Roman"/>
                <a:cs typeface="Times New Roman"/>
              </a:rPr>
              <a:t>столе у детей лежат </a:t>
            </a:r>
            <a:r>
              <a:rPr sz="1400" spc="-5" dirty="0">
                <a:latin typeface="Times New Roman"/>
                <a:cs typeface="Times New Roman"/>
              </a:rPr>
              <a:t>картинки.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 называет разные звуки: [и], </a:t>
            </a:r>
            <a:r>
              <a:rPr sz="1400" dirty="0">
                <a:latin typeface="Times New Roman"/>
                <a:cs typeface="Times New Roman"/>
              </a:rPr>
              <a:t>[у], </a:t>
            </a:r>
            <a:r>
              <a:rPr sz="1400" spc="-5" dirty="0">
                <a:latin typeface="Times New Roman"/>
                <a:cs typeface="Times New Roman"/>
              </a:rPr>
              <a:t>[р], [л], [т], </a:t>
            </a:r>
            <a:r>
              <a:rPr sz="1400" dirty="0">
                <a:latin typeface="Times New Roman"/>
                <a:cs typeface="Times New Roman"/>
              </a:rPr>
              <a:t>[к] и т. Д. </a:t>
            </a:r>
            <a:r>
              <a:rPr sz="1400" spc="-5" dirty="0">
                <a:latin typeface="Times New Roman"/>
                <a:cs typeface="Times New Roman"/>
              </a:rPr>
              <a:t>Дети, услышав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 [т], должны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поднять картинку, </a:t>
            </a:r>
            <a:r>
              <a:rPr sz="1400" dirty="0">
                <a:latin typeface="Times New Roman"/>
                <a:cs typeface="Times New Roman"/>
              </a:rPr>
              <a:t>в названии </a:t>
            </a:r>
            <a:r>
              <a:rPr sz="1400" spc="-5" dirty="0">
                <a:latin typeface="Times New Roman"/>
                <a:cs typeface="Times New Roman"/>
              </a:rPr>
              <a:t>которой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есть </a:t>
            </a:r>
            <a:r>
              <a:rPr sz="1400" spc="5" dirty="0">
                <a:latin typeface="Times New Roman"/>
                <a:cs typeface="Times New Roman"/>
              </a:rPr>
              <a:t>этот </a:t>
            </a:r>
            <a:r>
              <a:rPr sz="1400" spc="-5" dirty="0">
                <a:latin typeface="Times New Roman"/>
                <a:cs typeface="Times New Roman"/>
              </a:rPr>
              <a:t>звук. Или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«Добавь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пропущенное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слово»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тексте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игры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должен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быть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[т]).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ts val="1620"/>
              </a:lnSpc>
              <a:spcBef>
                <a:spcPts val="30"/>
              </a:spcBef>
            </a:pPr>
            <a:r>
              <a:rPr sz="1400" i="1" spc="-5" dirty="0">
                <a:latin typeface="Times New Roman"/>
                <a:cs typeface="Times New Roman"/>
              </a:rPr>
              <a:t>«Построи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185" dirty="0">
                <a:latin typeface="Times New Roman"/>
                <a:cs typeface="Times New Roman"/>
              </a:rPr>
              <a:t>ов </a:t>
            </a:r>
            <a:r>
              <a:rPr sz="1400" i="1" dirty="0">
                <a:latin typeface="Times New Roman"/>
                <a:cs typeface="Times New Roman"/>
              </a:rPr>
              <a:t>й дом, а </a:t>
            </a:r>
            <a:r>
              <a:rPr sz="1400" i="1" spc="-5" dirty="0">
                <a:latin typeface="Times New Roman"/>
                <a:cs typeface="Times New Roman"/>
              </a:rPr>
              <a:t>рядом сидит собака </a:t>
            </a:r>
            <a:r>
              <a:rPr sz="1400" i="1" dirty="0">
                <a:latin typeface="Times New Roman"/>
                <a:cs typeface="Times New Roman"/>
              </a:rPr>
              <a:t>(</a:t>
            </a:r>
            <a:r>
              <a:rPr sz="1400" b="1" i="1" dirty="0">
                <a:latin typeface="Times New Roman"/>
                <a:cs typeface="Times New Roman"/>
              </a:rPr>
              <a:t>Т</a:t>
            </a:r>
            <a:r>
              <a:rPr sz="1400" i="1" dirty="0">
                <a:latin typeface="Times New Roman"/>
                <a:cs typeface="Times New Roman"/>
              </a:rPr>
              <a:t>ом). </a:t>
            </a:r>
            <a:r>
              <a:rPr sz="1400" i="1" spc="-5" dirty="0">
                <a:latin typeface="Times New Roman"/>
                <a:cs typeface="Times New Roman"/>
              </a:rPr>
              <a:t>Сидит дома </a:t>
            </a:r>
            <a:r>
              <a:rPr sz="1400" i="1" spc="40" dirty="0">
                <a:latin typeface="Times New Roman"/>
                <a:cs typeface="Times New Roman"/>
              </a:rPr>
              <a:t>дево ка </a:t>
            </a:r>
            <a:r>
              <a:rPr sz="1400" i="1" spc="4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(</a:t>
            </a:r>
            <a:r>
              <a:rPr sz="1400" b="1" i="1" spc="-5" dirty="0">
                <a:latin typeface="Times New Roman"/>
                <a:cs typeface="Times New Roman"/>
              </a:rPr>
              <a:t>Т</a:t>
            </a:r>
            <a:r>
              <a:rPr sz="1400" i="1" spc="-5" dirty="0">
                <a:latin typeface="Times New Roman"/>
                <a:cs typeface="Times New Roman"/>
              </a:rPr>
              <a:t>ома)».</a:t>
            </a:r>
            <a:endParaRPr sz="1400">
              <a:latin typeface="Times New Roman"/>
              <a:cs typeface="Times New Roman"/>
            </a:endParaRPr>
          </a:p>
          <a:p>
            <a:pPr marR="12065" algn="r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Когда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свободно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определяют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наличие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слове,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можно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перейти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endParaRPr sz="1400">
              <a:latin typeface="Times New Roman"/>
              <a:cs typeface="Times New Roman"/>
            </a:endParaRPr>
          </a:p>
          <a:p>
            <a:pPr marL="12700" marR="9525" algn="r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определению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его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места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слове.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Например,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«Кто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домике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живет?».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ищут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только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 </a:t>
            </a:r>
            <a:r>
              <a:rPr sz="1400" spc="-5" dirty="0">
                <a:latin typeface="Times New Roman"/>
                <a:cs typeface="Times New Roman"/>
              </a:rPr>
              <a:t>картинки,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названии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которых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есть, </a:t>
            </a:r>
            <a:r>
              <a:rPr sz="1400" spc="-5" dirty="0">
                <a:latin typeface="Times New Roman"/>
                <a:cs typeface="Times New Roman"/>
              </a:rPr>
              <a:t>например,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[т].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" dirty="0">
                <a:latin typeface="Times New Roman"/>
                <a:cs typeface="Times New Roman"/>
              </a:rPr>
              <a:t>затем</a:t>
            </a:r>
            <a:endParaRPr sz="1400">
              <a:latin typeface="Times New Roman"/>
              <a:cs typeface="Times New Roman"/>
            </a:endParaRPr>
          </a:p>
          <a:p>
            <a:pPr marR="7620" algn="r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«расселяют»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трехэтажном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домике.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первом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этаже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картинки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звуком [т] в </a:t>
            </a:r>
            <a:r>
              <a:rPr sz="1400" spc="-5" dirty="0">
                <a:latin typeface="Times New Roman"/>
                <a:cs typeface="Times New Roman"/>
              </a:rPr>
              <a:t>начале </a:t>
            </a:r>
            <a:r>
              <a:rPr sz="1400" dirty="0">
                <a:latin typeface="Times New Roman"/>
                <a:cs typeface="Times New Roman"/>
              </a:rPr>
              <a:t>слова, </a:t>
            </a:r>
            <a:r>
              <a:rPr sz="1400" spc="-5" dirty="0">
                <a:latin typeface="Times New Roman"/>
                <a:cs typeface="Times New Roman"/>
              </a:rPr>
              <a:t>на </a:t>
            </a:r>
            <a:r>
              <a:rPr sz="1400" spc="5" dirty="0">
                <a:latin typeface="Times New Roman"/>
                <a:cs typeface="Times New Roman"/>
              </a:rPr>
              <a:t>2-м </a:t>
            </a:r>
            <a:r>
              <a:rPr sz="1400" dirty="0">
                <a:latin typeface="Times New Roman"/>
                <a:cs typeface="Times New Roman"/>
              </a:rPr>
              <a:t>— в </a:t>
            </a:r>
            <a:r>
              <a:rPr sz="1400" spc="-5" dirty="0">
                <a:latin typeface="Times New Roman"/>
                <a:cs typeface="Times New Roman"/>
              </a:rPr>
              <a:t>середине,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5" dirty="0">
                <a:latin typeface="Times New Roman"/>
                <a:cs typeface="Times New Roman"/>
              </a:rPr>
              <a:t>3-м </a:t>
            </a:r>
            <a:r>
              <a:rPr sz="1400" dirty="0">
                <a:latin typeface="Times New Roman"/>
                <a:cs typeface="Times New Roman"/>
              </a:rPr>
              <a:t>— в </a:t>
            </a:r>
            <a:r>
              <a:rPr sz="1400" spc="-5" dirty="0">
                <a:latin typeface="Times New Roman"/>
                <a:cs typeface="Times New Roman"/>
              </a:rPr>
              <a:t>конце (</a:t>
            </a:r>
            <a:r>
              <a:rPr sz="1400" b="1" spc="-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аня, </a:t>
            </a:r>
            <a:r>
              <a:rPr sz="1400" dirty="0">
                <a:latin typeface="Times New Roman"/>
                <a:cs typeface="Times New Roman"/>
              </a:rPr>
              <a:t>ко</a:t>
            </a:r>
            <a:r>
              <a:rPr sz="1400" b="1" dirty="0">
                <a:latin typeface="Times New Roman"/>
                <a:cs typeface="Times New Roman"/>
              </a:rPr>
              <a:t>т, 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пли</a:t>
            </a:r>
            <a:r>
              <a:rPr sz="1400" b="1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а,</a:t>
            </a:r>
            <a:r>
              <a:rPr sz="1400" spc="-5" dirty="0">
                <a:latin typeface="Times New Roman"/>
                <a:cs typeface="Times New Roman"/>
              </a:rPr>
              <a:t> ко</a:t>
            </a:r>
            <a:r>
              <a:rPr sz="1400" b="1" spc="-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ы. </a:t>
            </a:r>
            <a:r>
              <a:rPr sz="1400" b="1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ом,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</a:t>
            </a:r>
            <a:r>
              <a:rPr sz="1400" b="1" spc="-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ка, </a:t>
            </a:r>
            <a:r>
              <a:rPr sz="1400" b="1" spc="-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оня,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</a:t>
            </a:r>
            <a:r>
              <a:rPr sz="1400" b="1" spc="-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ы, </a:t>
            </a:r>
            <a:r>
              <a:rPr sz="1400" b="1" spc="-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ыква,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ха</a:t>
            </a:r>
            <a:r>
              <a:rPr sz="1400" b="1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 и т.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Д.).</a:t>
            </a:r>
            <a:endParaRPr sz="1400">
              <a:latin typeface="Times New Roman"/>
              <a:cs typeface="Times New Roman"/>
            </a:endParaRPr>
          </a:p>
          <a:p>
            <a:pPr marL="12700" marR="8255" indent="264795" algn="just">
              <a:lnSpc>
                <a:spcPts val="161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Умение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выделить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гласные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согласные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позволяет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перейти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анализу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синтезу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обратных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слогов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от,</a:t>
            </a:r>
            <a:r>
              <a:rPr sz="1400" i="1" spc="2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an,</a:t>
            </a:r>
            <a:r>
              <a:rPr sz="1400" i="1" spc="2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ym,</a:t>
            </a:r>
            <a:r>
              <a:rPr sz="1400" i="1" spc="19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уп,</a:t>
            </a:r>
            <a:r>
              <a:rPr sz="1400" i="1" spc="2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uт,</a:t>
            </a:r>
            <a:r>
              <a:rPr sz="1400" i="1" spc="2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ип,</a:t>
            </a:r>
            <a:r>
              <a:rPr sz="1400" i="1" spc="19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а</a:t>
            </a:r>
            <a:r>
              <a:rPr sz="1400" i="1" spc="75" dirty="0">
                <a:latin typeface="Times New Roman"/>
                <a:cs typeface="Times New Roman"/>
              </a:rPr>
              <a:t> </a:t>
            </a:r>
            <a:r>
              <a:rPr sz="1400" i="1" spc="95" dirty="0">
                <a:latin typeface="Times New Roman"/>
                <a:cs typeface="Times New Roman"/>
              </a:rPr>
              <a:t>ь,</a:t>
            </a:r>
            <a:r>
              <a:rPr sz="1400" i="1" spc="19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</a:t>
            </a:r>
            <a:r>
              <a:rPr sz="1400" i="1" spc="254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ь</a:t>
            </a:r>
            <a:r>
              <a:rPr sz="1400" spc="5" dirty="0">
                <a:latin typeface="Times New Roman"/>
                <a:cs typeface="Times New Roman"/>
              </a:rPr>
              <a:t>).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играют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«живые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звуки»,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когда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каждый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них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выбирает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себе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один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пройденных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60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гласных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сигналу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логопеда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становятся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определенной последовательности, образуя </a:t>
            </a:r>
            <a:r>
              <a:rPr sz="1400" dirty="0">
                <a:latin typeface="Times New Roman"/>
                <a:cs typeface="Times New Roman"/>
              </a:rPr>
              <a:t>названные </a:t>
            </a:r>
            <a:r>
              <a:rPr sz="1400" spc="-5" dirty="0">
                <a:latin typeface="Times New Roman"/>
                <a:cs typeface="Times New Roman"/>
              </a:rPr>
              <a:t>слоги, </a:t>
            </a:r>
            <a:r>
              <a:rPr sz="1400" spc="5" dirty="0">
                <a:latin typeface="Times New Roman"/>
                <a:cs typeface="Times New Roman"/>
              </a:rPr>
              <a:t>(</a:t>
            </a:r>
            <a:r>
              <a:rPr sz="1400" i="1" spc="5" dirty="0">
                <a:latin typeface="Times New Roman"/>
                <a:cs typeface="Times New Roman"/>
              </a:rPr>
              <a:t>уп, </a:t>
            </a:r>
            <a:r>
              <a:rPr sz="1400" i="1" dirty="0">
                <a:latin typeface="Times New Roman"/>
                <a:cs typeface="Times New Roman"/>
              </a:rPr>
              <a:t>ут </a:t>
            </a:r>
            <a:r>
              <a:rPr sz="1400" dirty="0">
                <a:latin typeface="Times New Roman"/>
                <a:cs typeface="Times New Roman"/>
              </a:rPr>
              <a:t>и т. Д.).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Одновременно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учат преобразовывать </a:t>
            </a:r>
            <a:r>
              <a:rPr sz="1400" dirty="0">
                <a:latin typeface="Times New Roman"/>
                <a:cs typeface="Times New Roman"/>
              </a:rPr>
              <a:t>слоги, </a:t>
            </a:r>
            <a:r>
              <a:rPr sz="1400" spc="-5" dirty="0">
                <a:latin typeface="Times New Roman"/>
                <a:cs typeface="Times New Roman"/>
              </a:rPr>
              <a:t>изменяя один </a:t>
            </a:r>
            <a:r>
              <a:rPr sz="1400" spc="-10" dirty="0">
                <a:latin typeface="Times New Roman"/>
                <a:cs typeface="Times New Roman"/>
              </a:rPr>
              <a:t>звук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(</a:t>
            </a:r>
            <a:r>
              <a:rPr sz="1400" i="1" spc="5" dirty="0">
                <a:latin typeface="Times New Roman"/>
                <a:cs typeface="Times New Roman"/>
              </a:rPr>
              <a:t>уп-оп- 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от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т. </a:t>
            </a:r>
            <a:r>
              <a:rPr sz="1400" dirty="0">
                <a:latin typeface="Times New Roman"/>
                <a:cs typeface="Times New Roman"/>
              </a:rPr>
              <a:t>Д.).</a:t>
            </a:r>
            <a:endParaRPr sz="1400">
              <a:latin typeface="Times New Roman"/>
              <a:cs typeface="Times New Roman"/>
            </a:endParaRPr>
          </a:p>
          <a:p>
            <a:pPr marL="12700" marR="8255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 II </a:t>
            </a:r>
            <a:r>
              <a:rPr sz="1400" spc="-5" dirty="0">
                <a:latin typeface="Times New Roman"/>
                <a:cs typeface="Times New Roman"/>
              </a:rPr>
              <a:t>периоде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продолжается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постановка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отсутствующих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автоматизация.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По-прежнему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предопределяет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содержание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фронтальных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занятий.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Новым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сравнению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 </a:t>
            </a:r>
            <a:r>
              <a:rPr sz="1400" spc="-5" dirty="0">
                <a:latin typeface="Times New Roman"/>
                <a:cs typeface="Times New Roman"/>
              </a:rPr>
              <a:t>периодом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является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усиление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направленности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дифференциацию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(на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произношении)</a:t>
            </a:r>
            <a:r>
              <a:rPr sz="1400" dirty="0">
                <a:latin typeface="Times New Roman"/>
                <a:cs typeface="Times New Roman"/>
              </a:rPr>
              <a:t> звуков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принципам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твердости-мягкости,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глухости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звонкости.</a:t>
            </a:r>
            <a:r>
              <a:rPr sz="1400" spc="9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Наибольшее</a:t>
            </a:r>
            <a:r>
              <a:rPr sz="1400" spc="10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количество</a:t>
            </a:r>
            <a:r>
              <a:rPr sz="1400" spc="9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фронтальных</a:t>
            </a:r>
            <a:r>
              <a:rPr sz="1400" spc="99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spc="9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посвящается</a:t>
            </a:r>
            <a:endParaRPr sz="1400">
              <a:latin typeface="Times New Roman"/>
              <a:cs typeface="Times New Roman"/>
            </a:endParaRPr>
          </a:p>
          <a:p>
            <a:pPr marL="12700" marR="10795" algn="just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закреплению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дифференциации свистящих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 [с], [с’], [з], [з’], [ц]. По </a:t>
            </a:r>
            <a:r>
              <a:rPr sz="1400" dirty="0">
                <a:latin typeface="Times New Roman"/>
                <a:cs typeface="Times New Roman"/>
              </a:rPr>
              <a:t> мере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лексический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новых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знакомят</a:t>
            </a:r>
            <a:r>
              <a:rPr sz="1400" dirty="0">
                <a:latin typeface="Times New Roman"/>
                <a:cs typeface="Times New Roman"/>
              </a:rPr>
              <a:t> 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изменением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</a:t>
            </a:r>
            <a:r>
              <a:rPr sz="1400" dirty="0">
                <a:latin typeface="Times New Roman"/>
                <a:cs typeface="Times New Roman"/>
              </a:rPr>
              <a:t> слова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зависимости</a:t>
            </a:r>
            <a:r>
              <a:rPr sz="1400" dirty="0">
                <a:latin typeface="Times New Roman"/>
                <a:cs typeface="Times New Roman"/>
              </a:rPr>
              <a:t> от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рода,</a:t>
            </a:r>
            <a:r>
              <a:rPr sz="1400" dirty="0">
                <a:latin typeface="Times New Roman"/>
                <a:cs typeface="Times New Roman"/>
              </a:rPr>
              <a:t> числа,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падежа,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времени </a:t>
            </a:r>
            <a:r>
              <a:rPr sz="1400" dirty="0">
                <a:latin typeface="Times New Roman"/>
                <a:cs typeface="Times New Roman"/>
              </a:rPr>
              <a:t> действия.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Например,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закреплении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правильного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[с],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25"/>
              </a:lnSpc>
            </a:pPr>
            <a:r>
              <a:rPr sz="1400" spc="-5" dirty="0">
                <a:latin typeface="Times New Roman"/>
                <a:cs typeface="Times New Roman"/>
              </a:rPr>
              <a:t>[с’],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[з],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[з’]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дети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могут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упражняться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согласовании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прилагательных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си</a:t>
            </a:r>
            <a:r>
              <a:rPr sz="1400" i="1" spc="120" dirty="0">
                <a:latin typeface="Times New Roman"/>
                <a:cs typeface="Times New Roman"/>
              </a:rPr>
              <a:t> </a:t>
            </a:r>
            <a:r>
              <a:rPr sz="1400" i="1" spc="70" dirty="0">
                <a:latin typeface="Times New Roman"/>
                <a:cs typeface="Times New Roman"/>
              </a:rPr>
              <a:t>ий,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95900"/>
              </a:lnSpc>
              <a:spcBef>
                <a:spcPts val="35"/>
              </a:spcBef>
            </a:pPr>
            <a:r>
              <a:rPr sz="1400" i="1" spc="195" dirty="0">
                <a:latin typeface="Times New Roman"/>
                <a:cs typeface="Times New Roman"/>
              </a:rPr>
              <a:t> </a:t>
            </a:r>
            <a:r>
              <a:rPr sz="1400" i="1" spc="325" dirty="0">
                <a:latin typeface="Times New Roman"/>
                <a:cs typeface="Times New Roman"/>
              </a:rPr>
              <a:t>е е </a:t>
            </a:r>
            <a:r>
              <a:rPr sz="1400" i="1" dirty="0">
                <a:latin typeface="Times New Roman"/>
                <a:cs typeface="Times New Roman"/>
              </a:rPr>
              <a:t>й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родов;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отработке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дифференциации </a:t>
            </a:r>
            <a:r>
              <a:rPr sz="1400" dirty="0">
                <a:latin typeface="Times New Roman"/>
                <a:cs typeface="Times New Roman"/>
              </a:rPr>
              <a:t> звуков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[л] 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[л’]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могут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включаться</a:t>
            </a:r>
            <a:r>
              <a:rPr sz="1400" dirty="0">
                <a:latin typeface="Times New Roman"/>
                <a:cs typeface="Times New Roman"/>
              </a:rPr>
              <a:t> задания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преобразование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глаголов,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например: </a:t>
            </a:r>
            <a:r>
              <a:rPr sz="1400" i="1" spc="45" dirty="0">
                <a:latin typeface="Times New Roman"/>
                <a:cs typeface="Times New Roman"/>
              </a:rPr>
              <a:t>гу </a:t>
            </a:r>
            <a:r>
              <a:rPr sz="1400" i="1" spc="35" dirty="0">
                <a:latin typeface="Times New Roman"/>
                <a:cs typeface="Times New Roman"/>
              </a:rPr>
              <a:t>яет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50" dirty="0">
                <a:latin typeface="Times New Roman"/>
                <a:cs typeface="Times New Roman"/>
              </a:rPr>
              <a:t>гу </a:t>
            </a:r>
            <a:r>
              <a:rPr sz="1400" i="1" spc="100" dirty="0">
                <a:latin typeface="Times New Roman"/>
                <a:cs typeface="Times New Roman"/>
              </a:rPr>
              <a:t>я </a:t>
            </a:r>
            <a:r>
              <a:rPr sz="1400" i="1" spc="175" dirty="0">
                <a:latin typeface="Times New Roman"/>
                <a:cs typeface="Times New Roman"/>
              </a:rPr>
              <a:t>и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20" dirty="0">
                <a:latin typeface="Times New Roman"/>
                <a:cs typeface="Times New Roman"/>
              </a:rPr>
              <a:t>погу яет; </a:t>
            </a:r>
            <a:r>
              <a:rPr sz="1400" i="1" dirty="0">
                <a:latin typeface="Times New Roman"/>
                <a:cs typeface="Times New Roman"/>
              </a:rPr>
              <a:t>копает — </a:t>
            </a:r>
            <a:r>
              <a:rPr sz="1400" i="1" spc="-5" dirty="0">
                <a:latin typeface="Times New Roman"/>
                <a:cs typeface="Times New Roman"/>
              </a:rPr>
              <a:t>копа </a:t>
            </a:r>
            <a:r>
              <a:rPr sz="1400" i="1" dirty="0">
                <a:latin typeface="Times New Roman"/>
                <a:cs typeface="Times New Roman"/>
              </a:rPr>
              <a:t>и — </a:t>
            </a:r>
            <a:r>
              <a:rPr sz="1400" i="1" spc="114" dirty="0">
                <a:latin typeface="Times New Roman"/>
                <a:cs typeface="Times New Roman"/>
              </a:rPr>
              <a:t>в </a:t>
            </a:r>
            <a:r>
              <a:rPr sz="1400" i="1" spc="95" dirty="0">
                <a:latin typeface="Times New Roman"/>
                <a:cs typeface="Times New Roman"/>
              </a:rPr>
              <a:t>копа </a:t>
            </a:r>
            <a:r>
              <a:rPr sz="1400" i="1" dirty="0">
                <a:latin typeface="Times New Roman"/>
                <a:cs typeface="Times New Roman"/>
              </a:rPr>
              <a:t>и </a:t>
            </a:r>
            <a:r>
              <a:rPr sz="1400" dirty="0">
                <a:latin typeface="Times New Roman"/>
                <a:cs typeface="Times New Roman"/>
              </a:rPr>
              <a:t>и т. Д.;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звуков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[ы] —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[и] —   на   </a:t>
            </a:r>
            <a:r>
              <a:rPr sz="1400" spc="-5" dirty="0">
                <a:latin typeface="Times New Roman"/>
                <a:cs typeface="Times New Roman"/>
              </a:rPr>
              <a:t>закрепление</a:t>
            </a:r>
            <a:r>
              <a:rPr sz="1400" spc="6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категории   </a:t>
            </a:r>
            <a:r>
              <a:rPr sz="1400" spc="-5" dirty="0">
                <a:latin typeface="Times New Roman"/>
                <a:cs typeface="Times New Roman"/>
              </a:rPr>
              <a:t>числа</a:t>
            </a:r>
            <a:r>
              <a:rPr sz="1400" spc="6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существительных: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т</a:t>
            </a:r>
            <a:r>
              <a:rPr sz="1400" i="1" spc="204" dirty="0">
                <a:latin typeface="Times New Roman"/>
                <a:cs typeface="Times New Roman"/>
              </a:rPr>
              <a:t> </a:t>
            </a:r>
            <a:r>
              <a:rPr sz="1400" i="1" spc="380" dirty="0">
                <a:latin typeface="Times New Roman"/>
                <a:cs typeface="Times New Roman"/>
              </a:rPr>
              <a:t>кв</a:t>
            </a:r>
            <a:r>
              <a:rPr sz="1400" i="1" spc="56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 кубики, </a:t>
            </a:r>
            <a:r>
              <a:rPr sz="1400" i="1" spc="-10" dirty="0">
                <a:latin typeface="Times New Roman"/>
                <a:cs typeface="Times New Roman"/>
              </a:rPr>
              <a:t>кот</a:t>
            </a:r>
            <a:r>
              <a:rPr sz="1400" i="1" spc="27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соки,</a:t>
            </a:r>
            <a:r>
              <a:rPr sz="1400" i="1" spc="85" dirty="0">
                <a:latin typeface="Times New Roman"/>
                <a:cs typeface="Times New Roman"/>
              </a:rPr>
              <a:t> </a:t>
            </a:r>
            <a:r>
              <a:rPr sz="1400" i="1" spc="175" dirty="0">
                <a:latin typeface="Times New Roman"/>
                <a:cs typeface="Times New Roman"/>
              </a:rPr>
              <a:t>и</a:t>
            </a:r>
            <a:r>
              <a:rPr sz="1400" i="1" spc="25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ии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75" dirty="0">
                <a:latin typeface="Times New Roman"/>
                <a:cs typeface="Times New Roman"/>
              </a:rPr>
              <a:t> </a:t>
            </a:r>
            <a:r>
              <a:rPr sz="1400" i="1" spc="85" dirty="0">
                <a:latin typeface="Times New Roman"/>
                <a:cs typeface="Times New Roman"/>
              </a:rPr>
              <a:t>ип</a:t>
            </a:r>
            <a:r>
              <a:rPr sz="1400" i="1" spc="5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т. </a:t>
            </a:r>
            <a:r>
              <a:rPr sz="1400" dirty="0">
                <a:latin typeface="Times New Roman"/>
                <a:cs typeface="Times New Roman"/>
              </a:rPr>
              <a:t>Д.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53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9170" cy="903287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11430" indent="264795" algn="just">
              <a:lnSpc>
                <a:spcPct val="96100"/>
              </a:lnSpc>
              <a:spcBef>
                <a:spcPts val="170"/>
              </a:spcBef>
            </a:pPr>
            <a:r>
              <a:rPr sz="1400" dirty="0">
                <a:latin typeface="Times New Roman"/>
                <a:cs typeface="Times New Roman"/>
              </a:rPr>
              <a:t>В зависимости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динамики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продвижения, логопед </a:t>
            </a:r>
            <a:r>
              <a:rPr sz="1400" dirty="0">
                <a:latin typeface="Times New Roman"/>
                <a:cs typeface="Times New Roman"/>
              </a:rPr>
              <a:t>может </a:t>
            </a:r>
            <a:r>
              <a:rPr sz="1400" spc="-5" dirty="0">
                <a:latin typeface="Times New Roman"/>
                <a:cs typeface="Times New Roman"/>
              </a:rPr>
              <a:t>уменьшать </a:t>
            </a:r>
            <a:r>
              <a:rPr sz="1400" dirty="0">
                <a:latin typeface="Times New Roman"/>
                <a:cs typeface="Times New Roman"/>
              </a:rPr>
              <a:t>или </a:t>
            </a:r>
            <a:r>
              <a:rPr sz="1400" spc="-5" dirty="0">
                <a:latin typeface="Times New Roman"/>
                <a:cs typeface="Times New Roman"/>
              </a:rPr>
              <a:t>увеличивать </a:t>
            </a:r>
            <a:r>
              <a:rPr sz="1400" dirty="0">
                <a:latin typeface="Times New Roman"/>
                <a:cs typeface="Times New Roman"/>
              </a:rPr>
              <a:t>время для </a:t>
            </a:r>
            <a:r>
              <a:rPr sz="1400" spc="-5" dirty="0">
                <a:latin typeface="Times New Roman"/>
                <a:cs typeface="Times New Roman"/>
              </a:rPr>
              <a:t>изучения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звуков.</a:t>
            </a:r>
            <a:endParaRPr sz="1400">
              <a:latin typeface="Times New Roman"/>
              <a:cs typeface="Times New Roman"/>
            </a:endParaRPr>
          </a:p>
          <a:p>
            <a:pPr marL="12700" marR="6350" indent="264795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это </a:t>
            </a:r>
            <a:r>
              <a:rPr sz="1400" dirty="0">
                <a:latin typeface="Times New Roman"/>
                <a:cs typeface="Times New Roman"/>
              </a:rPr>
              <a:t>же </a:t>
            </a:r>
            <a:r>
              <a:rPr sz="1400" spc="-5" dirty="0">
                <a:latin typeface="Times New Roman"/>
                <a:cs typeface="Times New Roman"/>
              </a:rPr>
              <a:t>время продолжается работа по составлению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распространению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</a:t>
            </a:r>
            <a:r>
              <a:rPr sz="1400" dirty="0">
                <a:latin typeface="Times New Roman"/>
                <a:cs typeface="Times New Roman"/>
              </a:rPr>
              <a:t> по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вопросам,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демонстрации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действий,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картинкам,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опорным </a:t>
            </a:r>
            <a:r>
              <a:rPr sz="1400" dirty="0">
                <a:latin typeface="Times New Roman"/>
                <a:cs typeface="Times New Roman"/>
              </a:rPr>
              <a:t> словам.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Оречевляя</a:t>
            </a:r>
            <a:r>
              <a:rPr sz="1400" dirty="0">
                <a:latin typeface="Times New Roman"/>
                <a:cs typeface="Times New Roman"/>
              </a:rPr>
              <a:t> простые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сюжеты,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составлять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несложные </a:t>
            </a:r>
            <a:r>
              <a:rPr sz="1400" dirty="0">
                <a:latin typeface="Times New Roman"/>
                <a:cs typeface="Times New Roman"/>
              </a:rPr>
              <a:t> рассказы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опорой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наглядность.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же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время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заучиваются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короткие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5"/>
              </a:lnSpc>
            </a:pPr>
            <a:r>
              <a:rPr sz="1400" dirty="0">
                <a:latin typeface="Times New Roman"/>
                <a:cs typeface="Times New Roman"/>
              </a:rPr>
              <a:t>рассказы,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стихотворения,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потешки.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Продолжается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закреплению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анализа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синтеза.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изучаемых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dirty="0">
                <a:latin typeface="Times New Roman"/>
                <a:cs typeface="Times New Roman"/>
              </a:rPr>
              <a:t> дети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тренируются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выделении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согласного </a:t>
            </a:r>
            <a:r>
              <a:rPr sz="1400" dirty="0">
                <a:latin typeface="Times New Roman"/>
                <a:cs typeface="Times New Roman"/>
              </a:rPr>
              <a:t>в слове, </a:t>
            </a:r>
            <a:r>
              <a:rPr sz="1400" spc="-5" dirty="0">
                <a:latin typeface="Times New Roman"/>
                <a:cs typeface="Times New Roman"/>
              </a:rPr>
              <a:t>определении его позиции (начало, середина, конец </a:t>
            </a:r>
            <a:r>
              <a:rPr sz="1400" dirty="0">
                <a:latin typeface="Times New Roman"/>
                <a:cs typeface="Times New Roman"/>
              </a:rPr>
              <a:t>слова),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составлении слогов, например: </a:t>
            </a:r>
            <a:r>
              <a:rPr sz="1400" i="1" dirty="0">
                <a:latin typeface="Times New Roman"/>
                <a:cs typeface="Times New Roman"/>
              </a:rPr>
              <a:t>ас-са, </a:t>
            </a:r>
            <a:r>
              <a:rPr sz="1400" i="1" spc="-5" dirty="0">
                <a:latin typeface="Times New Roman"/>
                <a:cs typeface="Times New Roman"/>
              </a:rPr>
              <a:t>уц-цу </a:t>
            </a:r>
            <a:r>
              <a:rPr sz="1400" dirty="0">
                <a:latin typeface="Times New Roman"/>
                <a:cs typeface="Times New Roman"/>
              </a:rPr>
              <a:t>и т. Д. В </a:t>
            </a:r>
            <a:r>
              <a:rPr sz="1400" spc="-5" dirty="0">
                <a:latin typeface="Times New Roman"/>
                <a:cs typeface="Times New Roman"/>
              </a:rPr>
              <a:t>это же время детей учат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гласный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положении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после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согласного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(м</a:t>
            </a:r>
            <a:r>
              <a:rPr sz="1400" b="1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к,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b="1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п,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b="1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т)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 </a:t>
            </a:r>
            <a:r>
              <a:rPr sz="1400" spc="-5" dirty="0">
                <a:latin typeface="Times New Roman"/>
                <a:cs typeface="Times New Roman"/>
              </a:rPr>
              <a:t>Д. </a:t>
            </a:r>
            <a:r>
              <a:rPr sz="1400" dirty="0">
                <a:latin typeface="Times New Roman"/>
                <a:cs typeface="Times New Roman"/>
              </a:rPr>
              <a:t> В конце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</a:t>
            </a:r>
            <a:r>
              <a:rPr sz="1400" dirty="0">
                <a:latin typeface="Times New Roman"/>
                <a:cs typeface="Times New Roman"/>
              </a:rPr>
              <a:t> II </a:t>
            </a:r>
            <a:r>
              <a:rPr sz="1400" spc="-5" dirty="0">
                <a:latin typeface="Times New Roman"/>
                <a:cs typeface="Times New Roman"/>
              </a:rPr>
              <a:t>периода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устной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анализируют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(такие,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са-со-су),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соединяют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отдельные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(согласные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гласные)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прямые слоги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преобразуют 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i="1" dirty="0">
                <a:latin typeface="Times New Roman"/>
                <a:cs typeface="Times New Roman"/>
              </a:rPr>
              <a:t>(са-су, </a:t>
            </a:r>
            <a:r>
              <a:rPr sz="1400" i="1" spc="-5" dirty="0">
                <a:latin typeface="Times New Roman"/>
                <a:cs typeface="Times New Roman"/>
              </a:rPr>
              <a:t>цу-цо </a:t>
            </a:r>
            <a:r>
              <a:rPr sz="1400" dirty="0">
                <a:latin typeface="Times New Roman"/>
                <a:cs typeface="Times New Roman"/>
              </a:rPr>
              <a:t>и т. Д.).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Таким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образом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практически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знакомятся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терминами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«слог»,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«слово»,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70"/>
              </a:lnSpc>
            </a:pPr>
            <a:r>
              <a:rPr sz="1400" spc="-5" dirty="0">
                <a:latin typeface="Times New Roman"/>
                <a:cs typeface="Times New Roman"/>
              </a:rPr>
              <a:t>«гласные</a:t>
            </a:r>
            <a:r>
              <a:rPr sz="1400" spc="5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звуки»,</a:t>
            </a:r>
            <a:r>
              <a:rPr sz="1400" spc="5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«согласные</a:t>
            </a:r>
            <a:r>
              <a:rPr sz="1400" spc="5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звуки»</a:t>
            </a:r>
            <a:r>
              <a:rPr sz="1400" spc="5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(звонкие,</a:t>
            </a:r>
            <a:r>
              <a:rPr sz="1400" spc="5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глухие,</a:t>
            </a:r>
            <a:r>
              <a:rPr sz="1400" spc="5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мягкие,</a:t>
            </a:r>
            <a:r>
              <a:rPr sz="1400" spc="5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твердые),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«предложение».</a:t>
            </a:r>
            <a:endParaRPr sz="1400">
              <a:latin typeface="Times New Roman"/>
              <a:cs typeface="Times New Roman"/>
            </a:endParaRPr>
          </a:p>
          <a:p>
            <a:pPr marL="12700" marR="5715" indent="264795" algn="just">
              <a:lnSpc>
                <a:spcPct val="95800"/>
              </a:lnSpc>
              <a:spcBef>
                <a:spcPts val="30"/>
              </a:spcBef>
            </a:pPr>
            <a:r>
              <a:rPr sz="1400" dirty="0">
                <a:latin typeface="Times New Roman"/>
                <a:cs typeface="Times New Roman"/>
              </a:rPr>
              <a:t>В III </a:t>
            </a:r>
            <a:r>
              <a:rPr sz="1400" spc="-5" dirty="0">
                <a:latin typeface="Times New Roman"/>
                <a:cs typeface="Times New Roman"/>
              </a:rPr>
              <a:t>периоде индивидуальная работа проводится по мере необходимости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детьми,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имеющими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стертую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дизартрию,</a:t>
            </a:r>
            <a:r>
              <a:rPr sz="1400" dirty="0">
                <a:latin typeface="Times New Roman"/>
                <a:cs typeface="Times New Roman"/>
              </a:rPr>
              <a:t> ринолалию или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какие-либо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отклонения.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5" dirty="0">
                <a:latin typeface="Times New Roman"/>
                <a:cs typeface="Times New Roman"/>
              </a:rPr>
              <a:t>подгруппах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занимаются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дети,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которых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сохраняются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трудности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r>
              <a:rPr sz="1400" dirty="0">
                <a:latin typeface="Times New Roman"/>
                <a:cs typeface="Times New Roman"/>
              </a:rPr>
              <a:t> усвоении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синтеза.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Фронтальные занятия проводятся 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-10" dirty="0">
                <a:latin typeface="Times New Roman"/>
                <a:cs typeface="Times New Roman"/>
              </a:rPr>
              <a:t>раза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неделю.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течение этого времени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изучаются звуки: [л], [р], </a:t>
            </a:r>
            <a:r>
              <a:rPr sz="1400" dirty="0">
                <a:latin typeface="Times New Roman"/>
                <a:cs typeface="Times New Roman"/>
              </a:rPr>
              <a:t>[л] — </a:t>
            </a:r>
            <a:r>
              <a:rPr sz="1400" spc="-5" dirty="0">
                <a:latin typeface="Times New Roman"/>
                <a:cs typeface="Times New Roman"/>
              </a:rPr>
              <a:t>[л’], </a:t>
            </a:r>
            <a:r>
              <a:rPr sz="1400" dirty="0">
                <a:latin typeface="Times New Roman"/>
                <a:cs typeface="Times New Roman"/>
              </a:rPr>
              <a:t>[р] — </a:t>
            </a:r>
            <a:r>
              <a:rPr sz="1400" spc="-5" dirty="0">
                <a:latin typeface="Times New Roman"/>
                <a:cs typeface="Times New Roman"/>
              </a:rPr>
              <a:t>[р’], </a:t>
            </a:r>
            <a:r>
              <a:rPr sz="1400" dirty="0">
                <a:latin typeface="Times New Roman"/>
                <a:cs typeface="Times New Roman"/>
              </a:rPr>
              <a:t>[л] — </a:t>
            </a:r>
            <a:r>
              <a:rPr sz="1400" spc="-5" dirty="0">
                <a:latin typeface="Times New Roman"/>
                <a:cs typeface="Times New Roman"/>
              </a:rPr>
              <a:t>[р], </a:t>
            </a:r>
            <a:r>
              <a:rPr sz="1400" dirty="0">
                <a:latin typeface="Times New Roman"/>
                <a:cs typeface="Times New Roman"/>
              </a:rPr>
              <a:t>[л] — [л’] — [р] —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[р’], </a:t>
            </a:r>
            <a:r>
              <a:rPr sz="1400" dirty="0">
                <a:latin typeface="Times New Roman"/>
                <a:cs typeface="Times New Roman"/>
              </a:rPr>
              <a:t>[ч], [щ] и осуществляется </a:t>
            </a:r>
            <a:r>
              <a:rPr sz="1400" spc="-5" dirty="0">
                <a:latin typeface="Times New Roman"/>
                <a:cs typeface="Times New Roman"/>
              </a:rPr>
              <a:t>их дифференциация. Акцент переносится на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закрепление навыка употребления этих </a:t>
            </a:r>
            <a:r>
              <a:rPr sz="1400" dirty="0">
                <a:latin typeface="Times New Roman"/>
                <a:cs typeface="Times New Roman"/>
              </a:rPr>
              <a:t>звуков в </a:t>
            </a:r>
            <a:r>
              <a:rPr sz="1400" spc="-5" dirty="0">
                <a:latin typeface="Times New Roman"/>
                <a:cs typeface="Times New Roman"/>
              </a:rPr>
              <a:t>самостоятельной речи. При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уделяется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высказываний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(составление рассказов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5" dirty="0">
                <a:latin typeface="Times New Roman"/>
                <a:cs typeface="Times New Roman"/>
              </a:rPr>
              <a:t>картине, </a:t>
            </a:r>
            <a:r>
              <a:rPr sz="1400" dirty="0">
                <a:latin typeface="Times New Roman"/>
                <a:cs typeface="Times New Roman"/>
              </a:rPr>
              <a:t>серии </a:t>
            </a:r>
            <a:r>
              <a:rPr sz="1400" spc="-5" dirty="0">
                <a:latin typeface="Times New Roman"/>
                <a:cs typeface="Times New Roman"/>
              </a:rPr>
              <a:t>картин, пересказ). </a:t>
            </a:r>
            <a:r>
              <a:rPr sz="1400" dirty="0">
                <a:latin typeface="Times New Roman"/>
                <a:cs typeface="Times New Roman"/>
              </a:rPr>
              <a:t>Весь </a:t>
            </a:r>
            <a:r>
              <a:rPr sz="1400" spc="-5" dirty="0">
                <a:latin typeface="Times New Roman"/>
                <a:cs typeface="Times New Roman"/>
              </a:rPr>
              <a:t>материал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подбирается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учетом правильно произносимых </a:t>
            </a:r>
            <a:r>
              <a:rPr sz="1400" dirty="0">
                <a:latin typeface="Times New Roman"/>
                <a:cs typeface="Times New Roman"/>
              </a:rPr>
              <a:t>звуков. Важно, </a:t>
            </a:r>
            <a:r>
              <a:rPr sz="1400" spc="-5" dirty="0">
                <a:latin typeface="Times New Roman"/>
                <a:cs typeface="Times New Roman"/>
              </a:rPr>
              <a:t>чтобы дети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достаточно свободно пользовались словами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уменьшительно-ласкательными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значениями,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приставочными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глаголами,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передающими</a:t>
            </a:r>
            <a:r>
              <a:rPr sz="1400" dirty="0">
                <a:latin typeface="Times New Roman"/>
                <a:cs typeface="Times New Roman"/>
              </a:rPr>
              <a:t> оттенки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действий,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учились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образовывать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родственные</a:t>
            </a:r>
            <a:r>
              <a:rPr sz="1400" dirty="0">
                <a:latin typeface="Times New Roman"/>
                <a:cs typeface="Times New Roman"/>
              </a:rPr>
              <a:t> слова,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подбирать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слова-антонимы.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Большое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уделяется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совершенствованию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преобразования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грамматических</a:t>
            </a:r>
            <a:r>
              <a:rPr sz="1400" dirty="0">
                <a:latin typeface="Times New Roman"/>
                <a:cs typeface="Times New Roman"/>
              </a:rPr>
              <a:t> форм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(категории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существительных,</a:t>
            </a:r>
            <a:r>
              <a:rPr sz="1400" dirty="0">
                <a:latin typeface="Times New Roman"/>
                <a:cs typeface="Times New Roman"/>
              </a:rPr>
              <a:t> глаголов,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прилагательных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порядковых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числительных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существительными),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использованию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конструкций.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Отрабатываемые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включаются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над </a:t>
            </a:r>
            <a:r>
              <a:rPr sz="1400" dirty="0">
                <a:latin typeface="Times New Roman"/>
                <a:cs typeface="Times New Roman"/>
              </a:rPr>
              <a:t> связной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речью.</a:t>
            </a:r>
            <a:endParaRPr sz="1400">
              <a:latin typeface="Times New Roman"/>
              <a:cs typeface="Times New Roman"/>
            </a:endParaRPr>
          </a:p>
          <a:p>
            <a:pPr marL="12700" marR="5715" indent="264795" algn="just">
              <a:lnSpc>
                <a:spcPts val="1610"/>
              </a:lnSpc>
              <a:spcBef>
                <a:spcPts val="55"/>
              </a:spcBef>
            </a:pP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каждом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упражнения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 </a:t>
            </a:r>
            <a:r>
              <a:rPr sz="1400" dirty="0">
                <a:latin typeface="Times New Roman"/>
                <a:cs typeface="Times New Roman"/>
              </a:rPr>
              <a:t> анализ и синтез. </a:t>
            </a:r>
            <a:r>
              <a:rPr sz="1400" spc="-5" dirty="0">
                <a:latin typeface="Times New Roman"/>
                <a:cs typeface="Times New Roman"/>
              </a:rPr>
              <a:t>Основной единицей изучения является теперь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5" dirty="0">
                <a:latin typeface="Times New Roman"/>
                <a:cs typeface="Times New Roman"/>
              </a:rPr>
              <a:t>отдельный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составе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слова,</a:t>
            </a:r>
            <a:r>
              <a:rPr sz="1400" dirty="0">
                <a:latin typeface="Times New Roman"/>
                <a:cs typeface="Times New Roman"/>
              </a:rPr>
              <a:t> 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учат</a:t>
            </a:r>
            <a:r>
              <a:rPr sz="1400" dirty="0">
                <a:latin typeface="Times New Roman"/>
                <a:cs typeface="Times New Roman"/>
              </a:rPr>
              <a:t> делить слова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слоги.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качестве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зрительной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опоры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используется</a:t>
            </a:r>
            <a:r>
              <a:rPr sz="1400" dirty="0">
                <a:latin typeface="Times New Roman"/>
                <a:cs typeface="Times New Roman"/>
              </a:rPr>
              <a:t> схема,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где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длинной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полоской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обозначено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слово,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короткими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слоги.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Выделяются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гласные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978204" y="9502454"/>
            <a:ext cx="6052820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dirty="0">
                <a:latin typeface="Times New Roman"/>
                <a:cs typeface="Times New Roman"/>
              </a:rPr>
              <a:t>чтения,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органически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связанный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процессом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нормализации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54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576199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6350" algn="just">
              <a:lnSpc>
                <a:spcPct val="960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красными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кружочками,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согласные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синими.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концу</a:t>
            </a:r>
            <a:r>
              <a:rPr sz="1400" dirty="0">
                <a:latin typeface="Times New Roman"/>
                <a:cs typeface="Times New Roman"/>
              </a:rPr>
              <a:t> III периода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дети </a:t>
            </a:r>
            <a:r>
              <a:rPr sz="1400" spc="-5" dirty="0">
                <a:latin typeface="Times New Roman"/>
                <a:cs typeface="Times New Roman"/>
              </a:rPr>
              <a:t> самостоятельно проводят анализ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синтез односложных слов (рак, шум, лук), </a:t>
            </a:r>
            <a:r>
              <a:rPr sz="1400" dirty="0">
                <a:latin typeface="Times New Roman"/>
                <a:cs typeface="Times New Roman"/>
              </a:rPr>
              <a:t> слогов со </a:t>
            </a:r>
            <a:r>
              <a:rPr sz="1400" spc="-5" dirty="0">
                <a:latin typeface="Times New Roman"/>
                <a:cs typeface="Times New Roman"/>
              </a:rPr>
              <a:t>стечением </a:t>
            </a:r>
            <a:r>
              <a:rPr sz="1400" dirty="0">
                <a:latin typeface="Times New Roman"/>
                <a:cs typeface="Times New Roman"/>
              </a:rPr>
              <a:t>согласных </a:t>
            </a:r>
            <a:r>
              <a:rPr sz="1400" i="1" spc="-5" dirty="0">
                <a:latin typeface="Times New Roman"/>
                <a:cs typeface="Times New Roman"/>
              </a:rPr>
              <a:t>(сто, </a:t>
            </a:r>
            <a:r>
              <a:rPr sz="1400" i="1" dirty="0">
                <a:latin typeface="Times New Roman"/>
                <a:cs typeface="Times New Roman"/>
              </a:rPr>
              <a:t>шко, </a:t>
            </a:r>
            <a:r>
              <a:rPr sz="1400" i="1" spc="-5" dirty="0">
                <a:latin typeface="Times New Roman"/>
                <a:cs typeface="Times New Roman"/>
              </a:rPr>
              <a:t>сту) </a:t>
            </a:r>
            <a:r>
              <a:rPr sz="1400" dirty="0">
                <a:latin typeface="Times New Roman"/>
                <a:cs typeface="Times New Roman"/>
              </a:rPr>
              <a:t>и слов, </a:t>
            </a:r>
            <a:r>
              <a:rPr sz="1400" spc="-5" dirty="0">
                <a:latin typeface="Times New Roman"/>
                <a:cs typeface="Times New Roman"/>
              </a:rPr>
              <a:t>таких, как: стол, стул,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шкаф.</a:t>
            </a:r>
            <a:endParaRPr sz="1400">
              <a:latin typeface="Times New Roman"/>
              <a:cs typeface="Times New Roman"/>
            </a:endParaRPr>
          </a:p>
          <a:p>
            <a:pPr marL="12700" marR="6985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Заканчивается обучение детей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июне.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этому времени дети овладевают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 правильного произношения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различения фонем родного </a:t>
            </a:r>
            <a:r>
              <a:rPr sz="1400" dirty="0">
                <a:latin typeface="Times New Roman"/>
                <a:cs typeface="Times New Roman"/>
              </a:rPr>
              <a:t>языка, 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также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анализа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синтеза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односложных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стечения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согласных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ts val="161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стечением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согласных.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достаточно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свободно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пользоваться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лексико-грамматическими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конструкциями,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структурами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простых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сложных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предложений.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фонетической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стороной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занятия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постепенно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включаются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упражнения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5" dirty="0">
                <a:latin typeface="Times New Roman"/>
                <a:cs typeface="Times New Roman"/>
              </a:rPr>
              <a:t>обучению детей осознанному анализу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синтезу звукового состава слова.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умения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выделить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разных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позиций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слове,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свою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очередь,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5"/>
              </a:lnSpc>
            </a:pPr>
            <a:r>
              <a:rPr sz="1400" spc="-5" dirty="0">
                <a:latin typeface="Times New Roman"/>
                <a:cs typeface="Times New Roman"/>
              </a:rPr>
              <a:t>помогает</a:t>
            </a:r>
            <a:r>
              <a:rPr sz="1400" spc="53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восполнить</a:t>
            </a:r>
            <a:r>
              <a:rPr sz="1400" spc="53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пробелы</a:t>
            </a:r>
            <a:r>
              <a:rPr sz="1400" spc="530" dirty="0">
                <a:latin typeface="Times New Roman"/>
                <a:cs typeface="Times New Roman"/>
              </a:rPr>
              <a:t> </a:t>
            </a:r>
            <a:r>
              <a:rPr sz="1400" spc="5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spc="5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развития.  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Система</a:t>
            </a:r>
            <a:endParaRPr sz="1400">
              <a:latin typeface="Times New Roman"/>
              <a:cs typeface="Times New Roman"/>
            </a:endParaRPr>
          </a:p>
          <a:p>
            <a:pPr marL="12700" marR="8890" algn="r">
              <a:lnSpc>
                <a:spcPts val="1610"/>
              </a:lnSpc>
              <a:spcBef>
                <a:spcPts val="80"/>
              </a:spcBef>
              <a:tabLst>
                <a:tab pos="1494790" algn="l"/>
                <a:tab pos="2364740" algn="l"/>
                <a:tab pos="3836035" algn="l"/>
                <a:tab pos="5657850" algn="l"/>
              </a:tabLst>
            </a:pPr>
            <a:r>
              <a:rPr sz="1400" spc="-5" dirty="0">
                <a:latin typeface="Times New Roman"/>
                <a:cs typeface="Times New Roman"/>
              </a:rPr>
              <a:t>упражнений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подготовке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овладению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элементарными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письма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чтения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начинается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выделения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заканчивается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анали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ом	и	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нтез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	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	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R="10160" algn="r">
              <a:lnSpc>
                <a:spcPts val="1525"/>
              </a:lnSpc>
            </a:pPr>
            <a:r>
              <a:rPr sz="1400" dirty="0">
                <a:latin typeface="Times New Roman"/>
                <a:cs typeface="Times New Roman"/>
              </a:rPr>
              <a:t>Вторая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часть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данной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«Логопедическая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преодолению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фонетико-фонематического недоразвития </a:t>
            </a:r>
            <a:r>
              <a:rPr sz="1400" dirty="0">
                <a:latin typeface="Times New Roman"/>
                <a:cs typeface="Times New Roman"/>
              </a:rPr>
              <a:t>у детей в </a:t>
            </a:r>
            <a:r>
              <a:rPr sz="1400" spc="-5" dirty="0">
                <a:latin typeface="Times New Roman"/>
                <a:cs typeface="Times New Roman"/>
              </a:rPr>
              <a:t>подготовительной группе»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предназначена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6—7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лет.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пребывания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специализированном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учреждении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объемом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знаний,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навыков,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определенных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настоящей программой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программой общего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типа, чтобы </a:t>
            </a:r>
            <a:r>
              <a:rPr sz="1400" dirty="0">
                <a:latin typeface="Times New Roman"/>
                <a:cs typeface="Times New Roman"/>
              </a:rPr>
              <a:t>быть </a:t>
            </a:r>
            <a:r>
              <a:rPr sz="1400" spc="-5" dirty="0">
                <a:latin typeface="Times New Roman"/>
                <a:cs typeface="Times New Roman"/>
              </a:rPr>
              <a:t>полностью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готовыми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обучению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общеобразовательной </a:t>
            </a:r>
            <a:r>
              <a:rPr sz="1400" dirty="0">
                <a:latin typeface="Times New Roman"/>
                <a:cs typeface="Times New Roman"/>
              </a:rPr>
              <a:t>школе. </a:t>
            </a:r>
            <a:r>
              <a:rPr sz="1400" spc="-5" dirty="0">
                <a:latin typeface="Times New Roman"/>
                <a:cs typeface="Times New Roman"/>
              </a:rPr>
              <a:t>Вместе </a:t>
            </a:r>
            <a:r>
              <a:rPr sz="1400" dirty="0">
                <a:latin typeface="Times New Roman"/>
                <a:cs typeface="Times New Roman"/>
              </a:rPr>
              <a:t>с тем </a:t>
            </a:r>
            <a:r>
              <a:rPr sz="1400" spc="-5" dirty="0">
                <a:latin typeface="Times New Roman"/>
                <a:cs typeface="Times New Roman"/>
              </a:rPr>
              <a:t>методы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культуры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значительно</a:t>
            </a:r>
            <a:r>
              <a:rPr sz="1400" dirty="0">
                <a:latin typeface="Times New Roman"/>
                <a:cs typeface="Times New Roman"/>
              </a:rPr>
              <a:t> отличаются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рекомендуемых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-5" dirty="0">
                <a:latin typeface="Times New Roman"/>
                <a:cs typeface="Times New Roman"/>
              </a:rPr>
              <a:t> нормальным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речевым </a:t>
            </a:r>
            <a:r>
              <a:rPr sz="1400" spc="-5" dirty="0">
                <a:latin typeface="Times New Roman"/>
                <a:cs typeface="Times New Roman"/>
              </a:rPr>
              <a:t>развитием.</a:t>
            </a:r>
            <a:endParaRPr sz="1400">
              <a:latin typeface="Times New Roman"/>
              <a:cs typeface="Times New Roman"/>
            </a:endParaRPr>
          </a:p>
          <a:p>
            <a:pPr marL="12700" marR="7620" indent="264795" algn="just">
              <a:lnSpc>
                <a:spcPts val="1610"/>
              </a:lnSpc>
              <a:spcBef>
                <a:spcPts val="50"/>
              </a:spcBef>
            </a:pPr>
            <a:r>
              <a:rPr sz="1400" dirty="0">
                <a:latin typeface="Times New Roman"/>
                <a:cs typeface="Times New Roman"/>
              </a:rPr>
              <a:t>В соответствии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особенностями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программа </a:t>
            </a:r>
            <a:r>
              <a:rPr sz="1400" dirty="0">
                <a:latin typeface="Times New Roman"/>
                <a:cs typeface="Times New Roman"/>
              </a:rPr>
              <a:t> содержит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такие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разделы,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«Формирование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произношения»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6416420"/>
            <a:ext cx="32842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95730" algn="l"/>
                <a:tab pos="2633980" algn="l"/>
              </a:tabLst>
            </a:pPr>
            <a:r>
              <a:rPr sz="1400" spc="-5" dirty="0">
                <a:latin typeface="Times New Roman"/>
                <a:cs typeface="Times New Roman"/>
              </a:rPr>
              <a:t>«Формирование	элементарных	навыков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8204" y="6620636"/>
            <a:ext cx="340550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85289" algn="l"/>
                <a:tab pos="251968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пропедевтического	периода	направлено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96505" y="6416420"/>
            <a:ext cx="263588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90500" marR="5080" indent="-178435">
              <a:lnSpc>
                <a:spcPts val="1610"/>
              </a:lnSpc>
              <a:spcBef>
                <a:spcPts val="215"/>
              </a:spcBef>
              <a:tabLst>
                <a:tab pos="580390" algn="l"/>
                <a:tab pos="713105" algn="l"/>
                <a:tab pos="967105" algn="l"/>
                <a:tab pos="1664970" algn="l"/>
                <a:tab pos="1778635" algn="l"/>
              </a:tabLst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ись</a:t>
            </a:r>
            <a:r>
              <a:rPr sz="1400" spc="-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		и	чт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ния».	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деле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е 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	</a:t>
            </a:r>
            <a:r>
              <a:rPr sz="1400" spc="-5" dirty="0">
                <a:latin typeface="Times New Roman"/>
                <a:cs typeface="Times New Roman"/>
              </a:rPr>
              <a:t>во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тание	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авил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8204" y="6824853"/>
            <a:ext cx="1885950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  <a:tabLst>
                <a:tab pos="1287145" algn="l"/>
                <a:tab pos="1327785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произношения		звуков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речезв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98435" y="6824853"/>
            <a:ext cx="403542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6195" marR="5080" indent="-24130">
              <a:lnSpc>
                <a:spcPts val="1610"/>
              </a:lnSpc>
              <a:spcBef>
                <a:spcPts val="215"/>
              </a:spcBef>
              <a:tabLst>
                <a:tab pos="300355" algn="l"/>
                <a:tab pos="1118235" algn="l"/>
                <a:tab pos="1283970" algn="l"/>
                <a:tab pos="1567180" algn="l"/>
                <a:tab pos="1948180" algn="l"/>
                <a:tab pos="2797175" algn="l"/>
                <a:tab pos="3185160" algn="l"/>
              </a:tabLst>
            </a:pPr>
            <a:r>
              <a:rPr sz="1400" dirty="0">
                <a:latin typeface="Times New Roman"/>
                <a:cs typeface="Times New Roman"/>
              </a:rPr>
              <a:t>в	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чет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	с	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	форм</a:t>
            </a:r>
            <a:r>
              <a:rPr sz="1400" spc="-10" dirty="0">
                <a:latin typeface="Times New Roman"/>
                <a:cs typeface="Times New Roman"/>
              </a:rPr>
              <a:t>ир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ва</a:t>
            </a:r>
            <a:r>
              <a:rPr sz="1400" spc="-1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ием  и	</a:t>
            </a:r>
            <a:r>
              <a:rPr sz="1400" spc="-229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инте</a:t>
            </a:r>
            <a:r>
              <a:rPr sz="1400" spc="-2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а,	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ый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ет	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аде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ю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8204" y="7233284"/>
            <a:ext cx="6058535" cy="2285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5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дошкольниками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элементарными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письма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чтения.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r">
              <a:lnSpc>
                <a:spcPct val="95800"/>
              </a:lnSpc>
              <a:spcBef>
                <a:spcPts val="40"/>
              </a:spcBef>
              <a:tabLst>
                <a:tab pos="650875" algn="l"/>
                <a:tab pos="1109980" algn="l"/>
                <a:tab pos="1260475" algn="l"/>
                <a:tab pos="1412240" algn="l"/>
                <a:tab pos="1916430" algn="l"/>
                <a:tab pos="2131060" algn="l"/>
                <a:tab pos="2434590" algn="l"/>
                <a:tab pos="2510155" algn="l"/>
                <a:tab pos="2533650" algn="l"/>
                <a:tab pos="3069590" algn="l"/>
                <a:tab pos="3201670" algn="l"/>
                <a:tab pos="3271520" algn="l"/>
                <a:tab pos="3453129" algn="l"/>
                <a:tab pos="3764915" algn="l"/>
                <a:tab pos="3901440" algn="l"/>
                <a:tab pos="4051935" algn="l"/>
                <a:tab pos="4309110" algn="l"/>
                <a:tab pos="4613910" algn="l"/>
                <a:tab pos="4696460" algn="l"/>
                <a:tab pos="5096510" algn="l"/>
                <a:tab pos="5511165" algn="l"/>
                <a:tab pos="5636895" algn="l"/>
                <a:tab pos="5958840" algn="l"/>
              </a:tabLst>
            </a:pPr>
            <a:r>
              <a:rPr sz="1400" spc="-5" dirty="0">
                <a:latin typeface="Times New Roman"/>
                <a:cs typeface="Times New Roman"/>
              </a:rPr>
              <a:t>Определены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специфические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направления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формирования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диалогической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	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ечи	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ей,		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spc="-5" dirty="0">
                <a:latin typeface="Times New Roman"/>
                <a:cs typeface="Times New Roman"/>
              </a:rPr>
              <a:t>ва</a:t>
            </a:r>
            <a:r>
              <a:rPr sz="1400" spc="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щие	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ости	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	в  </a:t>
            </a:r>
            <a:r>
              <a:rPr sz="1400" spc="-5" dirty="0">
                <a:latin typeface="Times New Roman"/>
                <a:cs typeface="Times New Roman"/>
              </a:rPr>
              <a:t>ориентировке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слова.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этим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выделены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этапы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овладения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грамматическими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элементами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основе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ориентировки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звуковую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форму	слова,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ей	з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й		</a:t>
            </a:r>
            <a:r>
              <a:rPr sz="1400" spc="-10" dirty="0">
                <a:latin typeface="Times New Roman"/>
                <a:cs typeface="Times New Roman"/>
              </a:rPr>
              <a:t>фо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ы,	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	</a:t>
            </a:r>
            <a:r>
              <a:rPr sz="1400" spc="-5" dirty="0">
                <a:latin typeface="Times New Roman"/>
                <a:cs typeface="Times New Roman"/>
              </a:rPr>
              <a:t>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звукокомплекса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определенным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предметом</a:t>
            </a:r>
            <a:r>
              <a:rPr sz="1400" dirty="0">
                <a:latin typeface="Times New Roman"/>
                <a:cs typeface="Times New Roman"/>
              </a:rPr>
              <a:t> или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явлением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(модель —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тип).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влияет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языковой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способности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способствует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	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знавае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ых		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		о	яз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ке		и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ктич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их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ил  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				с						язык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вы</a:t>
            </a:r>
            <a:r>
              <a:rPr sz="1400" dirty="0">
                <a:latin typeface="Times New Roman"/>
                <a:cs typeface="Times New Roman"/>
              </a:rPr>
              <a:t>м					мате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иало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.  Выделен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особый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формирования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элементарных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навыков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письма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1427733" y="9505502"/>
            <a:ext cx="213804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b="1" spc="-5" dirty="0">
                <a:latin typeface="Times New Roman"/>
                <a:cs typeface="Times New Roman"/>
              </a:rPr>
              <a:t>страдающими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дизартрией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55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371665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12065" algn="just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всех</a:t>
            </a:r>
            <a:r>
              <a:rPr sz="1400" dirty="0">
                <a:latin typeface="Times New Roman"/>
                <a:cs typeface="Times New Roman"/>
              </a:rPr>
              <a:t> ее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аспектах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(правильное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орфоэпически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речь, </a:t>
            </a:r>
            <a:r>
              <a:rPr sz="1400" dirty="0">
                <a:latin typeface="Times New Roman"/>
                <a:cs typeface="Times New Roman"/>
              </a:rPr>
              <a:t>дикция, </a:t>
            </a:r>
            <a:r>
              <a:rPr sz="1400" spc="-5" dirty="0">
                <a:latin typeface="Times New Roman"/>
                <a:cs typeface="Times New Roman"/>
              </a:rPr>
              <a:t>культура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общения).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Общая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цель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освоение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детьми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6—7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лет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коммуникативной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функции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соответствии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возрастными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нормативами.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Программа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широкую</a:t>
            </a:r>
            <a:r>
              <a:rPr sz="1400" dirty="0">
                <a:latin typeface="Times New Roman"/>
                <a:cs typeface="Times New Roman"/>
              </a:rPr>
              <a:t> сферу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</a:t>
            </a:r>
            <a:r>
              <a:rPr sz="1400" dirty="0">
                <a:latin typeface="Times New Roman"/>
                <a:cs typeface="Times New Roman"/>
              </a:rPr>
              <a:t> как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настоящее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время четко прослеживается тенденция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увеличению числа </a:t>
            </a:r>
            <a:r>
              <a:rPr sz="1400" dirty="0">
                <a:latin typeface="Times New Roman"/>
                <a:cs typeface="Times New Roman"/>
              </a:rPr>
              <a:t>детей с </a:t>
            </a:r>
            <a:r>
              <a:rPr sz="1400" spc="-5" dirty="0">
                <a:latin typeface="Times New Roman"/>
                <a:cs typeface="Times New Roman"/>
              </a:rPr>
              <a:t>данным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нарушением. Кроме того, известно, что дети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ФФН представляют наиболее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распространенную группу риска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5" dirty="0">
                <a:latin typeface="Times New Roman"/>
                <a:cs typeface="Times New Roman"/>
              </a:rPr>
              <a:t>дисграфии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дислексии при обучении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школе. В </a:t>
            </a:r>
            <a:r>
              <a:rPr sz="1400" spc="-5" dirty="0">
                <a:latin typeface="Times New Roman"/>
                <a:cs typeface="Times New Roman"/>
              </a:rPr>
              <a:t>связи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этим ведущей задачей является целостное развитие речи </a:t>
            </a:r>
            <a:r>
              <a:rPr sz="1400" spc="-10" dirty="0">
                <a:latin typeface="Times New Roman"/>
                <a:cs typeface="Times New Roman"/>
              </a:rPr>
              <a:t>во </a:t>
            </a:r>
            <a:r>
              <a:rPr sz="1400" spc="-5" dirty="0">
                <a:latin typeface="Times New Roman"/>
                <a:cs typeface="Times New Roman"/>
              </a:rPr>
              <a:t> всех</a:t>
            </a:r>
            <a:r>
              <a:rPr sz="1400" dirty="0">
                <a:latin typeface="Times New Roman"/>
                <a:cs typeface="Times New Roman"/>
              </a:rPr>
              <a:t> ее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(внутренней,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внешней)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во</a:t>
            </a:r>
            <a:r>
              <a:rPr sz="1400" spc="-5" dirty="0">
                <a:latin typeface="Times New Roman"/>
                <a:cs typeface="Times New Roman"/>
              </a:rPr>
              <a:t> всех</a:t>
            </a:r>
            <a:r>
              <a:rPr sz="1400" dirty="0">
                <a:latin typeface="Times New Roman"/>
                <a:cs typeface="Times New Roman"/>
              </a:rPr>
              <a:t> ее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функциях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(общения,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сообщения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воздействия).</a:t>
            </a:r>
            <a:endParaRPr sz="1400">
              <a:latin typeface="Times New Roman"/>
              <a:cs typeface="Times New Roman"/>
            </a:endParaRPr>
          </a:p>
          <a:p>
            <a:pPr marL="12700" marR="8890" indent="264795" algn="r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Ядром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является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направленная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осознание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детьми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взаимосвязи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между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содержательной,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смысловой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стороной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средствами</a:t>
            </a:r>
            <a:endParaRPr sz="1400">
              <a:latin typeface="Times New Roman"/>
              <a:cs typeface="Times New Roman"/>
            </a:endParaRPr>
          </a:p>
          <a:p>
            <a:pPr marR="8255" algn="r">
              <a:lnSpc>
                <a:spcPts val="1540"/>
              </a:lnSpc>
              <a:tabLst>
                <a:tab pos="296545" algn="l"/>
                <a:tab pos="1280795" algn="l"/>
                <a:tab pos="1592580" algn="l"/>
                <a:tab pos="2247265" algn="l"/>
                <a:tab pos="3313429" algn="l"/>
                <a:tab pos="4191635" algn="l"/>
                <a:tab pos="4879340" algn="l"/>
                <a:tab pos="5503545" algn="l"/>
              </a:tabLst>
            </a:pPr>
            <a:r>
              <a:rPr sz="1400" dirty="0">
                <a:latin typeface="Times New Roman"/>
                <a:cs typeface="Times New Roman"/>
              </a:rPr>
              <a:t>ее	</a:t>
            </a:r>
            <a:r>
              <a:rPr sz="1400" spc="-5" dirty="0">
                <a:latin typeface="Times New Roman"/>
                <a:cs typeface="Times New Roman"/>
              </a:rPr>
              <a:t>выражения	</a:t>
            </a:r>
            <a:r>
              <a:rPr sz="1400" dirty="0">
                <a:latin typeface="Times New Roman"/>
                <a:cs typeface="Times New Roman"/>
              </a:rPr>
              <a:t>на	</a:t>
            </a:r>
            <a:r>
              <a:rPr sz="1400" spc="-5" dirty="0">
                <a:latin typeface="Times New Roman"/>
                <a:cs typeface="Times New Roman"/>
              </a:rPr>
              <a:t>основе	наблюдения	основных	единиц	языка:	текста,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предложения,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Рекомендуется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употребление</a:t>
            </a:r>
            <a:r>
              <a:rPr sz="1400" dirty="0">
                <a:latin typeface="Times New Roman"/>
                <a:cs typeface="Times New Roman"/>
              </a:rPr>
              <a:t> языка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специально организованных речевых ситуациях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учетом скорригированных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средств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развивающегося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восприятия.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Соблюдение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данных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условий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создаст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надежную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базу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выработки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4370958"/>
            <a:ext cx="2551430" cy="443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45"/>
              </a:lnSpc>
              <a:spcBef>
                <a:spcPts val="105"/>
              </a:spcBef>
              <a:tabLst>
                <a:tab pos="1818005" algn="l"/>
              </a:tabLst>
            </a:pPr>
            <a:r>
              <a:rPr sz="1400" dirty="0">
                <a:latin typeface="Times New Roman"/>
                <a:cs typeface="Times New Roman"/>
              </a:rPr>
              <a:t>чтения,	</a:t>
            </a:r>
            <a:r>
              <a:rPr sz="1400" spc="-5" dirty="0">
                <a:latin typeface="Times New Roman"/>
                <a:cs typeface="Times New Roman"/>
              </a:rPr>
              <a:t>письма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645"/>
              </a:lnSpc>
              <a:tabLst>
                <a:tab pos="908050" algn="l"/>
                <a:tab pos="1156970" algn="l"/>
              </a:tabLst>
            </a:pPr>
            <a:r>
              <a:rPr sz="1400" dirty="0">
                <a:latin typeface="Times New Roman"/>
                <a:cs typeface="Times New Roman"/>
              </a:rPr>
              <a:t>Отбор	и	</a:t>
            </a:r>
            <a:r>
              <a:rPr sz="1400" spc="-5" dirty="0">
                <a:latin typeface="Times New Roman"/>
                <a:cs typeface="Times New Roman"/>
              </a:rPr>
              <a:t>структурирование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58042" y="4370958"/>
            <a:ext cx="3377565" cy="443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1645"/>
              </a:lnSpc>
              <a:spcBef>
                <a:spcPts val="105"/>
              </a:spcBef>
              <a:tabLst>
                <a:tab pos="1339215" algn="l"/>
              </a:tabLst>
            </a:pP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5" dirty="0">
                <a:latin typeface="Times New Roman"/>
                <a:cs typeface="Times New Roman"/>
              </a:rPr>
              <a:t>правописания.</a:t>
            </a:r>
            <a:endParaRPr sz="1400">
              <a:latin typeface="Times New Roman"/>
              <a:cs typeface="Times New Roman"/>
            </a:endParaRPr>
          </a:p>
          <a:p>
            <a:pPr marR="10160" algn="r">
              <a:lnSpc>
                <a:spcPts val="1645"/>
              </a:lnSpc>
              <a:tabLst>
                <a:tab pos="1237615" algn="l"/>
                <a:tab pos="2289810" algn="l"/>
                <a:tab pos="317246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рам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	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	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4780914"/>
            <a:ext cx="60521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тщательном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изучении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лет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ФФН,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выделении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8204" y="4985130"/>
            <a:ext cx="21113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1788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ведущей	недостаточности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16610" y="4985130"/>
            <a:ext cx="38144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48285" algn="l"/>
                <a:tab pos="1153160" algn="l"/>
                <a:tab pos="1976755" algn="l"/>
                <a:tab pos="2967990" algn="l"/>
                <a:tab pos="3216275" algn="l"/>
              </a:tabLst>
            </a:pPr>
            <a:r>
              <a:rPr sz="1400" dirty="0">
                <a:latin typeface="Times New Roman"/>
                <a:cs typeface="Times New Roman"/>
              </a:rPr>
              <a:t>в	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ре	рече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шения	и	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изе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8204" y="5189346"/>
            <a:ext cx="25241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72260" algn="l"/>
              </a:tabLst>
            </a:pPr>
            <a:r>
              <a:rPr sz="1400" spc="-5" dirty="0">
                <a:latin typeface="Times New Roman"/>
                <a:cs typeface="Times New Roman"/>
              </a:rPr>
              <a:t>специфических	проявлений,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64489" y="5189346"/>
            <a:ext cx="31692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76705" algn="l"/>
                <a:tab pos="3060065" algn="l"/>
              </a:tabLst>
            </a:pP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	кл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	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8204" y="5393562"/>
            <a:ext cx="6058535" cy="41281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1645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этиопатогенетическими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причинами.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ct val="959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тщательном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обследовании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могут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выявлены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нерезко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выраженные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вторичные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лексико-грамматического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оформления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</a:t>
            </a:r>
            <a:r>
              <a:rPr sz="1400" dirty="0">
                <a:latin typeface="Times New Roman"/>
                <a:cs typeface="Times New Roman"/>
              </a:rPr>
              <a:t> как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правило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обусловленные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ограничением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общения. Комплектование подготовительных групп для детей </a:t>
            </a:r>
            <a:r>
              <a:rPr sz="1400" spc="10" dirty="0">
                <a:latin typeface="Times New Roman"/>
                <a:cs typeface="Times New Roman"/>
              </a:rPr>
              <a:t>6—7 </a:t>
            </a:r>
            <a:r>
              <a:rPr sz="1400" dirty="0">
                <a:latin typeface="Times New Roman"/>
                <a:cs typeface="Times New Roman"/>
              </a:rPr>
              <a:t>лет с </a:t>
            </a:r>
            <a:r>
              <a:rPr sz="1400" spc="-5" dirty="0">
                <a:latin typeface="Times New Roman"/>
                <a:cs typeface="Times New Roman"/>
              </a:rPr>
              <a:t>ФФН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происходит аналогично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комплектованию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5" dirty="0">
                <a:latin typeface="Times New Roman"/>
                <a:cs typeface="Times New Roman"/>
              </a:rPr>
              <a:t> лет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ФФН.</a:t>
            </a:r>
            <a:endParaRPr sz="1400">
              <a:latin typeface="Times New Roman"/>
              <a:cs typeface="Times New Roman"/>
            </a:endParaRPr>
          </a:p>
          <a:p>
            <a:pPr marL="12700" marR="7620" indent="264795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Обучение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предлагаемой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обеспечивает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фонетическим</a:t>
            </a:r>
            <a:r>
              <a:rPr sz="1400" dirty="0">
                <a:latin typeface="Times New Roman"/>
                <a:cs typeface="Times New Roman"/>
              </a:rPr>
              <a:t> строем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подготовку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письма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чтения аналитико-синтетическим методом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предполагает усвоение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элементарной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грамоты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графомоторных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навыков.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Предусмотрены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ts val="161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систематические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расширение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уточнение </a:t>
            </a:r>
            <a:r>
              <a:rPr sz="1400" dirty="0">
                <a:latin typeface="Times New Roman"/>
                <a:cs typeface="Times New Roman"/>
              </a:rPr>
              <a:t> лексики, на </a:t>
            </a:r>
            <a:r>
              <a:rPr sz="1400" spc="-5" dirty="0">
                <a:latin typeface="Times New Roman"/>
                <a:cs typeface="Times New Roman"/>
              </a:rPr>
              <a:t>воспитание грамматически правильной </a:t>
            </a:r>
            <a:r>
              <a:rPr sz="1400" dirty="0">
                <a:latin typeface="Times New Roman"/>
                <a:cs typeface="Times New Roman"/>
              </a:rPr>
              <a:t>связной и </a:t>
            </a:r>
            <a:r>
              <a:rPr sz="1400" spc="-5" dirty="0">
                <a:latin typeface="Times New Roman"/>
                <a:cs typeface="Times New Roman"/>
              </a:rPr>
              <a:t>выразительной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spc="385" dirty="0">
                <a:latin typeface="Times New Roman"/>
                <a:cs typeface="Times New Roman"/>
              </a:rPr>
              <a:t>    </a:t>
            </a:r>
            <a:r>
              <a:rPr sz="1400" spc="-5" dirty="0">
                <a:latin typeface="Times New Roman"/>
                <a:cs typeface="Times New Roman"/>
              </a:rPr>
              <a:t>ориентировочной</a:t>
            </a:r>
            <a:r>
              <a:rPr sz="1400" spc="385" dirty="0">
                <a:latin typeface="Times New Roman"/>
                <a:cs typeface="Times New Roman"/>
              </a:rPr>
              <a:t>   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spc="390" dirty="0">
                <a:latin typeface="Times New Roman"/>
                <a:cs typeface="Times New Roman"/>
              </a:rPr>
              <a:t>   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  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960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действительности,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высшей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слуха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восприятия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позитивно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влияет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сенсорную</a:t>
            </a:r>
            <a:r>
              <a:rPr sz="1400" dirty="0">
                <a:latin typeface="Times New Roman"/>
                <a:cs typeface="Times New Roman"/>
              </a:rPr>
              <a:t> систему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ребенка, создает благоприятные условия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развития слухового внимания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слуховой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памяти.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6555" algn="l"/>
                <a:tab pos="1551940" algn="l"/>
                <a:tab pos="3043555" algn="l"/>
                <a:tab pos="4469130" algn="l"/>
                <a:tab pos="5201920" algn="l"/>
                <a:tab pos="5422900" algn="l"/>
              </a:tabLst>
            </a:pPr>
            <a:r>
              <a:rPr sz="1400" b="1" dirty="0">
                <a:latin typeface="Times New Roman"/>
                <a:cs typeface="Times New Roman"/>
              </a:rPr>
              <a:t>2.4	</a:t>
            </a:r>
            <a:r>
              <a:rPr sz="1400" b="1" spc="-5" dirty="0">
                <a:latin typeface="Times New Roman"/>
                <a:cs typeface="Times New Roman"/>
              </a:rPr>
              <a:t>Особенности	индивидуальной	логопедической	работы	</a:t>
            </a:r>
            <a:r>
              <a:rPr sz="1400" b="1" dirty="0">
                <a:latin typeface="Times New Roman"/>
                <a:cs typeface="Times New Roman"/>
              </a:rPr>
              <a:t>с	</a:t>
            </a:r>
            <a:r>
              <a:rPr sz="1400" b="1" spc="-5" dirty="0">
                <a:latin typeface="Times New Roman"/>
                <a:cs typeface="Times New Roman"/>
              </a:rPr>
              <a:t>детьми,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978204" y="9502454"/>
            <a:ext cx="605472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эффект</a:t>
            </a:r>
            <a:r>
              <a:rPr sz="1400" spc="24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достигается</a:t>
            </a:r>
            <a:r>
              <a:rPr sz="1400" spc="23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при</a:t>
            </a:r>
            <a:r>
              <a:rPr sz="1400" spc="24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всех</a:t>
            </a:r>
            <a:r>
              <a:rPr sz="1400" spc="25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видах</a:t>
            </a:r>
            <a:r>
              <a:rPr sz="1400" spc="24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дислалий.</a:t>
            </a:r>
            <a:r>
              <a:rPr sz="1400" spc="23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При</a:t>
            </a:r>
            <a:r>
              <a:rPr sz="1400" spc="24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механическойдислалий</a:t>
            </a:r>
            <a:r>
              <a:rPr sz="1400" spc="24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56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6630" cy="105854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indent="264795" algn="just">
              <a:lnSpc>
                <a:spcPct val="96100"/>
              </a:lnSpc>
              <a:spcBef>
                <a:spcPts val="170"/>
              </a:spcBef>
            </a:pPr>
            <a:r>
              <a:rPr sz="1400" dirty="0">
                <a:latin typeface="Times New Roman"/>
                <a:cs typeface="Times New Roman"/>
              </a:rPr>
              <a:t>У 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дизартрией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дефекты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обусловлены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нарушением иннервации речевого аппарата. </a:t>
            </a:r>
            <a:r>
              <a:rPr sz="1400" spc="-10" dirty="0">
                <a:latin typeface="Times New Roman"/>
                <a:cs typeface="Times New Roman"/>
              </a:rPr>
              <a:t>Их </a:t>
            </a:r>
            <a:r>
              <a:rPr sz="1400" spc="-5" dirty="0">
                <a:latin typeface="Times New Roman"/>
                <a:cs typeface="Times New Roman"/>
              </a:rPr>
              <a:t>устранение осуществляется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условиях </a:t>
            </a:r>
            <a:r>
              <a:rPr sz="1400" spc="-5" dirty="0">
                <a:latin typeface="Times New Roman"/>
                <a:cs typeface="Times New Roman"/>
              </a:rPr>
              <a:t>длительной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коррекции.</a:t>
            </a:r>
            <a:endParaRPr sz="1400">
              <a:latin typeface="Times New Roman"/>
              <a:cs typeface="Times New Roman"/>
            </a:endParaRPr>
          </a:p>
          <a:p>
            <a:pPr marL="12700" marR="8255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На индивидуальных занятиях уделяется внимание развитию подвижности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органов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артикуляции,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способности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быстрому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четкому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переключению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1712721"/>
            <a:ext cx="19513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8065" algn="l"/>
              </a:tabLst>
            </a:pPr>
            <a:r>
              <a:rPr sz="1400" spc="-5" dirty="0">
                <a:latin typeface="Times New Roman"/>
                <a:cs typeface="Times New Roman"/>
              </a:rPr>
              <a:t>движений,	устранению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8204" y="1712721"/>
            <a:ext cx="6055360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2138045">
              <a:lnSpc>
                <a:spcPts val="1610"/>
              </a:lnSpc>
              <a:spcBef>
                <a:spcPts val="215"/>
              </a:spcBef>
              <a:tabLst>
                <a:tab pos="1355090" algn="l"/>
                <a:tab pos="2119630" algn="l"/>
                <a:tab pos="3422650" algn="l"/>
                <a:tab pos="3577590" algn="l"/>
                <a:tab pos="4545965" algn="l"/>
                <a:tab pos="4785360" algn="l"/>
                <a:tab pos="5642610" algn="l"/>
                <a:tab pos="5761990" algn="l"/>
              </a:tabLst>
            </a:pP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5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щих		д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	(си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ий)	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 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з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,	норма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	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	сто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ны	ре</a:t>
            </a:r>
            <a:r>
              <a:rPr sz="1400" spc="-10" dirty="0">
                <a:latin typeface="Times New Roman"/>
                <a:cs typeface="Times New Roman"/>
              </a:rPr>
              <a:t>чи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2122677"/>
            <a:ext cx="6057265" cy="739584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6985" algn="just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Специальное внимание уделяется формированию кинестетических ощущений. 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связи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проводится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комплекс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пассивной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активной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гимнастики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Последовательность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длительность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дизартрии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степенью</a:t>
            </a:r>
            <a:r>
              <a:rPr sz="1400" dirty="0">
                <a:latin typeface="Times New Roman"/>
                <a:cs typeface="Times New Roman"/>
              </a:rPr>
              <a:t> ее</a:t>
            </a:r>
            <a:r>
              <a:rPr sz="1400" spc="-5" dirty="0">
                <a:latin typeface="Times New Roman"/>
                <a:cs typeface="Times New Roman"/>
              </a:rPr>
              <a:t> выраженности.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25"/>
              </a:lnSpc>
            </a:pP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тяжелой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степенью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дизартрии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целесообразно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первую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очередь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59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формировать приближенное произношение трудных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5" dirty="0">
                <a:latin typeface="Times New Roman"/>
                <a:cs typeface="Times New Roman"/>
              </a:rPr>
              <a:t>артикуляции звуков,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тем чтобы на </a:t>
            </a:r>
            <a:r>
              <a:rPr sz="1400" spc="-5" dirty="0">
                <a:latin typeface="Times New Roman"/>
                <a:cs typeface="Times New Roman"/>
              </a:rPr>
              <a:t>его основе развивать фонематическое восприятие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обеспечить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групповых</a:t>
            </a:r>
            <a:r>
              <a:rPr sz="1400" spc="-5" dirty="0">
                <a:latin typeface="Times New Roman"/>
                <a:cs typeface="Times New Roman"/>
              </a:rPr>
              <a:t> занятиях.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течение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 </a:t>
            </a:r>
            <a:r>
              <a:rPr sz="1400" dirty="0">
                <a:latin typeface="Times New Roman"/>
                <a:cs typeface="Times New Roman"/>
              </a:rPr>
              <a:t> осуществить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коррекционно-развивающую</a:t>
            </a:r>
            <a:r>
              <a:rPr sz="1400" dirty="0">
                <a:latin typeface="Times New Roman"/>
                <a:cs typeface="Times New Roman"/>
              </a:rPr>
              <a:t> работу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уточнению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этих</a:t>
            </a:r>
            <a:r>
              <a:rPr sz="1400" spc="-5" dirty="0">
                <a:latin typeface="Times New Roman"/>
                <a:cs typeface="Times New Roman"/>
              </a:rPr>
              <a:t> звуков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овладению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конечном</a:t>
            </a:r>
            <a:r>
              <a:rPr sz="1400" dirty="0">
                <a:latin typeface="Times New Roman"/>
                <a:cs typeface="Times New Roman"/>
              </a:rPr>
              <a:t> итоге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правильной </a:t>
            </a:r>
            <a:r>
              <a:rPr sz="1400" dirty="0">
                <a:latin typeface="Times New Roman"/>
                <a:cs typeface="Times New Roman"/>
              </a:rPr>
              <a:t> артикуляцией.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также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обращать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полноценной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интонацией, выразительностью </a:t>
            </a:r>
            <a:r>
              <a:rPr sz="1400" dirty="0">
                <a:latin typeface="Times New Roman"/>
                <a:cs typeface="Times New Roman"/>
              </a:rPr>
              <a:t>речи.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Times New Roman"/>
              <a:cs typeface="Times New Roman"/>
            </a:endParaRPr>
          </a:p>
          <a:p>
            <a:pPr marL="461645" marR="5080" indent="-449580" algn="just">
              <a:lnSpc>
                <a:spcPts val="1610"/>
              </a:lnSpc>
            </a:pPr>
            <a:r>
              <a:rPr sz="1400" b="1" dirty="0">
                <a:latin typeface="Times New Roman"/>
                <a:cs typeface="Times New Roman"/>
              </a:rPr>
              <a:t>2.5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Особенности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индивидуальной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логопедической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работы</a:t>
            </a:r>
            <a:r>
              <a:rPr sz="1400" b="1" dirty="0">
                <a:latin typeface="Times New Roman"/>
                <a:cs typeface="Times New Roman"/>
              </a:rPr>
              <a:t> с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детьми, 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страдающими дислалией</a:t>
            </a:r>
            <a:endParaRPr sz="1400">
              <a:latin typeface="Times New Roman"/>
              <a:cs typeface="Times New Roman"/>
            </a:endParaRPr>
          </a:p>
          <a:p>
            <a:pPr marL="203200" algn="just">
              <a:lnSpc>
                <a:spcPts val="1505"/>
              </a:lnSpc>
            </a:pP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Среди</a:t>
            </a:r>
            <a:r>
              <a:rPr sz="1400" spc="39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114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нарушений</a:t>
            </a:r>
            <a:r>
              <a:rPr sz="1400" spc="400" dirty="0">
                <a:solidFill>
                  <a:srgbClr val="2A2722"/>
                </a:solidFill>
                <a:latin typeface="Times New Roman"/>
                <a:cs typeface="Times New Roman"/>
              </a:rPr>
              <a:t>  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произносительной</a:t>
            </a:r>
            <a:r>
              <a:rPr sz="1400" spc="400" dirty="0">
                <a:solidFill>
                  <a:srgbClr val="2A2722"/>
                </a:solidFill>
                <a:latin typeface="Times New Roman"/>
                <a:cs typeface="Times New Roman"/>
              </a:rPr>
              <a:t>  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стороны</a:t>
            </a:r>
            <a:r>
              <a:rPr sz="1400" spc="395" dirty="0">
                <a:solidFill>
                  <a:srgbClr val="2A2722"/>
                </a:solidFill>
                <a:latin typeface="Times New Roman"/>
                <a:cs typeface="Times New Roman"/>
              </a:rPr>
              <a:t>  </a:t>
            </a:r>
            <a:r>
              <a:rPr sz="1400" spc="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речи</a:t>
            </a:r>
            <a:r>
              <a:rPr sz="1400" spc="400" dirty="0">
                <a:solidFill>
                  <a:srgbClr val="2A2722"/>
                </a:solidFill>
                <a:latin typeface="Times New Roman"/>
                <a:cs typeface="Times New Roman"/>
              </a:rPr>
              <a:t>  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наиболее</a:t>
            </a:r>
            <a:endParaRPr sz="1400">
              <a:latin typeface="Times New Roman"/>
              <a:cs typeface="Times New Roman"/>
            </a:endParaRPr>
          </a:p>
          <a:p>
            <a:pPr marL="12700" marR="8890" algn="just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распространенными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являются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избирательные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нарушения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в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ее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звуковом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(фонемном) оформлении при нормальном функционировании всех остальных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операций высказывания.</a:t>
            </a:r>
            <a:endParaRPr sz="1400">
              <a:latin typeface="Times New Roman"/>
              <a:cs typeface="Times New Roman"/>
            </a:endParaRPr>
          </a:p>
          <a:p>
            <a:pPr marL="12700" marR="5715" indent="190500" algn="just">
              <a:lnSpc>
                <a:spcPts val="1610"/>
              </a:lnSpc>
              <a:spcBef>
                <a:spcPts val="10"/>
              </a:spcBef>
            </a:pP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Эти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нарушения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проявляются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в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дефектах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воспроизведения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звуков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речи: 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искаженном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(ненормативном)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их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произнесении,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заменах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одних</a:t>
            </a:r>
            <a:r>
              <a:rPr sz="1400" spc="34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звуков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другими,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смешении</a:t>
            </a:r>
            <a:r>
              <a:rPr sz="1400" spc="-1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звуков</a:t>
            </a:r>
            <a:r>
              <a:rPr sz="1400" spc="-1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и</a:t>
            </a:r>
            <a:r>
              <a:rPr sz="1400" spc="1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—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 реже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—</a:t>
            </a:r>
            <a:r>
              <a:rPr sz="1400" spc="-1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их</a:t>
            </a:r>
            <a:r>
              <a:rPr sz="1400" spc="-1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пропусках.</a:t>
            </a:r>
            <a:endParaRPr sz="1400">
              <a:latin typeface="Times New Roman"/>
              <a:cs typeface="Times New Roman"/>
            </a:endParaRPr>
          </a:p>
          <a:p>
            <a:pPr marL="203200" algn="just">
              <a:lnSpc>
                <a:spcPts val="1525"/>
              </a:lnSpc>
            </a:pP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Основной</a:t>
            </a:r>
            <a:r>
              <a:rPr sz="1400" spc="64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целью</a:t>
            </a:r>
            <a:r>
              <a:rPr sz="1400" spc="63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логопедического</a:t>
            </a:r>
            <a:r>
              <a:rPr sz="1400" spc="65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воздействия</a:t>
            </a:r>
            <a:r>
              <a:rPr sz="1400" spc="64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при</a:t>
            </a:r>
            <a:r>
              <a:rPr sz="1400" spc="64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дислалии</a:t>
            </a:r>
            <a:r>
              <a:rPr sz="1400" spc="64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является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  <a:spcBef>
                <a:spcPts val="30"/>
              </a:spcBef>
            </a:pP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формирование умений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и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навыков правильного воспроизведения звуков речи.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Чтобы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правильно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воспроизводить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звуки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речи</a:t>
            </a:r>
            <a:r>
              <a:rPr sz="1400" spc="1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(фонемы),</a:t>
            </a:r>
            <a:r>
              <a:rPr sz="1400" spc="34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ребенок</a:t>
            </a:r>
            <a:r>
              <a:rPr sz="1400" spc="34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должен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уметь: узнавать звуки речи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и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не смешивать их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в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восприятии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(т. е. узнавать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звук </a:t>
            </a:r>
            <a:r>
              <a:rPr sz="1400" spc="-33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по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акустическим признакам;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отличать нормированное произнесение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звука</a:t>
            </a:r>
            <a:r>
              <a:rPr sz="1400" spc="34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от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не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нормированного;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осуществлять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слуховой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контроль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за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собственным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произнесением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и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оценивать качество воспроизводимых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в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собственной речи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звуков; принимать необходимые артикуляторные позиции, обеспечивающие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нормированный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акустический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эффект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звука: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варьировать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артикуляционные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уклады звуков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в зависимости от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их сочетаемости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с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другими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звуками в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потоке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речи;</a:t>
            </a:r>
            <a:r>
              <a:rPr sz="1400" spc="-1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безошибочно</a:t>
            </a:r>
            <a:r>
              <a:rPr sz="1400" spc="-1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использовать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 нужный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A2722"/>
                </a:solidFill>
                <a:latin typeface="Times New Roman"/>
                <a:cs typeface="Times New Roman"/>
              </a:rPr>
              <a:t>звук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во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всех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видах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речи.</a:t>
            </a:r>
            <a:endParaRPr sz="1400">
              <a:latin typeface="Times New Roman"/>
              <a:cs typeface="Times New Roman"/>
            </a:endParaRPr>
          </a:p>
          <a:p>
            <a:pPr marL="12700" marR="10160" indent="190500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Логопед должен найти наиболее экономный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и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эффективный путь обучения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ребенка произношению.</a:t>
            </a:r>
            <a:endParaRPr sz="1400">
              <a:latin typeface="Times New Roman"/>
              <a:cs typeface="Times New Roman"/>
            </a:endParaRPr>
          </a:p>
          <a:p>
            <a:pPr marL="203200" algn="just">
              <a:lnSpc>
                <a:spcPts val="1565"/>
              </a:lnSpc>
            </a:pP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При</a:t>
            </a:r>
            <a:r>
              <a:rPr sz="1400" spc="76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правильной</a:t>
            </a:r>
            <a:r>
              <a:rPr sz="1400" spc="76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организации</a:t>
            </a:r>
            <a:r>
              <a:rPr sz="1400" spc="76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логопедической</a:t>
            </a:r>
            <a:r>
              <a:rPr sz="1400" spc="76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работы</a:t>
            </a:r>
            <a:r>
              <a:rPr sz="1400" spc="75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положительный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49476" y="9561889"/>
            <a:ext cx="507174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spc="-5" dirty="0">
                <a:latin typeface="Times New Roman"/>
                <a:cs typeface="Times New Roman"/>
              </a:rPr>
              <a:t>поставленные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вопросы,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разбора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решения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проблемных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ситуаций.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57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888682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10795" algn="just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ряде случаев успех достигается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в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результате совместного логопедического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и 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медицинского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воздействия.</a:t>
            </a:r>
            <a:endParaRPr sz="1400">
              <a:latin typeface="Times New Roman"/>
              <a:cs typeface="Times New Roman"/>
            </a:endParaRPr>
          </a:p>
          <a:p>
            <a:pPr marL="203200" algn="just">
              <a:lnSpc>
                <a:spcPts val="1530"/>
              </a:lnSpc>
            </a:pP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Предпосылкой</a:t>
            </a:r>
            <a:r>
              <a:rPr sz="1400" spc="21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успеха</a:t>
            </a:r>
            <a:r>
              <a:rPr sz="1400" spc="2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при</a:t>
            </a:r>
            <a:r>
              <a:rPr sz="1400" spc="21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логопедическом</a:t>
            </a:r>
            <a:r>
              <a:rPr sz="1400" spc="21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воздействии</a:t>
            </a:r>
            <a:r>
              <a:rPr sz="1400" spc="204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является</a:t>
            </a:r>
            <a:r>
              <a:rPr sz="1400" spc="21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создание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95900"/>
              </a:lnSpc>
              <a:spcBef>
                <a:spcPts val="35"/>
              </a:spcBef>
            </a:pP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благоприятных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условий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для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преодоления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недостатков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произношения: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эмоционального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контакта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логопеда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с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ребенком;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интересной</a:t>
            </a:r>
            <a:r>
              <a:rPr sz="1400" spc="34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формы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организации занятий, соответствующей ведущей деятельности, побуждающей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познавательную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активность</a:t>
            </a:r>
            <a:r>
              <a:rPr sz="1400" spc="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ребенка;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сочетания</a:t>
            </a:r>
            <a:r>
              <a:rPr sz="1400" spc="34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приемов</a:t>
            </a:r>
            <a:r>
              <a:rPr sz="1400" spc="345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работы,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позволяющих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избежать </a:t>
            </a:r>
            <a:r>
              <a:rPr sz="1400" dirty="0">
                <a:solidFill>
                  <a:srgbClr val="2A2722"/>
                </a:solidFill>
                <a:latin typeface="Times New Roman"/>
                <a:cs typeface="Times New Roman"/>
              </a:rPr>
              <a:t>его </a:t>
            </a:r>
            <a:r>
              <a:rPr sz="1400" spc="-5" dirty="0">
                <a:solidFill>
                  <a:srgbClr val="2A2722"/>
                </a:solidFill>
                <a:latin typeface="Times New Roman"/>
                <a:cs typeface="Times New Roman"/>
              </a:rPr>
              <a:t>утомления.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5080" indent="359410" algn="just">
              <a:lnSpc>
                <a:spcPct val="95800"/>
              </a:lnSpc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логопедической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коррекционное направление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является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приоритетным, так </a:t>
            </a:r>
            <a:r>
              <a:rPr sz="1400" dirty="0">
                <a:latin typeface="Times New Roman"/>
                <a:cs typeface="Times New Roman"/>
              </a:rPr>
              <a:t>как </a:t>
            </a:r>
            <a:r>
              <a:rPr sz="1400" spc="-5" dirty="0">
                <a:latin typeface="Times New Roman"/>
                <a:cs typeface="Times New Roman"/>
              </a:rPr>
              <a:t>его </a:t>
            </a:r>
            <a:r>
              <a:rPr sz="1400" dirty="0">
                <a:latin typeface="Times New Roman"/>
                <a:cs typeface="Times New Roman"/>
              </a:rPr>
              <a:t>цель – </a:t>
            </a:r>
            <a:r>
              <a:rPr sz="1400" spc="-5" dirty="0">
                <a:latin typeface="Times New Roman"/>
                <a:cs typeface="Times New Roman"/>
              </a:rPr>
              <a:t>выравнивание речевого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психофизического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dirty="0">
                <a:latin typeface="Times New Roman"/>
                <a:cs typeface="Times New Roman"/>
              </a:rPr>
              <a:t> детей.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предусматривает</a:t>
            </a:r>
            <a:r>
              <a:rPr sz="1400" dirty="0">
                <a:latin typeface="Times New Roman"/>
                <a:cs typeface="Times New Roman"/>
              </a:rPr>
              <a:t> то,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педагоги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должны </a:t>
            </a:r>
            <a:r>
              <a:rPr sz="1400" dirty="0">
                <a:latin typeface="Times New Roman"/>
                <a:cs typeface="Times New Roman"/>
              </a:rPr>
              <a:t> следить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речью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детей-логопатов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закреплять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речевые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навыки,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сформированные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учителем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логопедом.</a:t>
            </a:r>
            <a:r>
              <a:rPr sz="1400" dirty="0">
                <a:latin typeface="Times New Roman"/>
                <a:cs typeface="Times New Roman"/>
              </a:rPr>
              <a:t> Все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специалисты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руководством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учителя-логопеда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занимаются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коррекционно-развивающей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работой, участвуют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5" dirty="0">
                <a:latin typeface="Times New Roman"/>
                <a:cs typeface="Times New Roman"/>
              </a:rPr>
              <a:t>исправлении речевого нарушения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связанных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ним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процессов.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 algn="just">
              <a:lnSpc>
                <a:spcPts val="1875"/>
              </a:lnSpc>
            </a:pPr>
            <a:r>
              <a:rPr sz="1600" b="1" spc="-5" dirty="0">
                <a:latin typeface="Times New Roman"/>
                <a:cs typeface="Times New Roman"/>
              </a:rPr>
              <a:t>2.6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Формы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реализации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Программы в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условиях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ФГОС</a:t>
            </a:r>
            <a:endParaRPr sz="1600">
              <a:latin typeface="Times New Roman"/>
              <a:cs typeface="Times New Roman"/>
            </a:endParaRPr>
          </a:p>
          <a:p>
            <a:pPr marL="283845" marR="5080" indent="-271780" algn="just">
              <a:lnSpc>
                <a:spcPts val="1610"/>
              </a:lnSpc>
              <a:spcBef>
                <a:spcPts val="65"/>
              </a:spcBef>
              <a:buFont typeface="Wingdings"/>
              <a:buChar char=""/>
              <a:tabLst>
                <a:tab pos="284480" algn="l"/>
              </a:tabLst>
            </a:pPr>
            <a:r>
              <a:rPr sz="1400" spc="-5" dirty="0">
                <a:latin typeface="Times New Roman"/>
                <a:cs typeface="Times New Roman"/>
              </a:rPr>
              <a:t>Непосредственно-образовательная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(занятие)</a:t>
            </a:r>
            <a:r>
              <a:rPr sz="1400" dirty="0">
                <a:latin typeface="Times New Roman"/>
                <a:cs typeface="Times New Roman"/>
              </a:rPr>
              <a:t> -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основных</a:t>
            </a:r>
            <a:r>
              <a:rPr sz="1400" dirty="0">
                <a:latin typeface="Times New Roman"/>
                <a:cs typeface="Times New Roman"/>
              </a:rPr>
              <a:t> форм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детьми-логопатами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максимального использования игровых </a:t>
            </a:r>
            <a:r>
              <a:rPr sz="1400" dirty="0">
                <a:latin typeface="Times New Roman"/>
                <a:cs typeface="Times New Roman"/>
              </a:rPr>
              <a:t>форм и </a:t>
            </a:r>
            <a:r>
              <a:rPr sz="1400" spc="-5" dirty="0">
                <a:latin typeface="Times New Roman"/>
                <a:cs typeface="Times New Roman"/>
              </a:rPr>
              <a:t>приемов </a:t>
            </a:r>
            <a:r>
              <a:rPr sz="1400" dirty="0">
                <a:latin typeface="Times New Roman"/>
                <a:cs typeface="Times New Roman"/>
              </a:rPr>
              <a:t>в рамках </a:t>
            </a:r>
            <a:r>
              <a:rPr sz="1400" spc="-5" dirty="0">
                <a:latin typeface="Times New Roman"/>
                <a:cs typeface="Times New Roman"/>
              </a:rPr>
              <a:t>каждого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занятия.</a:t>
            </a:r>
            <a:endParaRPr sz="1400">
              <a:latin typeface="Times New Roman"/>
              <a:cs typeface="Times New Roman"/>
            </a:endParaRPr>
          </a:p>
          <a:p>
            <a:pPr marL="283845" indent="-271780" algn="just">
              <a:lnSpc>
                <a:spcPts val="1530"/>
              </a:lnSpc>
              <a:buFont typeface="Wingdings"/>
              <a:buChar char=""/>
              <a:tabLst>
                <a:tab pos="284480" algn="l"/>
              </a:tabLst>
            </a:pPr>
            <a:r>
              <a:rPr sz="1400" spc="-5" dirty="0">
                <a:latin typeface="Times New Roman"/>
                <a:cs typeface="Times New Roman"/>
              </a:rPr>
              <a:t>Игра</a:t>
            </a:r>
            <a:r>
              <a:rPr sz="1400" spc="7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ведущий</a:t>
            </a:r>
            <a:r>
              <a:rPr sz="1400" spc="7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</a:t>
            </a:r>
            <a:r>
              <a:rPr sz="1400" spc="8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spc="8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дошкольников,</a:t>
            </a:r>
            <a:r>
              <a:rPr sz="1400" spc="7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основная</a:t>
            </a:r>
            <a:r>
              <a:rPr sz="1400" spc="8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форма</a:t>
            </a:r>
            <a:endParaRPr sz="1400">
              <a:latin typeface="Times New Roman"/>
              <a:cs typeface="Times New Roman"/>
            </a:endParaRPr>
          </a:p>
          <a:p>
            <a:pPr marL="283845" marR="9525" algn="just">
              <a:lnSpc>
                <a:spcPct val="9580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реализации программы при организации коммуникативной деятельности.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сюжетная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правилами,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подвижная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театрализованная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игра, дидактическая.</a:t>
            </a:r>
            <a:endParaRPr sz="1400">
              <a:latin typeface="Times New Roman"/>
              <a:cs typeface="Times New Roman"/>
            </a:endParaRPr>
          </a:p>
          <a:p>
            <a:pPr marL="283845" marR="5080" indent="-271780" algn="just">
              <a:lnSpc>
                <a:spcPts val="1610"/>
              </a:lnSpc>
              <a:spcBef>
                <a:spcPts val="40"/>
              </a:spcBef>
              <a:buFont typeface="Wingdings"/>
              <a:buChar char=""/>
              <a:tabLst>
                <a:tab pos="284480" algn="l"/>
              </a:tabLst>
            </a:pPr>
            <a:r>
              <a:rPr sz="1400" spc="-5" dirty="0">
                <a:latin typeface="Times New Roman"/>
                <a:cs typeface="Times New Roman"/>
              </a:rPr>
              <a:t>Игровая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ситуация</a:t>
            </a:r>
            <a:r>
              <a:rPr sz="1400" dirty="0">
                <a:latin typeface="Times New Roman"/>
                <a:cs typeface="Times New Roman"/>
              </a:rPr>
              <a:t> –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направленная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приобретение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ребенком </a:t>
            </a:r>
            <a:r>
              <a:rPr sz="1400" dirty="0">
                <a:latin typeface="Times New Roman"/>
                <a:cs typeface="Times New Roman"/>
              </a:rPr>
              <a:t>опыта </a:t>
            </a:r>
            <a:r>
              <a:rPr sz="1400" spc="-5" dirty="0">
                <a:latin typeface="Times New Roman"/>
                <a:cs typeface="Times New Roman"/>
              </a:rPr>
              <a:t>нравственно-ценных действий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поступков, которые он </a:t>
            </a:r>
            <a:r>
              <a:rPr sz="1400" dirty="0">
                <a:latin typeface="Times New Roman"/>
                <a:cs typeface="Times New Roman"/>
              </a:rPr>
              <a:t> сначала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выполняет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подражания,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образцу,</a:t>
            </a:r>
            <a:r>
              <a:rPr sz="1400" dirty="0">
                <a:latin typeface="Times New Roman"/>
                <a:cs typeface="Times New Roman"/>
              </a:rPr>
              <a:t> 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затем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самостоятельно.</a:t>
            </a:r>
            <a:endParaRPr sz="1400">
              <a:latin typeface="Times New Roman"/>
              <a:cs typeface="Times New Roman"/>
            </a:endParaRPr>
          </a:p>
          <a:p>
            <a:pPr marL="283845" marR="5080" indent="-271780" algn="just">
              <a:lnSpc>
                <a:spcPts val="1610"/>
              </a:lnSpc>
              <a:spcBef>
                <a:spcPts val="5"/>
              </a:spcBef>
              <a:buFont typeface="Wingdings"/>
              <a:buChar char=""/>
              <a:tabLst>
                <a:tab pos="284480" algn="l"/>
              </a:tabLst>
            </a:pPr>
            <a:r>
              <a:rPr sz="1400" dirty="0">
                <a:latin typeface="Times New Roman"/>
                <a:cs typeface="Times New Roman"/>
              </a:rPr>
              <a:t>Чтение – </a:t>
            </a:r>
            <a:r>
              <a:rPr sz="1400" spc="-5" dirty="0">
                <a:latin typeface="Times New Roman"/>
                <a:cs typeface="Times New Roman"/>
              </a:rPr>
              <a:t>основная </a:t>
            </a:r>
            <a:r>
              <a:rPr sz="1400" dirty="0">
                <a:latin typeface="Times New Roman"/>
                <a:cs typeface="Times New Roman"/>
              </a:rPr>
              <a:t>форма </a:t>
            </a:r>
            <a:r>
              <a:rPr sz="1400" spc="-5" dirty="0">
                <a:latin typeface="Times New Roman"/>
                <a:cs typeface="Times New Roman"/>
              </a:rPr>
              <a:t>восприятия художественной литературы,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" dirty="0">
                <a:latin typeface="Times New Roman"/>
                <a:cs typeface="Times New Roman"/>
              </a:rPr>
              <a:t>также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эффективная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познавательно-исследовательской,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коммуникативной деятельности, решения задач психолого-педагогической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областей.</a:t>
            </a:r>
            <a:endParaRPr sz="1400">
              <a:latin typeface="Times New Roman"/>
              <a:cs typeface="Times New Roman"/>
            </a:endParaRPr>
          </a:p>
          <a:p>
            <a:pPr marL="283845" indent="-271780" algn="just">
              <a:lnSpc>
                <a:spcPts val="1525"/>
              </a:lnSpc>
              <a:buFont typeface="Wingdings"/>
              <a:buChar char=""/>
              <a:tabLst>
                <a:tab pos="284480" algn="l"/>
              </a:tabLst>
            </a:pPr>
            <a:r>
              <a:rPr sz="1400" spc="-5" dirty="0">
                <a:latin typeface="Times New Roman"/>
                <a:cs typeface="Times New Roman"/>
              </a:rPr>
              <a:t>Ситуации:</a:t>
            </a:r>
            <a:r>
              <a:rPr sz="1400" spc="7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ситуации</a:t>
            </a:r>
            <a:r>
              <a:rPr sz="1400" spc="7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общения</a:t>
            </a:r>
            <a:r>
              <a:rPr sz="1400" spc="7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взаимодействия,</a:t>
            </a:r>
            <a:r>
              <a:rPr sz="1400" spc="7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игровые</a:t>
            </a:r>
            <a:r>
              <a:rPr sz="1400" spc="7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ситуации,</a:t>
            </a:r>
            <a:endParaRPr sz="1400">
              <a:latin typeface="Times New Roman"/>
              <a:cs typeface="Times New Roman"/>
            </a:endParaRPr>
          </a:p>
          <a:p>
            <a:pPr marL="283845" marR="5080" algn="just">
              <a:lnSpc>
                <a:spcPts val="1620"/>
              </a:lnSpc>
              <a:spcBef>
                <a:spcPts val="70"/>
              </a:spcBef>
            </a:pPr>
            <a:r>
              <a:rPr sz="1400" spc="-5" dirty="0">
                <a:latin typeface="Times New Roman"/>
                <a:cs typeface="Times New Roman"/>
              </a:rPr>
              <a:t>проблемные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ситуативный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разговор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детьми,</a:t>
            </a:r>
            <a:r>
              <a:rPr sz="1400" dirty="0">
                <a:latin typeface="Times New Roman"/>
                <a:cs typeface="Times New Roman"/>
              </a:rPr>
              <a:t> практические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интересам</a:t>
            </a:r>
            <a:r>
              <a:rPr sz="1400" dirty="0">
                <a:latin typeface="Times New Roman"/>
                <a:cs typeface="Times New Roman"/>
              </a:rPr>
              <a:t> детей,</a:t>
            </a:r>
            <a:r>
              <a:rPr sz="1400" spc="-5" dirty="0">
                <a:latin typeface="Times New Roman"/>
                <a:cs typeface="Times New Roman"/>
              </a:rPr>
              <a:t> ситуационные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задачи.</a:t>
            </a:r>
            <a:endParaRPr sz="1400">
              <a:latin typeface="Times New Roman"/>
              <a:cs typeface="Times New Roman"/>
            </a:endParaRPr>
          </a:p>
          <a:p>
            <a:pPr marL="283845" indent="-271780">
              <a:lnSpc>
                <a:spcPts val="1530"/>
              </a:lnSpc>
              <a:buFont typeface="Wingdings"/>
              <a:buChar char=""/>
              <a:tabLst>
                <a:tab pos="283845" algn="l"/>
                <a:tab pos="284480" algn="l"/>
              </a:tabLst>
            </a:pPr>
            <a:r>
              <a:rPr sz="1400" spc="-5" dirty="0">
                <a:latin typeface="Times New Roman"/>
                <a:cs typeface="Times New Roman"/>
              </a:rPr>
              <a:t>Мастерская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форма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организации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продуктивной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деятельности,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позволяет</a:t>
            </a:r>
            <a:endParaRPr sz="1400">
              <a:latin typeface="Times New Roman"/>
              <a:cs typeface="Times New Roman"/>
            </a:endParaRPr>
          </a:p>
          <a:p>
            <a:pPr marL="283845" marR="8890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также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двигательную</a:t>
            </a:r>
            <a:r>
              <a:rPr sz="1400" dirty="0">
                <a:latin typeface="Times New Roman"/>
                <a:cs typeface="Times New Roman"/>
              </a:rPr>
              <a:t> (мелкую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моторику),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коммуникативную,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познавательно-исследовательскую деятельность.</a:t>
            </a:r>
            <a:endParaRPr sz="1400">
              <a:latin typeface="Times New Roman"/>
              <a:cs typeface="Times New Roman"/>
            </a:endParaRPr>
          </a:p>
          <a:p>
            <a:pPr marL="283845" indent="-271780">
              <a:lnSpc>
                <a:spcPts val="1530"/>
              </a:lnSpc>
              <a:buFont typeface="Wingdings"/>
              <a:buChar char=""/>
              <a:tabLst>
                <a:tab pos="283845" algn="l"/>
                <a:tab pos="284480" algn="l"/>
              </a:tabLst>
            </a:pPr>
            <a:r>
              <a:rPr sz="1400" dirty="0">
                <a:latin typeface="Times New Roman"/>
                <a:cs typeface="Times New Roman"/>
              </a:rPr>
              <a:t>Умственное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экспериментирование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только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мысленном</a:t>
            </a:r>
            <a:endParaRPr sz="1400">
              <a:latin typeface="Times New Roman"/>
              <a:cs typeface="Times New Roman"/>
            </a:endParaRPr>
          </a:p>
          <a:p>
            <a:pPr marL="283845">
              <a:lnSpc>
                <a:spcPts val="1645"/>
              </a:lnSpc>
            </a:pPr>
            <a:r>
              <a:rPr sz="1400" dirty="0">
                <a:latin typeface="Times New Roman"/>
                <a:cs typeface="Times New Roman"/>
              </a:rPr>
              <a:t>плане</a:t>
            </a:r>
            <a:r>
              <a:rPr sz="1400" spc="6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</a:t>
            </a:r>
            <a:r>
              <a:rPr sz="1400" spc="6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уме).</a:t>
            </a:r>
            <a:r>
              <a:rPr sz="1400" spc="6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Оно</a:t>
            </a:r>
            <a:r>
              <a:rPr sz="1400" spc="6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</a:t>
            </a:r>
            <a:r>
              <a:rPr sz="1400" spc="6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6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помощью</a:t>
            </a:r>
            <a:r>
              <a:rPr sz="1400" spc="6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поисков</a:t>
            </a:r>
            <a:r>
              <a:rPr sz="1400" spc="6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ответов</a:t>
            </a:r>
            <a:r>
              <a:rPr sz="1400" spc="5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67906" y="9935667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58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7900" cy="915797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83845" marR="8255" indent="-271780" algn="just">
              <a:lnSpc>
                <a:spcPct val="96000"/>
              </a:lnSpc>
              <a:spcBef>
                <a:spcPts val="170"/>
              </a:spcBef>
              <a:buFont typeface="Wingdings"/>
              <a:buChar char=""/>
              <a:tabLst>
                <a:tab pos="28448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Проект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10" dirty="0">
                <a:latin typeface="Times New Roman"/>
                <a:cs typeface="Times New Roman"/>
              </a:rPr>
              <a:t>это </a:t>
            </a:r>
            <a:r>
              <a:rPr sz="1400" spc="-5" dirty="0">
                <a:latin typeface="Times New Roman"/>
                <a:cs typeface="Times New Roman"/>
              </a:rPr>
              <a:t>создание педагогом таких </a:t>
            </a:r>
            <a:r>
              <a:rPr sz="1400" dirty="0">
                <a:latin typeface="Times New Roman"/>
                <a:cs typeface="Times New Roman"/>
              </a:rPr>
              <a:t>условий, </a:t>
            </a:r>
            <a:r>
              <a:rPr sz="1400" spc="-5" dirty="0">
                <a:latin typeface="Times New Roman"/>
                <a:cs typeface="Times New Roman"/>
              </a:rPr>
              <a:t>которые позволяют детям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 </a:t>
            </a:r>
            <a:r>
              <a:rPr sz="1400" dirty="0">
                <a:latin typeface="Times New Roman"/>
                <a:cs typeface="Times New Roman"/>
              </a:rPr>
              <a:t>или </a:t>
            </a:r>
            <a:r>
              <a:rPr sz="1400" spc="-5" dirty="0">
                <a:latin typeface="Times New Roman"/>
                <a:cs typeface="Times New Roman"/>
              </a:rPr>
              <a:t>совместно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взрослым открывать новый практический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опыт, добывать его экспериментальным, поисковым путем, анализировать </a:t>
            </a:r>
            <a:r>
              <a:rPr sz="1400" dirty="0">
                <a:latin typeface="Times New Roman"/>
                <a:cs typeface="Times New Roman"/>
              </a:rPr>
              <a:t> его 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преобразовывать.</a:t>
            </a:r>
            <a:endParaRPr sz="1400">
              <a:latin typeface="Times New Roman"/>
              <a:cs typeface="Times New Roman"/>
            </a:endParaRPr>
          </a:p>
          <a:p>
            <a:pPr marL="283845" indent="-271780" algn="just">
              <a:lnSpc>
                <a:spcPts val="1570"/>
              </a:lnSpc>
              <a:buFont typeface="Wingdings"/>
              <a:buChar char=""/>
              <a:tabLst>
                <a:tab pos="284480" algn="l"/>
              </a:tabLst>
            </a:pPr>
            <a:r>
              <a:rPr sz="1400" spc="-5" dirty="0">
                <a:latin typeface="Times New Roman"/>
                <a:cs typeface="Times New Roman"/>
              </a:rPr>
              <a:t>Беседы, загадки,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рассказывание,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разговор.</a:t>
            </a:r>
            <a:endParaRPr sz="1400">
              <a:latin typeface="Times New Roman"/>
              <a:cs typeface="Times New Roman"/>
            </a:endParaRPr>
          </a:p>
          <a:p>
            <a:pPr marL="283845" marR="5080" indent="-271780" algn="just">
              <a:lnSpc>
                <a:spcPct val="96100"/>
              </a:lnSpc>
              <a:spcBef>
                <a:spcPts val="30"/>
              </a:spcBef>
              <a:buFont typeface="Wingdings"/>
              <a:buChar char=""/>
              <a:tabLst>
                <a:tab pos="28448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Викторины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конкурсы</a:t>
            </a:r>
            <a:r>
              <a:rPr sz="1400" dirty="0">
                <a:latin typeface="Times New Roman"/>
                <a:cs typeface="Times New Roman"/>
              </a:rPr>
              <a:t> –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своеобразные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познавательной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информационно-развлекательного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содержания,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предполагается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посильное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участие</a:t>
            </a:r>
            <a:r>
              <a:rPr sz="1400" dirty="0">
                <a:latin typeface="Times New Roman"/>
                <a:cs typeface="Times New Roman"/>
              </a:rPr>
              <a:t> детей.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870"/>
              </a:lnSpc>
            </a:pPr>
            <a:r>
              <a:rPr sz="1400" b="1" dirty="0">
                <a:latin typeface="Times New Roman"/>
                <a:cs typeface="Times New Roman"/>
              </a:rPr>
              <a:t>2.7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Методы </a:t>
            </a:r>
            <a:r>
              <a:rPr sz="1600" b="1" spc="-5" dirty="0">
                <a:latin typeface="Times New Roman"/>
                <a:cs typeface="Times New Roman"/>
              </a:rPr>
              <a:t>реализации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Программы</a:t>
            </a:r>
            <a:r>
              <a:rPr sz="1600" b="1" spc="79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в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условиях</a:t>
            </a:r>
            <a:r>
              <a:rPr sz="1600" b="1" spc="40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ФГОС</a:t>
            </a:r>
            <a:endParaRPr sz="1600">
              <a:latin typeface="Times New Roman"/>
              <a:cs typeface="Times New Roman"/>
            </a:endParaRPr>
          </a:p>
          <a:p>
            <a:pPr marL="12700" marR="8890" algn="just">
              <a:lnSpc>
                <a:spcPts val="1610"/>
              </a:lnSpc>
              <a:spcBef>
                <a:spcPts val="60"/>
              </a:spcBef>
              <a:buFont typeface="Wingdings"/>
              <a:buChar char=""/>
              <a:tabLst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Методы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мотивации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стимулирования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первичных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приобретения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детьми</a:t>
            </a:r>
            <a:r>
              <a:rPr sz="1400" dirty="0">
                <a:latin typeface="Times New Roman"/>
                <a:cs typeface="Times New Roman"/>
              </a:rPr>
              <a:t> опыта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поведения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(образовательные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игры, соревнования,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состязания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др.).</a:t>
            </a:r>
            <a:endParaRPr sz="1400">
              <a:latin typeface="Times New Roman"/>
              <a:cs typeface="Times New Roman"/>
            </a:endParaRPr>
          </a:p>
          <a:p>
            <a:pPr marL="461645" indent="-449580" algn="just">
              <a:lnSpc>
                <a:spcPts val="1535"/>
              </a:lnSpc>
              <a:buFont typeface="Wingdings"/>
              <a:buChar char=""/>
              <a:tabLst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Методы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создания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условий,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организации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первичных</a:t>
            </a:r>
            <a:endParaRPr sz="1400">
              <a:latin typeface="Times New Roman"/>
              <a:cs typeface="Times New Roman"/>
            </a:endParaRPr>
          </a:p>
          <a:p>
            <a:pPr marL="12700" marR="10160" algn="just">
              <a:lnSpc>
                <a:spcPts val="1610"/>
              </a:lnSpc>
              <a:spcBef>
                <a:spcPts val="85"/>
              </a:spcBef>
            </a:pPr>
            <a:r>
              <a:rPr sz="1400" spc="-5" dirty="0">
                <a:latin typeface="Times New Roman"/>
                <a:cs typeface="Times New Roman"/>
              </a:rPr>
              <a:t>представлений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приобретения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детьми</a:t>
            </a:r>
            <a:r>
              <a:rPr sz="1400" dirty="0">
                <a:latin typeface="Times New Roman"/>
                <a:cs typeface="Times New Roman"/>
              </a:rPr>
              <a:t> опыта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поведения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 </a:t>
            </a:r>
            <a:r>
              <a:rPr sz="1400" dirty="0">
                <a:latin typeface="Times New Roman"/>
                <a:cs typeface="Times New Roman"/>
              </a:rPr>
              <a:t> (метод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приучения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положительным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формам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общественного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поведения,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ситуации).</a:t>
            </a:r>
            <a:endParaRPr sz="1400">
              <a:latin typeface="Times New Roman"/>
              <a:cs typeface="Times New Roman"/>
            </a:endParaRPr>
          </a:p>
          <a:p>
            <a:pPr marL="461645" indent="-449580" algn="just">
              <a:lnSpc>
                <a:spcPts val="1525"/>
              </a:lnSpc>
              <a:buFont typeface="Wingdings"/>
              <a:buChar char=""/>
              <a:tabLst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Методы,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способствующие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осознанию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детьми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первичных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представлений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опыта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поведения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(рассказ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взрослого,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пояснение,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разъяснение,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беседа,</a:t>
            </a:r>
            <a:r>
              <a:rPr sz="1400" dirty="0">
                <a:latin typeface="Times New Roman"/>
                <a:cs typeface="Times New Roman"/>
              </a:rPr>
              <a:t> чтение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художественной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литературы,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обсуждение,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рассматривание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обсуждение, наблюдение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др.).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ts val="1610"/>
              </a:lnSpc>
              <a:spcBef>
                <a:spcPts val="5"/>
              </a:spcBef>
              <a:buFont typeface="Wingdings"/>
              <a:buChar char=""/>
              <a:tabLst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Информационно-рецептивный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</a:t>
            </a:r>
            <a:r>
              <a:rPr sz="1400" dirty="0">
                <a:latin typeface="Times New Roman"/>
                <a:cs typeface="Times New Roman"/>
              </a:rPr>
              <a:t> –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предъявление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информации,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организация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действий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объектом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(распознающее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наблюдение,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рассматривание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картин,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демонстрация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кино-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диафильмов,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просмотр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компьютерных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презентаций,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рассказы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чтение).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96000"/>
              </a:lnSpc>
              <a:spcBef>
                <a:spcPts val="30"/>
              </a:spcBef>
              <a:buFont typeface="Wingdings"/>
              <a:buChar char=""/>
              <a:tabLst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Репродуктивный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</a:t>
            </a:r>
            <a:r>
              <a:rPr sz="1400" dirty="0">
                <a:latin typeface="Times New Roman"/>
                <a:cs typeface="Times New Roman"/>
              </a:rPr>
              <a:t> –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создание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условий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воспроизведения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руководство</a:t>
            </a:r>
            <a:r>
              <a:rPr sz="1400" dirty="0">
                <a:latin typeface="Times New Roman"/>
                <a:cs typeface="Times New Roman"/>
              </a:rPr>
              <a:t> 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выполнением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(упражнения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образца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логопеда,</a:t>
            </a:r>
            <a:r>
              <a:rPr sz="1400" dirty="0">
                <a:latin typeface="Times New Roman"/>
                <a:cs typeface="Times New Roman"/>
              </a:rPr>
              <a:t> беседа,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составления</a:t>
            </a:r>
            <a:r>
              <a:rPr sz="1400" dirty="0">
                <a:latin typeface="Times New Roman"/>
                <a:cs typeface="Times New Roman"/>
              </a:rPr>
              <a:t> рассказов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опорой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предметную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предметно-схематическую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модель).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10"/>
              </a:lnSpc>
              <a:spcBef>
                <a:spcPts val="40"/>
              </a:spcBef>
              <a:buFont typeface="Wingdings"/>
              <a:buChar char=""/>
              <a:tabLst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Эвристический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(частично-поисковый)</a:t>
            </a:r>
            <a:r>
              <a:rPr sz="1400" dirty="0">
                <a:latin typeface="Times New Roman"/>
                <a:cs typeface="Times New Roman"/>
              </a:rPr>
              <a:t> –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проблемная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делится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части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проблемы,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решении которых принимают участие дети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(применение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представлений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5" dirty="0">
                <a:latin typeface="Times New Roman"/>
                <a:cs typeface="Times New Roman"/>
              </a:rPr>
              <a:t> новых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условиях).</a:t>
            </a:r>
            <a:endParaRPr sz="1400">
              <a:latin typeface="Times New Roman"/>
              <a:cs typeface="Times New Roman"/>
            </a:endParaRPr>
          </a:p>
          <a:p>
            <a:pPr marL="461645" indent="-449580" algn="just">
              <a:lnSpc>
                <a:spcPts val="1525"/>
              </a:lnSpc>
              <a:buFont typeface="Wingdings"/>
              <a:buChar char=""/>
              <a:tabLst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Исследовательский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метод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составление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предъявление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проблемных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45"/>
              </a:lnSpc>
            </a:pPr>
            <a:r>
              <a:rPr sz="1400" spc="-5" dirty="0">
                <a:latin typeface="Times New Roman"/>
                <a:cs typeface="Times New Roman"/>
              </a:rPr>
              <a:t>ситуаций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опытов (творческие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задания,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опыты).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407034" lvl="1" indent="-305435">
              <a:lnSpc>
                <a:spcPts val="1870"/>
              </a:lnSpc>
              <a:buAutoNum type="arabicPeriod" startAt="8"/>
              <a:tabLst>
                <a:tab pos="40767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Средства </a:t>
            </a:r>
            <a:r>
              <a:rPr sz="1600" b="1" spc="-5" dirty="0">
                <a:latin typeface="Times New Roman"/>
                <a:cs typeface="Times New Roman"/>
              </a:rPr>
              <a:t>реализации</a:t>
            </a:r>
            <a:r>
              <a:rPr sz="1600" b="1" spc="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Программы</a:t>
            </a:r>
            <a:r>
              <a:rPr sz="1600" b="1" spc="40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в условиях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ФГОС</a:t>
            </a:r>
            <a:endParaRPr sz="1600">
              <a:latin typeface="Times New Roman"/>
              <a:cs typeface="Times New Roman"/>
            </a:endParaRPr>
          </a:p>
          <a:p>
            <a:pPr marL="512445" lvl="2" indent="-229235">
              <a:lnSpc>
                <a:spcPts val="1600"/>
              </a:lnSpc>
              <a:buFont typeface="Courier New"/>
              <a:buChar char="o"/>
              <a:tabLst>
                <a:tab pos="513080" algn="l"/>
              </a:tabLst>
            </a:pPr>
            <a:r>
              <a:rPr sz="1400" spc="-5" dirty="0">
                <a:latin typeface="Times New Roman"/>
                <a:cs typeface="Times New Roman"/>
              </a:rPr>
              <a:t>Демонстрационные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раздаточные.</a:t>
            </a:r>
            <a:endParaRPr sz="1400">
              <a:latin typeface="Times New Roman"/>
              <a:cs typeface="Times New Roman"/>
            </a:endParaRPr>
          </a:p>
          <a:p>
            <a:pPr marL="512445" lvl="2" indent="-229235">
              <a:lnSpc>
                <a:spcPts val="1614"/>
              </a:lnSpc>
              <a:buFont typeface="Courier New"/>
              <a:buChar char="o"/>
              <a:tabLst>
                <a:tab pos="51308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Визуальные, аудийные,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аудиовизуальные.</a:t>
            </a:r>
            <a:endParaRPr sz="1400">
              <a:latin typeface="Times New Roman"/>
              <a:cs typeface="Times New Roman"/>
            </a:endParaRPr>
          </a:p>
          <a:p>
            <a:pPr marL="512445" lvl="2" indent="-229235">
              <a:lnSpc>
                <a:spcPts val="1610"/>
              </a:lnSpc>
              <a:buFont typeface="Courier New"/>
              <a:buChar char="o"/>
              <a:tabLst>
                <a:tab pos="513080" algn="l"/>
              </a:tabLst>
            </a:pPr>
            <a:r>
              <a:rPr sz="1400" dirty="0">
                <a:latin typeface="Times New Roman"/>
                <a:cs typeface="Times New Roman"/>
              </a:rPr>
              <a:t>Естественные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искусственные.</a:t>
            </a:r>
            <a:endParaRPr sz="1400">
              <a:latin typeface="Times New Roman"/>
              <a:cs typeface="Times New Roman"/>
            </a:endParaRPr>
          </a:p>
          <a:p>
            <a:pPr marL="512445" lvl="2" indent="-229235">
              <a:lnSpc>
                <a:spcPts val="1600"/>
              </a:lnSpc>
              <a:buFont typeface="Courier New"/>
              <a:buChar char="o"/>
              <a:tabLst>
                <a:tab pos="51308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Реальные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виртуальные.</a:t>
            </a:r>
            <a:endParaRPr sz="1400">
              <a:latin typeface="Times New Roman"/>
              <a:cs typeface="Times New Roman"/>
            </a:endParaRPr>
          </a:p>
          <a:p>
            <a:pPr marL="609600">
              <a:lnSpc>
                <a:spcPts val="1839"/>
              </a:lnSpc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Средства,</a:t>
            </a:r>
            <a:r>
              <a:rPr sz="16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направленные</a:t>
            </a:r>
            <a:r>
              <a:rPr sz="16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sz="16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развитие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деятельности</a:t>
            </a:r>
            <a:r>
              <a:rPr sz="16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детей</a:t>
            </a:r>
            <a:endParaRPr sz="1600">
              <a:latin typeface="Times New Roman"/>
              <a:cs typeface="Times New Roman"/>
            </a:endParaRPr>
          </a:p>
          <a:p>
            <a:pPr marL="461645" indent="-449580">
              <a:lnSpc>
                <a:spcPts val="1610"/>
              </a:lnSpc>
              <a:buFont typeface="Courier New"/>
              <a:buChar char="o"/>
              <a:tabLst>
                <a:tab pos="461645" algn="l"/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Игровой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деятельности: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игры, игрушки.</a:t>
            </a:r>
            <a:endParaRPr sz="1400">
              <a:latin typeface="Times New Roman"/>
              <a:cs typeface="Times New Roman"/>
            </a:endParaRPr>
          </a:p>
          <a:p>
            <a:pPr marL="461645" indent="-449580">
              <a:lnSpc>
                <a:spcPts val="1645"/>
              </a:lnSpc>
              <a:buFont typeface="Courier New"/>
              <a:buChar char="o"/>
              <a:tabLst>
                <a:tab pos="461645" algn="l"/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Коммуникативной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деятельности: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дидактический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59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7900" cy="421322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1620"/>
              </a:lnSpc>
              <a:spcBef>
                <a:spcPts val="204"/>
              </a:spcBef>
              <a:buFont typeface="Courier New"/>
              <a:buChar char="o"/>
              <a:tabLst>
                <a:tab pos="461645" algn="l"/>
                <a:tab pos="462280" algn="l"/>
              </a:tabLst>
            </a:pPr>
            <a:r>
              <a:rPr sz="1400" dirty="0">
                <a:latin typeface="Times New Roman"/>
                <a:cs typeface="Times New Roman"/>
              </a:rPr>
              <a:t>Чтения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художественной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литературы: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книги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чтения,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том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числе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аудиокниги, иллюстративный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материал.</a:t>
            </a:r>
            <a:endParaRPr sz="1400">
              <a:latin typeface="Times New Roman"/>
              <a:cs typeface="Times New Roman"/>
            </a:endParaRPr>
          </a:p>
          <a:p>
            <a:pPr marL="461645" indent="-449580">
              <a:lnSpc>
                <a:spcPts val="1530"/>
              </a:lnSpc>
              <a:buFont typeface="Courier New"/>
              <a:buChar char="o"/>
              <a:tabLst>
                <a:tab pos="461645" algn="l"/>
                <a:tab pos="462280" algn="l"/>
                <a:tab pos="3551554" algn="l"/>
                <a:tab pos="5070475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Познавательно-исследовательской	деятельности:	натуральные</a:t>
            </a:r>
            <a:endParaRPr sz="1400">
              <a:latin typeface="Times New Roman"/>
              <a:cs typeface="Times New Roman"/>
            </a:endParaRPr>
          </a:p>
          <a:p>
            <a:pPr marL="12700" marR="6350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предметы,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образно-символический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материал,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том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числе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макеты,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карты,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схемы,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модели, картины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др.</a:t>
            </a:r>
            <a:endParaRPr sz="1400">
              <a:latin typeface="Times New Roman"/>
              <a:cs typeface="Times New Roman"/>
            </a:endParaRPr>
          </a:p>
          <a:p>
            <a:pPr marL="461645" indent="-449580">
              <a:lnSpc>
                <a:spcPts val="1530"/>
              </a:lnSpc>
              <a:buFont typeface="Courier New"/>
              <a:buChar char="o"/>
              <a:tabLst>
                <a:tab pos="461645" algn="l"/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Продуктивной</a:t>
            </a:r>
            <a:r>
              <a:rPr sz="1400" spc="5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деятельности:</a:t>
            </a:r>
            <a:r>
              <a:rPr sz="1400" spc="5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оборудование</a:t>
            </a:r>
            <a:r>
              <a:rPr sz="1400" spc="5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материалы</a:t>
            </a:r>
            <a:r>
              <a:rPr sz="1400" spc="5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5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лепки,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45"/>
              </a:lnSpc>
            </a:pPr>
            <a:r>
              <a:rPr sz="1400" spc="-5" dirty="0">
                <a:latin typeface="Times New Roman"/>
                <a:cs typeface="Times New Roman"/>
              </a:rPr>
              <a:t>рисования,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конструирования.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 marL="1666239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latin typeface="Times New Roman"/>
                <a:cs typeface="Times New Roman"/>
              </a:rPr>
              <a:t>III.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Организационный</a:t>
            </a:r>
            <a:r>
              <a:rPr sz="1600" b="1" spc="-10" dirty="0">
                <a:latin typeface="Times New Roman"/>
                <a:cs typeface="Times New Roman"/>
              </a:rPr>
              <a:t> раздел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marL="241300">
              <a:lnSpc>
                <a:spcPts val="1630"/>
              </a:lnSpc>
            </a:pPr>
            <a:r>
              <a:rPr sz="1400" b="1" dirty="0">
                <a:latin typeface="Times New Roman"/>
                <a:cs typeface="Times New Roman"/>
              </a:rPr>
              <a:t>3.1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Организация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коррекционно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-</a:t>
            </a:r>
            <a:r>
              <a:rPr sz="1400" b="1" spc="-5" dirty="0">
                <a:latin typeface="Times New Roman"/>
                <a:cs typeface="Times New Roman"/>
              </a:rPr>
              <a:t> образовательного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процесса</a:t>
            </a:r>
            <a:endParaRPr sz="1400">
              <a:latin typeface="Times New Roman"/>
              <a:cs typeface="Times New Roman"/>
            </a:endParaRPr>
          </a:p>
          <a:p>
            <a:pPr marL="241300" marR="9525">
              <a:lnSpc>
                <a:spcPts val="1610"/>
              </a:lnSpc>
              <a:spcBef>
                <a:spcPts val="65"/>
              </a:spcBef>
            </a:pPr>
            <a:r>
              <a:rPr sz="1400" spc="-5" dirty="0">
                <a:latin typeface="Times New Roman"/>
                <a:cs typeface="Times New Roman"/>
              </a:rPr>
              <a:t>Учебный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год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логопедической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начинается первого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сентября,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длится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десять</a:t>
            </a:r>
            <a:r>
              <a:rPr sz="1400" spc="-5" dirty="0">
                <a:latin typeface="Times New Roman"/>
                <a:cs typeface="Times New Roman"/>
              </a:rPr>
              <a:t> месяцев (до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июля)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условно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делится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периода:</a:t>
            </a:r>
            <a:endParaRPr sz="1400">
              <a:latin typeface="Times New Roman"/>
              <a:cs typeface="Times New Roman"/>
            </a:endParaRPr>
          </a:p>
          <a:p>
            <a:pPr marL="469265" marR="2616835">
              <a:lnSpc>
                <a:spcPts val="1610"/>
              </a:lnSpc>
            </a:pPr>
            <a:r>
              <a:rPr sz="1150" dirty="0">
                <a:latin typeface="Times New Roman"/>
                <a:cs typeface="Times New Roman"/>
              </a:rPr>
              <a:t>I</a:t>
            </a:r>
            <a:r>
              <a:rPr sz="115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</a:t>
            </a:r>
            <a:r>
              <a:rPr sz="1400" dirty="0">
                <a:latin typeface="Times New Roman"/>
                <a:cs typeface="Times New Roman"/>
              </a:rPr>
              <a:t> —</a:t>
            </a:r>
            <a:r>
              <a:rPr sz="1400" spc="-5" dirty="0">
                <a:latin typeface="Times New Roman"/>
                <a:cs typeface="Times New Roman"/>
              </a:rPr>
              <a:t> сентябрь,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октябрь, ноябрь;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II</a:t>
            </a:r>
            <a:r>
              <a:rPr sz="115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декабрь,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январь, февраль;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III</a:t>
            </a:r>
            <a:r>
              <a:rPr sz="1400" spc="-5" dirty="0">
                <a:latin typeface="Times New Roman"/>
                <a:cs typeface="Times New Roman"/>
              </a:rPr>
              <a:t>период</a:t>
            </a:r>
            <a:r>
              <a:rPr sz="1400" dirty="0">
                <a:latin typeface="Times New Roman"/>
                <a:cs typeface="Times New Roman"/>
              </a:rPr>
              <a:t> —</a:t>
            </a:r>
            <a:r>
              <a:rPr sz="1400" spc="-5" dirty="0">
                <a:latin typeface="Times New Roman"/>
                <a:cs typeface="Times New Roman"/>
              </a:rPr>
              <a:t> март, апрель,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май,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июнь.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Times New Roman"/>
              <a:cs typeface="Times New Roman"/>
            </a:endParaRPr>
          </a:p>
          <a:p>
            <a:pPr marL="2073275" marR="2066289" algn="ctr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Структура учебного </a:t>
            </a:r>
            <a:r>
              <a:rPr sz="1400" dirty="0">
                <a:latin typeface="Times New Roman"/>
                <a:cs typeface="Times New Roman"/>
              </a:rPr>
              <a:t>года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(2021-2022г.г.)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7856" y="4897246"/>
          <a:ext cx="5761354" cy="25041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1075"/>
                <a:gridCol w="1979929"/>
                <a:gridCol w="1530350"/>
              </a:tblGrid>
              <a:tr h="416052">
                <a:tc>
                  <a:txBody>
                    <a:bodyPr/>
                    <a:lstStyle/>
                    <a:p>
                      <a:pPr marL="68580">
                        <a:lnSpc>
                          <a:spcPts val="157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период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Название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периода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565150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ест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  недель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4527">
                <a:tc>
                  <a:txBody>
                    <a:bodyPr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Адаптационно-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диагностический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период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01.09.2021-15.09.2021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недели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Учебный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период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16.09.2021-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30.12.2021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5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недель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2089">
                <a:tc>
                  <a:txBody>
                    <a:bodyPr/>
                    <a:lstStyle/>
                    <a:p>
                      <a:pPr marL="68580">
                        <a:lnSpc>
                          <a:spcPts val="157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Каникулы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7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30.12.2021-10.01.2022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7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недели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Учебный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период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11.01.2022–25.05.2022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19недель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Мониторинг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25.05.2022-31.05.2022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5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неделя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051">
                <a:tc>
                  <a:txBody>
                    <a:bodyPr/>
                    <a:lstStyle/>
                    <a:p>
                      <a:pPr marL="68580" marR="61594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Итого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(количество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недель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каникулами)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9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37недель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4528">
                <a:tc>
                  <a:txBody>
                    <a:bodyPr/>
                    <a:lstStyle/>
                    <a:p>
                      <a:pPr marL="68580" marR="6096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Итого</a:t>
                      </a:r>
                      <a:r>
                        <a:rPr sz="1400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(количество</a:t>
                      </a:r>
                      <a:r>
                        <a:rPr sz="1400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недель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без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каникул)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35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недели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78204" y="7378065"/>
            <a:ext cx="6055360" cy="248920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indent="359410" algn="just">
              <a:lnSpc>
                <a:spcPct val="961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Адаптационно-диагностический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</a:t>
            </a:r>
            <a:r>
              <a:rPr sz="1400" dirty="0">
                <a:latin typeface="Times New Roman"/>
                <a:cs typeface="Times New Roman"/>
              </a:rPr>
              <a:t> –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период,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течение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педагоги ведут наблюдение за </a:t>
            </a:r>
            <a:r>
              <a:rPr sz="1400" dirty="0">
                <a:latin typeface="Times New Roman"/>
                <a:cs typeface="Times New Roman"/>
              </a:rPr>
              <a:t>детьми и </a:t>
            </a:r>
            <a:r>
              <a:rPr sz="1400" spc="-5" dirty="0">
                <a:latin typeface="Times New Roman"/>
                <a:cs typeface="Times New Roman"/>
              </a:rPr>
              <a:t>проводят игровые диагностические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ситуации,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целью</a:t>
            </a:r>
            <a:r>
              <a:rPr sz="1400" spc="-5" dirty="0">
                <a:latin typeface="Times New Roman"/>
                <a:cs typeface="Times New Roman"/>
              </a:rPr>
              <a:t> выявления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ребенка.</a:t>
            </a:r>
            <a:endParaRPr sz="1400">
              <a:latin typeface="Times New Roman"/>
              <a:cs typeface="Times New Roman"/>
            </a:endParaRPr>
          </a:p>
          <a:p>
            <a:pPr marL="12700" marR="5080" indent="359410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Мониторинг</a:t>
            </a:r>
            <a:r>
              <a:rPr sz="1400" dirty="0">
                <a:latin typeface="Times New Roman"/>
                <a:cs typeface="Times New Roman"/>
              </a:rPr>
              <a:t> –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проведение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педагогического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мониторинга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целью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выявления уровня</a:t>
            </a:r>
            <a:r>
              <a:rPr sz="1400" dirty="0">
                <a:latin typeface="Times New Roman"/>
                <a:cs typeface="Times New Roman"/>
              </a:rPr>
              <a:t> развития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конец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учебного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года</a:t>
            </a:r>
            <a:endParaRPr sz="1400">
              <a:latin typeface="Times New Roman"/>
              <a:cs typeface="Times New Roman"/>
            </a:endParaRPr>
          </a:p>
          <a:p>
            <a:pPr marL="24765" marR="20320" indent="444500" algn="just">
              <a:lnSpc>
                <a:spcPts val="1610"/>
              </a:lnSpc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графиком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учебного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года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5" dirty="0">
                <a:latin typeface="Times New Roman"/>
                <a:cs typeface="Times New Roman"/>
              </a:rPr>
              <a:t>логопедических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группах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устраиваются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каникулы.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этот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проводится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индивидуальная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endParaRPr sz="1400">
              <a:latin typeface="Times New Roman"/>
              <a:cs typeface="Times New Roman"/>
            </a:endParaRPr>
          </a:p>
          <a:p>
            <a:pPr marL="24765" marR="13970" algn="just">
              <a:lnSpc>
                <a:spcPts val="161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детьми;</a:t>
            </a:r>
            <a:r>
              <a:rPr sz="1400" dirty="0">
                <a:latin typeface="Times New Roman"/>
                <a:cs typeface="Times New Roman"/>
              </a:rPr>
              <a:t> кроме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того,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специалисты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принимают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участие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совместной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детьми,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организуют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игровую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обязательно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проводятся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музыкальные,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физкультурные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логоритмические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занятия. Также организуется коррекционно-развивающая работа </a:t>
            </a:r>
            <a:r>
              <a:rPr sz="1400" dirty="0">
                <a:latin typeface="Times New Roman"/>
                <a:cs typeface="Times New Roman"/>
              </a:rPr>
              <a:t>и в </a:t>
            </a:r>
            <a:r>
              <a:rPr sz="1400" spc="-5" dirty="0">
                <a:latin typeface="Times New Roman"/>
                <a:cs typeface="Times New Roman"/>
              </a:rPr>
              <a:t>июне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переходе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 </a:t>
            </a:r>
            <a:r>
              <a:rPr sz="1400" dirty="0">
                <a:latin typeface="Times New Roman"/>
                <a:cs typeface="Times New Roman"/>
              </a:rPr>
              <a:t>летний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режим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60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7265" cy="898080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4765" marR="15240" indent="444500" algn="just">
              <a:lnSpc>
                <a:spcPct val="95900"/>
              </a:lnSpc>
              <a:spcBef>
                <a:spcPts val="170"/>
              </a:spcBef>
            </a:pPr>
            <a:r>
              <a:rPr sz="1400" dirty="0">
                <a:latin typeface="Times New Roman"/>
                <a:cs typeface="Times New Roman"/>
              </a:rPr>
              <a:t>В связи с тем, </a:t>
            </a:r>
            <a:r>
              <a:rPr sz="1400" spc="-5" dirty="0">
                <a:latin typeface="Times New Roman"/>
                <a:cs typeface="Times New Roman"/>
              </a:rPr>
              <a:t>что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логопедической </a:t>
            </a:r>
            <a:r>
              <a:rPr sz="1400" spc="-10" dirty="0">
                <a:latin typeface="Times New Roman"/>
                <a:cs typeface="Times New Roman"/>
              </a:rPr>
              <a:t>группе </a:t>
            </a:r>
            <a:r>
              <a:rPr sz="1400" spc="-5" dirty="0">
                <a:latin typeface="Times New Roman"/>
                <a:cs typeface="Times New Roman"/>
              </a:rPr>
              <a:t>проводится индивидуальная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детьми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утренней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прогулки,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восполнить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прогулки,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потраченное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ребенком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индивидуальное занятие,</a:t>
            </a:r>
            <a:r>
              <a:rPr sz="1400" dirty="0">
                <a:latin typeface="Times New Roman"/>
                <a:cs typeface="Times New Roman"/>
              </a:rPr>
              <a:t> и для </a:t>
            </a:r>
            <a:r>
              <a:rPr sz="1400" spc="-5" dirty="0">
                <a:latin typeface="Times New Roman"/>
                <a:cs typeface="Times New Roman"/>
              </a:rPr>
              <a:t>этого</a:t>
            </a:r>
            <a:r>
              <a:rPr sz="1400" dirty="0">
                <a:latin typeface="Times New Roman"/>
                <a:cs typeface="Times New Roman"/>
              </a:rPr>
              <a:t> обеспечить </a:t>
            </a:r>
            <a:r>
              <a:rPr sz="1400" spc="-5" dirty="0">
                <a:latin typeface="Times New Roman"/>
                <a:cs typeface="Times New Roman"/>
              </a:rPr>
              <a:t>более ранний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выход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 </a:t>
            </a:r>
            <a:r>
              <a:rPr sz="1400" dirty="0">
                <a:latin typeface="Times New Roman"/>
                <a:cs typeface="Times New Roman"/>
              </a:rPr>
              <a:t> (на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10—15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минут)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вечернюю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прогулку</a:t>
            </a:r>
            <a:r>
              <a:rPr sz="1400" dirty="0">
                <a:latin typeface="Times New Roman"/>
                <a:cs typeface="Times New Roman"/>
              </a:rPr>
              <a:t> по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сравнению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массовыми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группами.</a:t>
            </a:r>
            <a:endParaRPr sz="1400">
              <a:latin typeface="Times New Roman"/>
              <a:cs typeface="Times New Roman"/>
            </a:endParaRPr>
          </a:p>
          <a:p>
            <a:pPr marL="469265" algn="just">
              <a:lnSpc>
                <a:spcPts val="1639"/>
              </a:lnSpc>
              <a:spcBef>
                <a:spcPts val="1155"/>
              </a:spcBef>
            </a:pPr>
            <a:r>
              <a:rPr sz="1400" b="1" spc="5" dirty="0">
                <a:latin typeface="Times New Roman"/>
                <a:cs typeface="Times New Roman"/>
              </a:rPr>
              <a:t>3.2Логопедическая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документация</a:t>
            </a:r>
            <a:endParaRPr sz="1400">
              <a:latin typeface="Times New Roman"/>
              <a:cs typeface="Times New Roman"/>
            </a:endParaRPr>
          </a:p>
          <a:p>
            <a:pPr marL="12700" marR="8890" indent="264795" algn="just">
              <a:lnSpc>
                <a:spcPts val="1610"/>
              </a:lnSpc>
              <a:spcBef>
                <a:spcPts val="70"/>
              </a:spcBef>
            </a:pPr>
            <a:r>
              <a:rPr sz="1400" dirty="0">
                <a:latin typeface="Times New Roman"/>
                <a:cs typeface="Times New Roman"/>
              </a:rPr>
              <a:t>Правильное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ведение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документации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оценки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эффективности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используемых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приемов.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25"/>
              </a:lnSpc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течение </a:t>
            </a:r>
            <a:r>
              <a:rPr sz="1400" spc="-5" dirty="0">
                <a:latin typeface="Times New Roman"/>
                <a:cs typeface="Times New Roman"/>
              </a:rPr>
              <a:t>учебного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оформляет:</a:t>
            </a:r>
            <a:endParaRPr sz="1400">
              <a:latin typeface="Times New Roman"/>
              <a:cs typeface="Times New Roman"/>
            </a:endParaRPr>
          </a:p>
          <a:p>
            <a:pPr marL="568325" indent="-107314" algn="just">
              <a:lnSpc>
                <a:spcPts val="1610"/>
              </a:lnSpc>
              <a:buChar char="•"/>
              <a:tabLst>
                <a:tab pos="56896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речевые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ребенка;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96200"/>
              </a:lnSpc>
              <a:spcBef>
                <a:spcPts val="25"/>
              </a:spcBef>
              <a:buChar char="•"/>
              <a:tabLst>
                <a:tab pos="56896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развернутые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планы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фронтальных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тему,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цель,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этапы</a:t>
            </a:r>
            <a:r>
              <a:rPr sz="1400" dirty="0">
                <a:latin typeface="Times New Roman"/>
                <a:cs typeface="Times New Roman"/>
              </a:rPr>
              <a:t> занятия,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используемый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дидактический </a:t>
            </a:r>
            <a:r>
              <a:rPr sz="1400" dirty="0">
                <a:latin typeface="Times New Roman"/>
                <a:cs typeface="Times New Roman"/>
              </a:rPr>
              <a:t> материал;</a:t>
            </a:r>
            <a:endParaRPr sz="1400">
              <a:latin typeface="Times New Roman"/>
              <a:cs typeface="Times New Roman"/>
            </a:endParaRPr>
          </a:p>
          <a:p>
            <a:pPr marL="12700" marR="7620" indent="448945" algn="just">
              <a:lnSpc>
                <a:spcPts val="1610"/>
              </a:lnSpc>
              <a:spcBef>
                <a:spcPts val="40"/>
              </a:spcBef>
              <a:buChar char="•"/>
              <a:tabLst>
                <a:tab pos="568960" algn="l"/>
              </a:tabLst>
            </a:pPr>
            <a:r>
              <a:rPr sz="1400" spc="-5" dirty="0">
                <a:latin typeface="Times New Roman"/>
                <a:cs typeface="Times New Roman"/>
              </a:rPr>
              <a:t>индивидуальные</a:t>
            </a:r>
            <a:r>
              <a:rPr sz="1400" dirty="0">
                <a:latin typeface="Times New Roman"/>
                <a:cs typeface="Times New Roman"/>
              </a:rPr>
              <a:t> тетради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где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кратко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отражается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характеристика ребенка, фиксируется </a:t>
            </a:r>
            <a:r>
              <a:rPr sz="1400" dirty="0">
                <a:latin typeface="Times New Roman"/>
                <a:cs typeface="Times New Roman"/>
              </a:rPr>
              <a:t>комплекс </a:t>
            </a:r>
            <a:r>
              <a:rPr sz="1400" spc="-5" dirty="0">
                <a:latin typeface="Times New Roman"/>
                <a:cs typeface="Times New Roman"/>
              </a:rPr>
              <a:t>упражнений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активизации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артикуляционного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аппарата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длительный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период.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доступной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родителей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записываются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отдельные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приемы</a:t>
            </a:r>
            <a:r>
              <a:rPr sz="1400" dirty="0">
                <a:latin typeface="Times New Roman"/>
                <a:cs typeface="Times New Roman"/>
              </a:rPr>
              <a:t> по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вызыванию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отсутствующих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слуха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др.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ts val="161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Рекомендуются упражнения по развитию внимания, </a:t>
            </a:r>
            <a:r>
              <a:rPr sz="1400" dirty="0">
                <a:latin typeface="Times New Roman"/>
                <a:cs typeface="Times New Roman"/>
              </a:rPr>
              <a:t>памяти, </a:t>
            </a:r>
            <a:r>
              <a:rPr sz="1400" spc="-5" dirty="0">
                <a:latin typeface="Times New Roman"/>
                <a:cs typeface="Times New Roman"/>
              </a:rPr>
              <a:t>познавательной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Логопед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таким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информирует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родителей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особенностях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нарушений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стимулирует</a:t>
            </a:r>
            <a:r>
              <a:rPr sz="1400" dirty="0">
                <a:latin typeface="Times New Roman"/>
                <a:cs typeface="Times New Roman"/>
              </a:rPr>
              <a:t> 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участие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педагогическом процессе;</a:t>
            </a:r>
            <a:endParaRPr sz="1400">
              <a:latin typeface="Times New Roman"/>
              <a:cs typeface="Times New Roman"/>
            </a:endParaRPr>
          </a:p>
          <a:p>
            <a:pPr marL="568325" indent="-107314" algn="just">
              <a:lnSpc>
                <a:spcPts val="1525"/>
              </a:lnSpc>
              <a:buChar char="•"/>
              <a:tabLst>
                <a:tab pos="568960" algn="l"/>
              </a:tabLst>
            </a:pPr>
            <a:r>
              <a:rPr sz="1400" dirty="0">
                <a:latin typeface="Times New Roman"/>
                <a:cs typeface="Times New Roman"/>
              </a:rPr>
              <a:t>тетрадь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рабочих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контактов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воспитателя,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которой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59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фиксирует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задания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вечерних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определяет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специфические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требования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отбору</a:t>
            </a:r>
            <a:r>
              <a:rPr sz="1400" dirty="0">
                <a:latin typeface="Times New Roman"/>
                <a:cs typeface="Times New Roman"/>
              </a:rPr>
              <a:t> речевого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материала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зависимости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этапа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коррекции.</a:t>
            </a:r>
            <a:r>
              <a:rPr sz="1400" dirty="0">
                <a:latin typeface="Times New Roman"/>
                <a:cs typeface="Times New Roman"/>
              </a:rPr>
              <a:t> Воспитатель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отмечает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выполнения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предлагаемых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тренировочных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возникающие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трудности</a:t>
            </a:r>
            <a:r>
              <a:rPr sz="1400" dirty="0">
                <a:latin typeface="Times New Roman"/>
                <a:cs typeface="Times New Roman"/>
              </a:rPr>
              <a:t> у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ребенка;</a:t>
            </a:r>
            <a:endParaRPr sz="140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ts val="1610"/>
              </a:lnSpc>
              <a:spcBef>
                <a:spcPts val="40"/>
              </a:spcBef>
              <a:buChar char="•"/>
              <a:tabLst>
                <a:tab pos="568960" algn="l"/>
              </a:tabLst>
            </a:pPr>
            <a:r>
              <a:rPr sz="1400" dirty="0">
                <a:latin typeface="Times New Roman"/>
                <a:cs typeface="Times New Roman"/>
              </a:rPr>
              <a:t>отчет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результатах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проведенной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должен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содержать </a:t>
            </a:r>
            <a:r>
              <a:rPr sz="1400" dirty="0">
                <a:latin typeface="Times New Roman"/>
                <a:cs typeface="Times New Roman"/>
              </a:rPr>
              <a:t> информацию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эффективности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рекомендации</a:t>
            </a:r>
            <a:r>
              <a:rPr sz="1400" dirty="0">
                <a:latin typeface="Times New Roman"/>
                <a:cs typeface="Times New Roman"/>
              </a:rPr>
              <a:t> о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дальнейшем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маршруте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ребенка.</a:t>
            </a:r>
            <a:endParaRPr sz="1400">
              <a:latin typeface="Times New Roman"/>
              <a:cs typeface="Times New Roman"/>
            </a:endParaRPr>
          </a:p>
          <a:p>
            <a:pPr marL="12700" marR="9525" indent="264795" algn="just">
              <a:lnSpc>
                <a:spcPts val="1610"/>
              </a:lnSpc>
              <a:spcBef>
                <a:spcPts val="10"/>
              </a:spcBef>
            </a:pPr>
            <a:r>
              <a:rPr sz="1400" spc="-5" dirty="0">
                <a:latin typeface="Times New Roman"/>
                <a:cs typeface="Times New Roman"/>
              </a:rPr>
              <a:t>Логопед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течение года проводит работу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воспитателями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родителями.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связи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этим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планируются:</a:t>
            </a:r>
            <a:endParaRPr sz="1400">
              <a:latin typeface="Times New Roman"/>
              <a:cs typeface="Times New Roman"/>
            </a:endParaRPr>
          </a:p>
          <a:p>
            <a:pPr marL="384175" indent="-107314" algn="just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семинары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воспитателей, беседы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консультации;</a:t>
            </a:r>
            <a:endParaRPr sz="1400">
              <a:latin typeface="Times New Roman"/>
              <a:cs typeface="Times New Roman"/>
            </a:endParaRPr>
          </a:p>
          <a:p>
            <a:pPr marL="384175" indent="-107314" algn="just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лекции,</a:t>
            </a:r>
            <a:r>
              <a:rPr sz="1400" spc="-5" dirty="0">
                <a:latin typeface="Times New Roman"/>
                <a:cs typeface="Times New Roman"/>
              </a:rPr>
              <a:t> открытые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занятия;</a:t>
            </a:r>
            <a:endParaRPr sz="1400">
              <a:latin typeface="Times New Roman"/>
              <a:cs typeface="Times New Roman"/>
            </a:endParaRPr>
          </a:p>
          <a:p>
            <a:pPr marL="12700" marR="8890" indent="264795" algn="just">
              <a:lnSpc>
                <a:spcPts val="1610"/>
              </a:lnSpc>
              <a:spcBef>
                <a:spcPts val="75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консультативные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разборы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наиболее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привлечением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специалистов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(психоневролога,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психолога,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дефектолога,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воспитателя);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ts val="1610"/>
              </a:lnSpc>
              <a:spcBef>
                <a:spcPts val="5"/>
              </a:spcBef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работа с </a:t>
            </a:r>
            <a:r>
              <a:rPr sz="1400" spc="-5" dirty="0">
                <a:latin typeface="Times New Roman"/>
                <a:cs typeface="Times New Roman"/>
              </a:rPr>
              <a:t>родителями (индивидуальные беседы; привлечение родителей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выполнению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домашних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заданий,</a:t>
            </a:r>
            <a:r>
              <a:rPr sz="1400" dirty="0">
                <a:latin typeface="Times New Roman"/>
                <a:cs typeface="Times New Roman"/>
              </a:rPr>
              <a:t> оформлению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тематических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выставок;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проведение открытых занятий, родительских собраний; организация выпусков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присутствии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родителей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пр.).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61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7265" cy="882840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 indent="309245" algn="just">
              <a:lnSpc>
                <a:spcPct val="95800"/>
              </a:lnSpc>
              <a:spcBef>
                <a:spcPts val="175"/>
              </a:spcBef>
            </a:pPr>
            <a:r>
              <a:rPr sz="1400" dirty="0">
                <a:latin typeface="Times New Roman"/>
                <a:cs typeface="Times New Roman"/>
              </a:rPr>
              <a:t>Процесс </a:t>
            </a:r>
            <a:r>
              <a:rPr sz="1400" spc="-5" dirty="0">
                <a:latin typeface="Times New Roman"/>
                <a:cs typeface="Times New Roman"/>
              </a:rPr>
              <a:t>коррекции фонетико-фонематического недоразвития строится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общедидактических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принципов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Основополагающим принципом является положение </a:t>
            </a:r>
            <a:r>
              <a:rPr sz="1400" dirty="0">
                <a:latin typeface="Times New Roman"/>
                <a:cs typeface="Times New Roman"/>
              </a:rPr>
              <a:t>о том, что </a:t>
            </a:r>
            <a:r>
              <a:rPr sz="1400" spc="-5" dirty="0">
                <a:latin typeface="Times New Roman"/>
                <a:cs typeface="Times New Roman"/>
              </a:rPr>
              <a:t>формирование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 осуществляется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5" dirty="0">
                <a:latin typeface="Times New Roman"/>
                <a:cs typeface="Times New Roman"/>
              </a:rPr>
              <a:t>определенной последовательности </a:t>
            </a:r>
            <a:r>
              <a:rPr sz="1400" dirty="0">
                <a:latin typeface="Times New Roman"/>
                <a:cs typeface="Times New Roman"/>
              </a:rPr>
              <a:t>— от </a:t>
            </a:r>
            <a:r>
              <a:rPr sz="1400" spc="-5" dirty="0">
                <a:latin typeface="Times New Roman"/>
                <a:cs typeface="Times New Roman"/>
              </a:rPr>
              <a:t>конкретных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значений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абстрактным.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Репродуктивные</a:t>
            </a:r>
            <a:r>
              <a:rPr sz="1400" dirty="0">
                <a:latin typeface="Times New Roman"/>
                <a:cs typeface="Times New Roman"/>
              </a:rPr>
              <a:t> формы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применяются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пределах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частных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механизмов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моторики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артикуляционного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аппарата,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воспроизведения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навыков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звуко-слоговых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начальных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этапах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большое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значение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придается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принципу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взаимосвязи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сенсорного,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умственного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базируется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речемыслительной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связано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познанием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окружающего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мира.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мере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улучшения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речи </a:t>
            </a:r>
            <a:r>
              <a:rPr sz="1400" spc="-5" dirty="0">
                <a:latin typeface="Times New Roman"/>
                <a:cs typeface="Times New Roman"/>
              </a:rPr>
              <a:t> выдвигаются следующие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принципы: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ct val="95800"/>
              </a:lnSpc>
              <a:spcBef>
                <a:spcPts val="10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коммуникативно-деятельностный,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учитывающий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психолингвистические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положения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последовательном усложнении речевых операций </a:t>
            </a:r>
            <a:r>
              <a:rPr sz="1400" dirty="0">
                <a:latin typeface="Times New Roman"/>
                <a:cs typeface="Times New Roman"/>
              </a:rPr>
              <a:t>— от </a:t>
            </a:r>
            <a:r>
              <a:rPr sz="1400" spc="-5" dirty="0">
                <a:latin typeface="Times New Roman"/>
                <a:cs typeface="Times New Roman"/>
              </a:rPr>
              <a:t>речевого </a:t>
            </a:r>
            <a:r>
              <a:rPr sz="1400" dirty="0">
                <a:latin typeface="Times New Roman"/>
                <a:cs typeface="Times New Roman"/>
              </a:rPr>
              <a:t> навыка к речевому </a:t>
            </a:r>
            <a:r>
              <a:rPr sz="1400" spc="-5" dirty="0">
                <a:latin typeface="Times New Roman"/>
                <a:cs typeface="Times New Roman"/>
              </a:rPr>
              <a:t>умению, </a:t>
            </a:r>
            <a:r>
              <a:rPr sz="1400" dirty="0">
                <a:latin typeface="Times New Roman"/>
                <a:cs typeface="Times New Roman"/>
              </a:rPr>
              <a:t>речевым </a:t>
            </a:r>
            <a:r>
              <a:rPr sz="1400" spc="-5" dirty="0">
                <a:latin typeface="Times New Roman"/>
                <a:cs typeface="Times New Roman"/>
              </a:rPr>
              <a:t>высказываниям, подчиненным задачам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общения;</a:t>
            </a:r>
            <a:endParaRPr sz="1400">
              <a:latin typeface="Times New Roman"/>
              <a:cs typeface="Times New Roman"/>
            </a:endParaRPr>
          </a:p>
          <a:p>
            <a:pPr marL="12700" marR="5715" indent="264795" algn="just">
              <a:lnSpc>
                <a:spcPts val="1610"/>
              </a:lnSpc>
              <a:spcBef>
                <a:spcPts val="40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активизации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практики,</a:t>
            </a:r>
            <a:r>
              <a:rPr sz="1400" dirty="0">
                <a:latin typeface="Times New Roman"/>
                <a:cs typeface="Times New Roman"/>
              </a:rPr>
              <a:t> т. е. </a:t>
            </a:r>
            <a:r>
              <a:rPr sz="1400" spc="-5" dirty="0">
                <a:latin typeface="Times New Roman"/>
                <a:cs typeface="Times New Roman"/>
              </a:rPr>
              <a:t>употребление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dirty="0">
                <a:latin typeface="Times New Roman"/>
                <a:cs typeface="Times New Roman"/>
              </a:rPr>
              <a:t> форм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меняющихся</a:t>
            </a:r>
            <a:r>
              <a:rPr sz="1400" dirty="0">
                <a:latin typeface="Times New Roman"/>
                <a:cs typeface="Times New Roman"/>
              </a:rPr>
              <a:t> условиях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общения.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этим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принципом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используются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наиболее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адекватные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разнообразные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приемы,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75"/>
              </a:lnSpc>
            </a:pPr>
            <a:r>
              <a:rPr sz="1400" spc="-5" dirty="0">
                <a:latin typeface="Times New Roman"/>
                <a:cs typeface="Times New Roman"/>
              </a:rPr>
              <a:t>обеспечивающие речевую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активность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видах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280670" lvl="1" indent="-268605">
              <a:lnSpc>
                <a:spcPts val="1645"/>
              </a:lnSpc>
              <a:buAutoNum type="arabicPeriod" startAt="3"/>
              <a:tabLst>
                <a:tab pos="281305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Организация коррекционно-развивающей</a:t>
            </a:r>
            <a:r>
              <a:rPr sz="1400" b="1" dirty="0">
                <a:latin typeface="Times New Roman"/>
                <a:cs typeface="Times New Roman"/>
              </a:rPr>
              <a:t> работы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детьми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ОНР</a:t>
            </a:r>
            <a:endParaRPr sz="1400">
              <a:latin typeface="Times New Roman"/>
              <a:cs typeface="Times New Roman"/>
            </a:endParaRPr>
          </a:p>
          <a:p>
            <a:pPr marL="1979930">
              <a:lnSpc>
                <a:spcPts val="1595"/>
              </a:lnSpc>
            </a:pPr>
            <a:r>
              <a:rPr sz="1400" b="1" dirty="0">
                <a:latin typeface="Times New Roman"/>
                <a:cs typeface="Times New Roman"/>
              </a:rPr>
              <a:t>(I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уровень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развития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речи)</a:t>
            </a:r>
            <a:endParaRPr sz="1400">
              <a:latin typeface="Times New Roman"/>
              <a:cs typeface="Times New Roman"/>
            </a:endParaRPr>
          </a:p>
          <a:p>
            <a:pPr marL="12700" marR="5715" indent="264795" algn="r">
              <a:lnSpc>
                <a:spcPct val="96100"/>
              </a:lnSpc>
              <a:spcBef>
                <a:spcPts val="20"/>
              </a:spcBef>
              <a:tabLst>
                <a:tab pos="1226185" algn="l"/>
                <a:tab pos="1734820" algn="l"/>
                <a:tab pos="2109470" algn="l"/>
                <a:tab pos="2602865" algn="l"/>
                <a:tab pos="3007995" algn="l"/>
                <a:tab pos="3350260" algn="l"/>
                <a:tab pos="3738879" algn="l"/>
                <a:tab pos="4010025" algn="l"/>
                <a:tab pos="4513580" algn="l"/>
                <a:tab pos="4981575" algn="l"/>
                <a:tab pos="5590540" algn="l"/>
              </a:tabLst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ость	ра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(с	</a:t>
            </a:r>
            <a:r>
              <a:rPr sz="1400" spc="25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его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та)	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мпле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5" dirty="0">
                <a:latin typeface="Times New Roman"/>
                <a:cs typeface="Times New Roman"/>
              </a:rPr>
              <a:t>систематического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коррекционного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воздействия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определяется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возможностью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	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вог</a:t>
            </a:r>
            <a:r>
              <a:rPr sz="1400" dirty="0">
                <a:latin typeface="Times New Roman"/>
                <a:cs typeface="Times New Roman"/>
              </a:rPr>
              <a:t>о	не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на	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озр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	</a:t>
            </a:r>
            <a:r>
              <a:rPr sz="1400" spc="-5" dirty="0">
                <a:latin typeface="Times New Roman"/>
                <a:cs typeface="Times New Roman"/>
              </a:rPr>
              <a:t>эта</a:t>
            </a:r>
            <a:r>
              <a:rPr sz="1400" spc="-1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12700" marR="5715" indent="264795" algn="r">
              <a:lnSpc>
                <a:spcPts val="1610"/>
              </a:lnSpc>
              <a:spcBef>
                <a:spcPts val="40"/>
              </a:spcBef>
              <a:tabLst>
                <a:tab pos="902335" algn="l"/>
                <a:tab pos="1184275" algn="l"/>
                <a:tab pos="1445895" algn="l"/>
                <a:tab pos="2099310" algn="l"/>
                <a:tab pos="2598420" algn="l"/>
                <a:tab pos="2923540" algn="l"/>
                <a:tab pos="2974975" algn="l"/>
                <a:tab pos="3170555" algn="l"/>
                <a:tab pos="3930015" algn="l"/>
                <a:tab pos="4166235" algn="l"/>
                <a:tab pos="4885055" algn="l"/>
                <a:tab pos="4924425" algn="l"/>
                <a:tab pos="5497830" algn="l"/>
              </a:tabLst>
            </a:pPr>
            <a:r>
              <a:rPr sz="1400" dirty="0">
                <a:latin typeface="Times New Roman"/>
                <a:cs typeface="Times New Roman"/>
              </a:rPr>
              <a:t>Уч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тывая	стр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у	рече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и	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рече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де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кта	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етей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5" dirty="0">
                <a:latin typeface="Times New Roman"/>
                <a:cs typeface="Times New Roman"/>
              </a:rPr>
              <a:t>категории,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режим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дня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расписание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младшей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группе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детского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сада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составлены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таким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образом,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чтобы,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одной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стороны,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максимально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эффективно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осуществлять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коррекционную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работу,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другой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создавать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оптимальные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словия	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		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ния	и		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ития	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в.  Логопедические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детьми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уровня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проводятся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индивидуально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небольшими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подгруппами.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объясняется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тем,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что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они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объеме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владеют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пониманием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усваивают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инструкции,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обращенные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только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лично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ним,</a:t>
            </a:r>
            <a:r>
              <a:rPr sz="1400" dirty="0">
                <a:latin typeface="Times New Roman"/>
                <a:cs typeface="Times New Roman"/>
              </a:rPr>
              <a:t> 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также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наличием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имеющихся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специфических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особенностей</a:t>
            </a:r>
            <a:r>
              <a:rPr sz="1400" spc="5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психической</a:t>
            </a:r>
            <a:r>
              <a:rPr sz="1400" spc="5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деятельности.</a:t>
            </a:r>
            <a:r>
              <a:rPr sz="1400" spc="5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Поэтому</a:t>
            </a:r>
            <a:r>
              <a:rPr sz="1400" spc="5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первые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25"/>
              </a:lnSpc>
            </a:pPr>
            <a:r>
              <a:rPr sz="1400" spc="-5" dirty="0">
                <a:latin typeface="Times New Roman"/>
                <a:cs typeface="Times New Roman"/>
              </a:rPr>
              <a:t>занятия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проводятся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лишь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форме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игры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привлечением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любимых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кукольных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персонажей.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614"/>
              </a:lnSpc>
            </a:pPr>
            <a:r>
              <a:rPr sz="1400" dirty="0">
                <a:latin typeface="Times New Roman"/>
                <a:cs typeface="Times New Roman"/>
              </a:rPr>
              <a:t>Содержание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включает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несколько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направлений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работы:</a:t>
            </a:r>
            <a:endParaRPr sz="1400">
              <a:latin typeface="Times New Roman"/>
              <a:cs typeface="Times New Roman"/>
            </a:endParaRPr>
          </a:p>
          <a:p>
            <a:pPr marL="384175" lvl="2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развитие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речи;</a:t>
            </a:r>
            <a:endParaRPr sz="1400">
              <a:latin typeface="Times New Roman"/>
              <a:cs typeface="Times New Roman"/>
            </a:endParaRPr>
          </a:p>
          <a:p>
            <a:pPr marL="384175" lvl="2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развитие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подражательной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деятельности;</a:t>
            </a:r>
            <a:endParaRPr sz="1400">
              <a:latin typeface="Times New Roman"/>
              <a:cs typeface="Times New Roman"/>
            </a:endParaRPr>
          </a:p>
          <a:p>
            <a:pPr marL="384175" lvl="2" indent="-107314">
              <a:lnSpc>
                <a:spcPts val="1645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развитие </a:t>
            </a:r>
            <a:r>
              <a:rPr sz="1400" spc="-5" dirty="0">
                <a:latin typeface="Times New Roman"/>
                <a:cs typeface="Times New Roman"/>
              </a:rPr>
              <a:t>внимания,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памяти,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мышления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62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92911"/>
            <a:ext cx="6057900" cy="3509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3400" algn="just">
              <a:lnSpc>
                <a:spcPts val="1639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(II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уровень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речевого развития)</a:t>
            </a:r>
            <a:endParaRPr sz="1400">
              <a:latin typeface="Times New Roman"/>
              <a:cs typeface="Times New Roman"/>
            </a:endParaRPr>
          </a:p>
          <a:p>
            <a:pPr marL="12700" marR="6350" indent="264795" algn="just">
              <a:lnSpc>
                <a:spcPct val="95700"/>
              </a:lnSpc>
              <a:spcBef>
                <a:spcPts val="35"/>
              </a:spcBef>
            </a:pPr>
            <a:r>
              <a:rPr sz="1400" dirty="0">
                <a:latin typeface="Times New Roman"/>
                <a:cs typeface="Times New Roman"/>
              </a:rPr>
              <a:t>Задачи и </a:t>
            </a:r>
            <a:r>
              <a:rPr sz="1400" spc="-5" dirty="0">
                <a:latin typeface="Times New Roman"/>
                <a:cs typeface="Times New Roman"/>
              </a:rPr>
              <a:t>содержание коррекционно-развивающего обучения детей </a:t>
            </a:r>
            <a:r>
              <a:rPr sz="1400" dirty="0">
                <a:latin typeface="Times New Roman"/>
                <a:cs typeface="Times New Roman"/>
              </a:rPr>
              <a:t>4 лет 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планируются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результатов</a:t>
            </a:r>
            <a:r>
              <a:rPr sz="1400" dirty="0">
                <a:latin typeface="Times New Roman"/>
                <a:cs typeface="Times New Roman"/>
              </a:rPr>
              <a:t> 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обследования,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позволяющих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выявить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потенциальные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речевые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психологические возможности детей,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соотносятся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общеобразовательными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требованиями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типовой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сада.</a:t>
            </a:r>
            <a:endParaRPr sz="1400">
              <a:latin typeface="Times New Roman"/>
              <a:cs typeface="Times New Roman"/>
            </a:endParaRPr>
          </a:p>
          <a:p>
            <a:pPr marL="12700" indent="264795" algn="just">
              <a:lnSpc>
                <a:spcPts val="1580"/>
              </a:lnSpc>
            </a:pPr>
            <a:r>
              <a:rPr sz="1400" spc="-5" dirty="0">
                <a:latin typeface="Times New Roman"/>
                <a:cs typeface="Times New Roman"/>
              </a:rPr>
              <a:t>Логопедические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занятия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средней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этих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подразделяются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10"/>
              </a:lnSpc>
              <a:spcBef>
                <a:spcPts val="80"/>
              </a:spcBef>
              <a:tabLst>
                <a:tab pos="4874260" algn="l"/>
              </a:tabLst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индивидуальные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подгрупповые.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Учитывая неврологический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речевой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статус дошкольников, логопедические занятия нецелесообразно проводить </a:t>
            </a:r>
            <a:r>
              <a:rPr sz="1400" spc="-10" dirty="0">
                <a:latin typeface="Times New Roman"/>
                <a:cs typeface="Times New Roman"/>
              </a:rPr>
              <a:t>со </a:t>
            </a:r>
            <a:r>
              <a:rPr sz="1400" spc="-5" dirty="0">
                <a:latin typeface="Times New Roman"/>
                <a:cs typeface="Times New Roman"/>
              </a:rPr>
              <a:t> всей группой, поскольку </a:t>
            </a:r>
            <a:r>
              <a:rPr sz="1400" dirty="0">
                <a:latin typeface="Times New Roman"/>
                <a:cs typeface="Times New Roman"/>
              </a:rPr>
              <a:t>в таком </a:t>
            </a:r>
            <a:r>
              <a:rPr sz="1400" spc="-5" dirty="0">
                <a:latin typeface="Times New Roman"/>
                <a:cs typeface="Times New Roman"/>
              </a:rPr>
              <a:t>случае </a:t>
            </a:r>
            <a:r>
              <a:rPr sz="1400" dirty="0">
                <a:latin typeface="Times New Roman"/>
                <a:cs typeface="Times New Roman"/>
              </a:rPr>
              <a:t>степень </a:t>
            </a:r>
            <a:r>
              <a:rPr sz="1400" spc="-5" dirty="0">
                <a:latin typeface="Times New Roman"/>
                <a:cs typeface="Times New Roman"/>
              </a:rPr>
              <a:t>усвоения учебного материала </a:t>
            </a:r>
            <a:r>
              <a:rPr sz="1400" dirty="0">
                <a:latin typeface="Times New Roman"/>
                <a:cs typeface="Times New Roman"/>
              </a:rPr>
              <a:t> 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дет	не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25"/>
              </a:lnSpc>
            </a:pPr>
            <a:r>
              <a:rPr sz="1400" dirty="0">
                <a:latin typeface="Times New Roman"/>
                <a:cs typeface="Times New Roman"/>
              </a:rPr>
              <a:t>В связи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этим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индивидуальные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носят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опережающий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характер,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ts val="1620"/>
              </a:lnSpc>
              <a:spcBef>
                <a:spcPts val="70"/>
              </a:spcBef>
            </a:pPr>
            <a:r>
              <a:rPr sz="1400" dirty="0">
                <a:latin typeface="Times New Roman"/>
                <a:cs typeface="Times New Roman"/>
              </a:rPr>
              <a:t>как </a:t>
            </a:r>
            <a:r>
              <a:rPr sz="1400" spc="-5" dirty="0">
                <a:latin typeface="Times New Roman"/>
                <a:cs typeface="Times New Roman"/>
              </a:rPr>
              <a:t>основная 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цель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подготовить детей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активной речевой деятельности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5" dirty="0">
                <a:latin typeface="Times New Roman"/>
                <a:cs typeface="Times New Roman"/>
              </a:rPr>
              <a:t> подгрупповых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проводится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по:</a:t>
            </a:r>
            <a:endParaRPr sz="1400">
              <a:latin typeface="Times New Roman"/>
              <a:cs typeface="Times New Roman"/>
            </a:endParaRPr>
          </a:p>
          <a:p>
            <a:pPr marL="527685" marR="9525" indent="-228600" algn="just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1) </a:t>
            </a:r>
            <a:r>
              <a:rPr sz="1400" spc="-5" dirty="0">
                <a:latin typeface="Times New Roman"/>
                <a:cs typeface="Times New Roman"/>
              </a:rPr>
              <a:t>активизации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выработке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дифференцированных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движений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органов </a:t>
            </a:r>
            <a:r>
              <a:rPr sz="1400" spc="-5" dirty="0">
                <a:latin typeface="Times New Roman"/>
                <a:cs typeface="Times New Roman"/>
              </a:rPr>
              <a:t> артикуляционного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аппарата;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08964" y="4166742"/>
            <a:ext cx="45275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3840" algn="l"/>
                <a:tab pos="2036445" algn="l"/>
                <a:tab pos="2461260" algn="l"/>
                <a:tab pos="3315335" algn="l"/>
              </a:tabLst>
            </a:pP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5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ой	базы	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своен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от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4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64666" y="4166742"/>
            <a:ext cx="1108710" cy="6483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41300" marR="6350" indent="-228600">
              <a:lnSpc>
                <a:spcPts val="1610"/>
              </a:lnSpc>
              <a:spcBef>
                <a:spcPts val="215"/>
              </a:spcBef>
              <a:buAutoNum type="arabicParenR" startAt="2"/>
              <a:tabLst>
                <a:tab pos="241300" algn="l"/>
              </a:tabLst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ото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ке  </a:t>
            </a:r>
            <a:r>
              <a:rPr sz="1400" spc="-5" dirty="0">
                <a:latin typeface="Times New Roman"/>
                <a:cs typeface="Times New Roman"/>
              </a:rPr>
              <a:t>звуков;</a:t>
            </a:r>
            <a:endParaRPr sz="1400">
              <a:latin typeface="Times New Roman"/>
              <a:cs typeface="Times New Roman"/>
            </a:endParaRPr>
          </a:p>
          <a:p>
            <a:pPr marL="241300" indent="-228600">
              <a:lnSpc>
                <a:spcPts val="1565"/>
              </a:lnSpc>
              <a:buAutoNum type="arabicParenR" startAt="2"/>
              <a:tabLst>
                <a:tab pos="24130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постановке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7881" y="4575174"/>
            <a:ext cx="45116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80490" algn="l"/>
                <a:tab pos="2098040" algn="l"/>
                <a:tab pos="2455545" algn="l"/>
                <a:tab pos="3539490" algn="l"/>
                <a:tab pos="3886200" algn="l"/>
                <a:tab pos="4402455" algn="l"/>
              </a:tabLst>
            </a:pP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щих	з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,	их	раз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	на	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	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8204" y="4780914"/>
            <a:ext cx="6057900" cy="47377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7685" algn="just">
              <a:lnSpc>
                <a:spcPts val="1645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первоначальному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этапу автоматизации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ct val="95700"/>
              </a:lnSpc>
              <a:spcBef>
                <a:spcPts val="35"/>
              </a:spcBef>
            </a:pPr>
            <a:r>
              <a:rPr sz="1400" dirty="0">
                <a:latin typeface="Times New Roman"/>
                <a:cs typeface="Times New Roman"/>
              </a:rPr>
              <a:t>В зависимости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выраженности</a:t>
            </a:r>
            <a:r>
              <a:rPr sz="1400" dirty="0">
                <a:latin typeface="Times New Roman"/>
                <a:cs typeface="Times New Roman"/>
              </a:rPr>
              <a:t> речевого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дефекта,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психологических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характерологических особенностей детей, количество </a:t>
            </a:r>
            <a:r>
              <a:rPr sz="1400" dirty="0">
                <a:latin typeface="Times New Roman"/>
                <a:cs typeface="Times New Roman"/>
              </a:rPr>
              <a:t>их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подгруппах варьируется по усмотрению логопеда (от </a:t>
            </a:r>
            <a:r>
              <a:rPr sz="1400" spc="10" dirty="0">
                <a:latin typeface="Times New Roman"/>
                <a:cs typeface="Times New Roman"/>
              </a:rPr>
              <a:t>2—3 </a:t>
            </a:r>
            <a:r>
              <a:rPr sz="1400" spc="-5" dirty="0">
                <a:latin typeface="Times New Roman"/>
                <a:cs typeface="Times New Roman"/>
              </a:rPr>
              <a:t>до </a:t>
            </a:r>
            <a:r>
              <a:rPr sz="1400" dirty="0">
                <a:latin typeface="Times New Roman"/>
                <a:cs typeface="Times New Roman"/>
              </a:rPr>
              <a:t>5—6 </a:t>
            </a:r>
            <a:r>
              <a:rPr sz="1400" spc="-5" dirty="0">
                <a:latin typeface="Times New Roman"/>
                <a:cs typeface="Times New Roman"/>
              </a:rPr>
              <a:t>человек).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начале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учебного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года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количество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человек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подгруппе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может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быть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меньше,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чем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концу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обучения.</a:t>
            </a:r>
            <a:endParaRPr sz="1400">
              <a:latin typeface="Times New Roman"/>
              <a:cs typeface="Times New Roman"/>
            </a:endParaRPr>
          </a:p>
          <a:p>
            <a:pPr marL="12700" marR="8255" indent="264795" algn="just">
              <a:lnSpc>
                <a:spcPts val="1610"/>
              </a:lnSpc>
              <a:spcBef>
                <a:spcPts val="50"/>
              </a:spcBef>
            </a:pPr>
            <a:r>
              <a:rPr sz="1400" dirty="0">
                <a:latin typeface="Times New Roman"/>
                <a:cs typeface="Times New Roman"/>
              </a:rPr>
              <a:t>Содержание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задачами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детей: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развитие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речи;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>
              <a:lnSpc>
                <a:spcPts val="1610"/>
              </a:lnSpc>
              <a:spcBef>
                <a:spcPts val="75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активизация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лексико-грамматических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средств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языка;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развитие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произносительной стороны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4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развитие</a:t>
            </a:r>
            <a:r>
              <a:rPr sz="1400" spc="-5" dirty="0">
                <a:latin typeface="Times New Roman"/>
                <a:cs typeface="Times New Roman"/>
              </a:rPr>
              <a:t> самостоятельной фразовой </a:t>
            </a:r>
            <a:r>
              <a:rPr sz="1400" dirty="0">
                <a:latin typeface="Times New Roman"/>
                <a:cs typeface="Times New Roman"/>
              </a:rPr>
              <a:t>речи.</a:t>
            </a:r>
            <a:endParaRPr sz="1400">
              <a:latin typeface="Times New Roman"/>
              <a:cs typeface="Times New Roman"/>
            </a:endParaRPr>
          </a:p>
          <a:p>
            <a:pPr marL="12700" marR="9525" indent="264795">
              <a:lnSpc>
                <a:spcPts val="1610"/>
              </a:lnSpc>
              <a:spcBef>
                <a:spcPts val="85"/>
              </a:spcBef>
            </a:pPr>
            <a:r>
              <a:rPr sz="1400" dirty="0">
                <a:latin typeface="Times New Roman"/>
                <a:cs typeface="Times New Roman"/>
              </a:rPr>
              <a:t>Выделяются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следующие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виды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подгрупповых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логопедических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формированию:</a:t>
            </a:r>
            <a:endParaRPr sz="1400">
              <a:latin typeface="Times New Roman"/>
              <a:cs typeface="Times New Roman"/>
            </a:endParaRPr>
          </a:p>
          <a:p>
            <a:pPr marL="911225" lvl="1" indent="-450215">
              <a:lnSpc>
                <a:spcPts val="1530"/>
              </a:lnSpc>
              <a:buAutoNum type="arabicParenR"/>
              <a:tabLst>
                <a:tab pos="911225" algn="l"/>
                <a:tab pos="911860" algn="l"/>
              </a:tabLst>
            </a:pPr>
            <a:r>
              <a:rPr sz="1400" spc="-5" dirty="0">
                <a:latin typeface="Times New Roman"/>
                <a:cs typeface="Times New Roman"/>
              </a:rPr>
              <a:t>словарного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запаса;</a:t>
            </a:r>
            <a:endParaRPr sz="1400">
              <a:latin typeface="Times New Roman"/>
              <a:cs typeface="Times New Roman"/>
            </a:endParaRPr>
          </a:p>
          <a:p>
            <a:pPr marL="911225" lvl="1" indent="-450215">
              <a:lnSpc>
                <a:spcPts val="1610"/>
              </a:lnSpc>
              <a:buAutoNum type="arabicParenR"/>
              <a:tabLst>
                <a:tab pos="911225" algn="l"/>
                <a:tab pos="911860" algn="l"/>
              </a:tabLst>
            </a:pPr>
            <a:r>
              <a:rPr sz="1400" spc="-5" dirty="0">
                <a:latin typeface="Times New Roman"/>
                <a:cs typeface="Times New Roman"/>
              </a:rPr>
              <a:t>грамматически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речи;</a:t>
            </a:r>
            <a:endParaRPr sz="1400">
              <a:latin typeface="Times New Roman"/>
              <a:cs typeface="Times New Roman"/>
            </a:endParaRPr>
          </a:p>
          <a:p>
            <a:pPr marL="911225" lvl="1" indent="-450215">
              <a:lnSpc>
                <a:spcPts val="1610"/>
              </a:lnSpc>
              <a:buAutoNum type="arabicParenR"/>
              <a:tabLst>
                <a:tab pos="911225" algn="l"/>
                <a:tab pos="911860" algn="l"/>
              </a:tabLst>
            </a:pPr>
            <a:r>
              <a:rPr sz="1400" dirty="0">
                <a:latin typeface="Times New Roman"/>
                <a:cs typeface="Times New Roman"/>
              </a:rPr>
              <a:t>связной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речи;</a:t>
            </a:r>
            <a:endParaRPr sz="1400">
              <a:latin typeface="Times New Roman"/>
              <a:cs typeface="Times New Roman"/>
            </a:endParaRPr>
          </a:p>
          <a:p>
            <a:pPr marL="461645" marR="9525" lvl="1">
              <a:lnSpc>
                <a:spcPts val="1620"/>
              </a:lnSpc>
              <a:spcBef>
                <a:spcPts val="65"/>
              </a:spcBef>
              <a:buAutoNum type="arabicParenR"/>
              <a:tabLst>
                <a:tab pos="911225" algn="l"/>
                <a:tab pos="911860" algn="l"/>
              </a:tabLst>
            </a:pPr>
            <a:r>
              <a:rPr sz="1400" spc="-5" dirty="0">
                <a:latin typeface="Times New Roman"/>
                <a:cs typeface="Times New Roman"/>
              </a:rPr>
              <a:t>звукопроизношения,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структуры.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530"/>
              </a:lnSpc>
              <a:tabLst>
                <a:tab pos="1603375" algn="l"/>
                <a:tab pos="2388870" algn="l"/>
                <a:tab pos="3455035" algn="l"/>
                <a:tab pos="4463415" algn="l"/>
                <a:tab pos="4752340" algn="l"/>
                <a:tab pos="5963285" algn="l"/>
              </a:tabLst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ые	заня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ия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2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ятся	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	в	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с</a:t>
            </a:r>
            <a:endParaRPr sz="1400">
              <a:latin typeface="Times New Roman"/>
              <a:cs typeface="Times New Roman"/>
            </a:endParaRPr>
          </a:p>
          <a:p>
            <a:pPr marL="12700" marR="5715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расписанием,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ежедневно,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режимом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дня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учреждения.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63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92911"/>
            <a:ext cx="6057900" cy="555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4210">
              <a:lnSpc>
                <a:spcPts val="1639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(III уровень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развития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речи)</a:t>
            </a:r>
            <a:endParaRPr sz="1400">
              <a:latin typeface="Times New Roman"/>
              <a:cs typeface="Times New Roman"/>
            </a:endParaRPr>
          </a:p>
          <a:p>
            <a:pPr marL="12700" marR="6350" indent="264795">
              <a:lnSpc>
                <a:spcPts val="1610"/>
              </a:lnSpc>
              <a:spcBef>
                <a:spcPts val="75"/>
              </a:spcBef>
              <a:tabLst>
                <a:tab pos="1334135" algn="l"/>
                <a:tab pos="2184400" algn="l"/>
                <a:tab pos="4568825" algn="l"/>
                <a:tab pos="5433695" algn="l"/>
              </a:tabLst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сно</a:t>
            </a:r>
            <a:r>
              <a:rPr sz="1400" spc="-5" dirty="0">
                <a:latin typeface="Times New Roman"/>
                <a:cs typeface="Times New Roman"/>
              </a:rPr>
              <a:t>вн</a:t>
            </a:r>
            <a:r>
              <a:rPr sz="1400" spc="5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	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дач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	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2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его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	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продолжение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развитию:</a:t>
            </a:r>
            <a:endParaRPr sz="1400">
              <a:latin typeface="Times New Roman"/>
              <a:cs typeface="Times New Roman"/>
            </a:endParaRPr>
          </a:p>
          <a:p>
            <a:pPr marL="192405" indent="-180340">
              <a:lnSpc>
                <a:spcPts val="1530"/>
              </a:lnSpc>
              <a:buFont typeface="Wingdings"/>
              <a:buChar char=""/>
              <a:tabLst>
                <a:tab pos="19304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понимания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лексико-грамматических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средств</a:t>
            </a:r>
            <a:r>
              <a:rPr sz="1400" spc="-5" dirty="0">
                <a:latin typeface="Times New Roman"/>
                <a:cs typeface="Times New Roman"/>
              </a:rPr>
              <a:t> языка;</a:t>
            </a:r>
            <a:endParaRPr sz="1400">
              <a:latin typeface="Times New Roman"/>
              <a:cs typeface="Times New Roman"/>
            </a:endParaRPr>
          </a:p>
          <a:p>
            <a:pPr marL="236220" indent="-224154">
              <a:lnSpc>
                <a:spcPts val="1610"/>
              </a:lnSpc>
              <a:buFont typeface="Wingdings"/>
              <a:buChar char=""/>
              <a:tabLst>
                <a:tab pos="236220" algn="l"/>
                <a:tab pos="236854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произносительной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стороны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речи;</a:t>
            </a:r>
            <a:endParaRPr sz="1400">
              <a:latin typeface="Times New Roman"/>
              <a:cs typeface="Times New Roman"/>
            </a:endParaRPr>
          </a:p>
          <a:p>
            <a:pPr marL="192405" indent="-180340">
              <a:lnSpc>
                <a:spcPts val="1610"/>
              </a:lnSpc>
              <a:buFont typeface="Wingdings"/>
              <a:buChar char=""/>
              <a:tabLst>
                <a:tab pos="193040" algn="l"/>
              </a:tabLst>
            </a:pP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развернутой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фразовой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речи;</a:t>
            </a:r>
            <a:endParaRPr sz="1400">
              <a:latin typeface="Times New Roman"/>
              <a:cs typeface="Times New Roman"/>
            </a:endParaRPr>
          </a:p>
          <a:p>
            <a:pPr marL="192405" indent="-180340">
              <a:lnSpc>
                <a:spcPts val="1614"/>
              </a:lnSpc>
              <a:buFont typeface="Wingdings"/>
              <a:buChar char=""/>
              <a:tabLst>
                <a:tab pos="19304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подготовка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элементарными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письма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чтения.</a:t>
            </a:r>
            <a:endParaRPr sz="1400">
              <a:latin typeface="Times New Roman"/>
              <a:cs typeface="Times New Roman"/>
            </a:endParaRPr>
          </a:p>
          <a:p>
            <a:pPr marL="12700" marR="7620" indent="264795" algn="just">
              <a:lnSpc>
                <a:spcPct val="9580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На </a:t>
            </a:r>
            <a:r>
              <a:rPr sz="1400" dirty="0">
                <a:latin typeface="Times New Roman"/>
                <a:cs typeface="Times New Roman"/>
              </a:rPr>
              <a:t>первом </a:t>
            </a:r>
            <a:r>
              <a:rPr sz="1400" spc="-5" dirty="0">
                <a:latin typeface="Times New Roman"/>
                <a:cs typeface="Times New Roman"/>
              </a:rPr>
              <a:t>году обучения пятилетние дети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общим недоразвитием речи не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могут полноценно овладевать </a:t>
            </a:r>
            <a:r>
              <a:rPr sz="1400" dirty="0">
                <a:latin typeface="Times New Roman"/>
                <a:cs typeface="Times New Roman"/>
              </a:rPr>
              <a:t>учебным материалом на </a:t>
            </a:r>
            <a:r>
              <a:rPr sz="1400" spc="-5" dirty="0">
                <a:latin typeface="Times New Roman"/>
                <a:cs typeface="Times New Roman"/>
              </a:rPr>
              <a:t>фронтальных занятиях </a:t>
            </a:r>
            <a:r>
              <a:rPr sz="1400" dirty="0">
                <a:latin typeface="Times New Roman"/>
                <a:cs typeface="Times New Roman"/>
              </a:rPr>
              <a:t> со </a:t>
            </a:r>
            <a:r>
              <a:rPr sz="1400" spc="-5" dirty="0">
                <a:latin typeface="Times New Roman"/>
                <a:cs typeface="Times New Roman"/>
              </a:rPr>
              <a:t>всей группой. Сказываются не только отставание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развитии речи, но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концентрации</a:t>
            </a:r>
            <a:r>
              <a:rPr sz="1400" dirty="0">
                <a:latin typeface="Times New Roman"/>
                <a:cs typeface="Times New Roman"/>
              </a:rPr>
              <a:t> внимания,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памяти,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быстрая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истощаемость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утомляемость.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Поэтому</a:t>
            </a:r>
            <a:r>
              <a:rPr sz="1400" dirty="0">
                <a:latin typeface="Times New Roman"/>
                <a:cs typeface="Times New Roman"/>
              </a:rPr>
              <a:t> целесообразно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проведения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фронтальных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логопедических, </a:t>
            </a:r>
            <a:r>
              <a:rPr sz="1400" dirty="0">
                <a:latin typeface="Times New Roman"/>
                <a:cs typeface="Times New Roman"/>
              </a:rPr>
              <a:t>а также </a:t>
            </a:r>
            <a:r>
              <a:rPr sz="1400" spc="-5" dirty="0">
                <a:latin typeface="Times New Roman"/>
                <a:cs typeface="Times New Roman"/>
              </a:rPr>
              <a:t>частично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воспитательных занятий </a:t>
            </a:r>
            <a:r>
              <a:rPr sz="1400" dirty="0">
                <a:latin typeface="Times New Roman"/>
                <a:cs typeface="Times New Roman"/>
              </a:rPr>
              <a:t>делить </a:t>
            </a:r>
            <a:r>
              <a:rPr sz="1400" spc="-5" dirty="0">
                <a:latin typeface="Times New Roman"/>
                <a:cs typeface="Times New Roman"/>
              </a:rPr>
              <a:t>группу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подгруппы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-5" dirty="0">
                <a:latin typeface="Times New Roman"/>
                <a:cs typeface="Times New Roman"/>
              </a:rPr>
              <a:t> учетом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75"/>
              </a:lnSpc>
            </a:pPr>
            <a:r>
              <a:rPr sz="1400" spc="-5" dirty="0">
                <a:latin typeface="Times New Roman"/>
                <a:cs typeface="Times New Roman"/>
              </a:rPr>
              <a:t>Предусматриваются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следующие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виды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 формированию:</a:t>
            </a:r>
            <a:endParaRPr sz="1400">
              <a:latin typeface="Times New Roman"/>
              <a:cs typeface="Times New Roman"/>
            </a:endParaRPr>
          </a:p>
          <a:p>
            <a:pPr marL="384175" lvl="1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связной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речи;</a:t>
            </a:r>
            <a:endParaRPr sz="1400">
              <a:latin typeface="Times New Roman"/>
              <a:cs typeface="Times New Roman"/>
            </a:endParaRPr>
          </a:p>
          <a:p>
            <a:pPr marL="384175" lvl="1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словарного </a:t>
            </a:r>
            <a:r>
              <a:rPr sz="1400" spc="-5" dirty="0">
                <a:latin typeface="Times New Roman"/>
                <a:cs typeface="Times New Roman"/>
              </a:rPr>
              <a:t>запаса, грамматического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строя;</a:t>
            </a:r>
            <a:endParaRPr sz="1400">
              <a:latin typeface="Times New Roman"/>
              <a:cs typeface="Times New Roman"/>
            </a:endParaRPr>
          </a:p>
          <a:p>
            <a:pPr marL="384175" lvl="1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произношения.</a:t>
            </a:r>
            <a:endParaRPr sz="1400">
              <a:latin typeface="Times New Roman"/>
              <a:cs typeface="Times New Roman"/>
            </a:endParaRPr>
          </a:p>
          <a:p>
            <a:pPr marL="12700" marR="6350" indent="264795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Количество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занятий,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реализующих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коррекционно-развивающие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задачи,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меняется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зависимости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 периода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Times New Roman"/>
              <a:cs typeface="Times New Roman"/>
            </a:endParaRPr>
          </a:p>
          <a:p>
            <a:pPr marL="372110" marR="5080" indent="-360045">
              <a:lnSpc>
                <a:spcPts val="1610"/>
              </a:lnSpc>
            </a:pPr>
            <a:r>
              <a:rPr sz="1400" b="1" dirty="0">
                <a:latin typeface="Times New Roman"/>
                <a:cs typeface="Times New Roman"/>
              </a:rPr>
              <a:t>3.4</a:t>
            </a:r>
            <a:r>
              <a:rPr sz="1400" b="1" spc="10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Взаимодействие</a:t>
            </a:r>
            <a:r>
              <a:rPr sz="1400" b="1" spc="10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логопеда</a:t>
            </a:r>
            <a:r>
              <a:rPr sz="1400" b="1" spc="10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9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воспитателя</a:t>
            </a:r>
            <a:r>
              <a:rPr sz="1400" b="1" spc="1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10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логопедической</a:t>
            </a:r>
            <a:r>
              <a:rPr sz="1400" b="1" spc="10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группе</a:t>
            </a:r>
            <a:r>
              <a:rPr sz="1400" b="1" spc="10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для </a:t>
            </a:r>
            <a:r>
              <a:rPr sz="1400" b="1" spc="-3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детей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 ОНР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05"/>
              </a:lnSpc>
            </a:pPr>
            <a:r>
              <a:rPr sz="1400" dirty="0">
                <a:latin typeface="Times New Roman"/>
                <a:cs typeface="Times New Roman"/>
              </a:rPr>
              <a:t>В задачу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сада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нарушениями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входит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961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обязательное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требований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общеобразовательной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обучения,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" dirty="0">
                <a:latin typeface="Times New Roman"/>
                <a:cs typeface="Times New Roman"/>
              </a:rPr>
              <a:t>также </a:t>
            </a:r>
            <a:r>
              <a:rPr sz="1400" dirty="0">
                <a:latin typeface="Times New Roman"/>
                <a:cs typeface="Times New Roman"/>
              </a:rPr>
              <a:t>решения </a:t>
            </a:r>
            <a:r>
              <a:rPr sz="1400" spc="-5" dirty="0">
                <a:latin typeface="Times New Roman"/>
                <a:cs typeface="Times New Roman"/>
              </a:rPr>
              <a:t>коррекционных задач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соответствии </a:t>
            </a:r>
            <a:r>
              <a:rPr sz="1400" dirty="0">
                <a:latin typeface="Times New Roman"/>
                <a:cs typeface="Times New Roman"/>
              </a:rPr>
              <a:t> с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программой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логопедической</a:t>
            </a:r>
            <a:r>
              <a:rPr sz="1400" spc="370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работы,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направленных</a:t>
            </a:r>
            <a:r>
              <a:rPr sz="1400" spc="1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устранение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6416420"/>
            <a:ext cx="12007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обусловленных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8204" y="6212204"/>
            <a:ext cx="6056630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318895" marR="5080" indent="-1306830">
              <a:lnSpc>
                <a:spcPts val="1610"/>
              </a:lnSpc>
              <a:spcBef>
                <a:spcPts val="215"/>
              </a:spcBef>
              <a:tabLst>
                <a:tab pos="2600960" algn="l"/>
                <a:tab pos="3401695" algn="l"/>
                <a:tab pos="4185285" algn="l"/>
                <a:tab pos="4627245" algn="l"/>
                <a:tab pos="5114290" algn="l"/>
              </a:tabLst>
            </a:pPr>
            <a:r>
              <a:rPr sz="1400" dirty="0">
                <a:latin typeface="Times New Roman"/>
                <a:cs typeface="Times New Roman"/>
              </a:rPr>
              <a:t>недостатков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сенсорной,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аффективно-волевой,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интеллектуальной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сферах,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стя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	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де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екта.	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5" dirty="0">
                <a:latin typeface="Times New Roman"/>
                <a:cs typeface="Times New Roman"/>
              </a:rPr>
              <a:t>это</a:t>
            </a:r>
            <a:r>
              <a:rPr sz="1400" dirty="0">
                <a:latin typeface="Times New Roman"/>
                <a:cs typeface="Times New Roman"/>
              </a:rPr>
              <a:t>м	</a:t>
            </a:r>
            <a:r>
              <a:rPr sz="1400" spc="-5" dirty="0">
                <a:latin typeface="Times New Roman"/>
                <a:cs typeface="Times New Roman"/>
              </a:rPr>
              <a:t>воспитател</a:t>
            </a:r>
            <a:r>
              <a:rPr sz="1400" dirty="0">
                <a:latin typeface="Times New Roman"/>
                <a:cs typeface="Times New Roman"/>
              </a:rPr>
              <a:t>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6620636"/>
            <a:ext cx="60528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направляет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свое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только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коррекцию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имеющихся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отклонений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71098" y="6824853"/>
            <a:ext cx="47599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64895" algn="l"/>
                <a:tab pos="1936114" algn="l"/>
                <a:tab pos="2252345" algn="l"/>
                <a:tab pos="3298825" algn="l"/>
                <a:tab pos="4566920" algn="l"/>
              </a:tabLst>
            </a:pPr>
            <a:r>
              <a:rPr sz="1400" spc="-10" dirty="0">
                <a:latin typeface="Times New Roman"/>
                <a:cs typeface="Times New Roman"/>
              </a:rPr>
              <a:t>фи</a:t>
            </a:r>
            <a:r>
              <a:rPr sz="1400" dirty="0">
                <a:latin typeface="Times New Roman"/>
                <a:cs typeface="Times New Roman"/>
              </a:rPr>
              <a:t>зиче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	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,	на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гащ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	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1726" y="7029068"/>
            <a:ext cx="48006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89890" algn="l"/>
                <a:tab pos="678815" algn="l"/>
                <a:tab pos="1047115" algn="l"/>
                <a:tab pos="2143760" algn="l"/>
                <a:tab pos="3006090" algn="l"/>
                <a:tab pos="3293745" algn="l"/>
              </a:tabLst>
            </a:pPr>
            <a:r>
              <a:rPr sz="1400" dirty="0">
                <a:latin typeface="Times New Roman"/>
                <a:cs typeface="Times New Roman"/>
              </a:rPr>
              <a:t>но	и	на	</a:t>
            </a:r>
            <a:r>
              <a:rPr sz="1400" spc="-5" dirty="0">
                <a:latin typeface="Times New Roman"/>
                <a:cs typeface="Times New Roman"/>
              </a:rPr>
              <a:t>дальнейшее	развитие	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5" dirty="0">
                <a:latin typeface="Times New Roman"/>
                <a:cs typeface="Times New Roman"/>
              </a:rPr>
              <a:t>совершенствование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8204" y="6824853"/>
            <a:ext cx="1176655" cy="6483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  <a:tabLst>
                <a:tab pos="1067435" algn="l"/>
              </a:tabLst>
            </a:pP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енном	и  </a:t>
            </a:r>
            <a:r>
              <a:rPr sz="1400" spc="-5" dirty="0">
                <a:latin typeface="Times New Roman"/>
                <a:cs typeface="Times New Roman"/>
              </a:rPr>
              <a:t>окружающем,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97978" y="7233284"/>
            <a:ext cx="48342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38860" algn="l"/>
                <a:tab pos="2303780" algn="l"/>
                <a:tab pos="2909570" algn="l"/>
                <a:tab pos="3839210" algn="l"/>
                <a:tab pos="4559300" algn="l"/>
              </a:tabLst>
            </a:pP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ых	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ализа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.	</a:t>
            </a:r>
            <a:r>
              <a:rPr sz="1400" spc="-5" dirty="0">
                <a:latin typeface="Times New Roman"/>
                <a:cs typeface="Times New Roman"/>
              </a:rPr>
              <a:t>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им	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ется	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	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8204" y="7439025"/>
            <a:ext cx="6055360" cy="228346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6985" algn="just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благоприятного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компенсаторных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что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конечном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итоге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влияет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эффективное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речью.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детском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саду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тяжелыми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нарушениями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речи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воспитателю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предоставлены все возможности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всестороннего формирования личности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речевым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дефектом.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5"/>
              </a:lnSpc>
            </a:pPr>
            <a:r>
              <a:rPr sz="1400" dirty="0">
                <a:latin typeface="Times New Roman"/>
                <a:cs typeface="Times New Roman"/>
              </a:rPr>
              <a:t>Компенсация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недоразвития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ребенка,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его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социальная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адаптация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подготовка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дальнейшему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обучению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школе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диктуют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необходимость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овладения теми </a:t>
            </a:r>
            <a:r>
              <a:rPr sz="1400" dirty="0">
                <a:latin typeface="Times New Roman"/>
                <a:cs typeface="Times New Roman"/>
              </a:rPr>
              <a:t>же </a:t>
            </a:r>
            <a:r>
              <a:rPr sz="1400" spc="-5" dirty="0">
                <a:latin typeface="Times New Roman"/>
                <a:cs typeface="Times New Roman"/>
              </a:rPr>
              <a:t>видами деятельности, которые предусмотрены программой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массового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сада.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25"/>
              </a:lnSpc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процессе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овладения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этими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видами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должен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45"/>
              </a:lnSpc>
            </a:pPr>
            <a:r>
              <a:rPr sz="1400" dirty="0">
                <a:latin typeface="Times New Roman"/>
                <a:cs typeface="Times New Roman"/>
              </a:rPr>
              <a:t>учитывать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индивидуально-типологические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нарушениями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64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903287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7620" algn="just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речи,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способствовать</a:t>
            </a:r>
            <a:r>
              <a:rPr sz="1400" dirty="0">
                <a:latin typeface="Times New Roman"/>
                <a:cs typeface="Times New Roman"/>
              </a:rPr>
              <a:t> развитию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мнестических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процессов,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мотивации,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доступных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 </a:t>
            </a:r>
            <a:r>
              <a:rPr sz="1400" spc="-5" dirty="0">
                <a:latin typeface="Times New Roman"/>
                <a:cs typeface="Times New Roman"/>
              </a:rPr>
              <a:t>мышления.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Особое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должно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уделяться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познавательных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интересов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детей.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r>
              <a:rPr sz="1400" dirty="0">
                <a:latin typeface="Times New Roman"/>
                <a:cs typeface="Times New Roman"/>
              </a:rPr>
              <a:t> учитывать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своеобразное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отставание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формировании познавательной активности, которое складывается </a:t>
            </a:r>
            <a:r>
              <a:rPr sz="1400" dirty="0">
                <a:latin typeface="Times New Roman"/>
                <a:cs typeface="Times New Roman"/>
              </a:rPr>
              <a:t>у детей </a:t>
            </a:r>
            <a:r>
              <a:rPr sz="1400" spc="-5" dirty="0">
                <a:latin typeface="Times New Roman"/>
                <a:cs typeface="Times New Roman"/>
              </a:rPr>
              <a:t>под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влиянием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dirty="0">
                <a:latin typeface="Times New Roman"/>
                <a:cs typeface="Times New Roman"/>
              </a:rPr>
              <a:t> нарушения,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сужения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коммуникативных</a:t>
            </a:r>
            <a:r>
              <a:rPr sz="1400" dirty="0">
                <a:latin typeface="Times New Roman"/>
                <a:cs typeface="Times New Roman"/>
              </a:rPr>
              <a:t> контактов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окружающими,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неправильных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приемов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семейного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других </a:t>
            </a:r>
            <a:r>
              <a:rPr sz="1400" spc="-5" dirty="0">
                <a:latin typeface="Times New Roman"/>
                <a:cs typeface="Times New Roman"/>
              </a:rPr>
              <a:t> причин.</a:t>
            </a:r>
            <a:r>
              <a:rPr sz="1400" dirty="0">
                <a:latin typeface="Times New Roman"/>
                <a:cs typeface="Times New Roman"/>
              </a:rPr>
              <a:t> В задачу </a:t>
            </a:r>
            <a:r>
              <a:rPr sz="1400" spc="-5" dirty="0">
                <a:latin typeface="Times New Roman"/>
                <a:cs typeface="Times New Roman"/>
              </a:rPr>
              <a:t>воспитателя входит </a:t>
            </a:r>
            <a:r>
              <a:rPr sz="1400" dirty="0">
                <a:latin typeface="Times New Roman"/>
                <a:cs typeface="Times New Roman"/>
              </a:rPr>
              <a:t>также </a:t>
            </a:r>
            <a:r>
              <a:rPr sz="1400" spc="-5" dirty="0">
                <a:latin typeface="Times New Roman"/>
                <a:cs typeface="Times New Roman"/>
              </a:rPr>
              <a:t>создание доброжелательной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обстановки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детском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коллективе,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укрепление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веры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собственные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снятие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отрицательных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переживаний,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связанных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неполноценностью,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интереса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занятиям.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Реализация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указанных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возможна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хороших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возрастных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психофизиологических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детей.</a:t>
            </a:r>
            <a:endParaRPr sz="1400">
              <a:latin typeface="Times New Roman"/>
              <a:cs typeface="Times New Roman"/>
            </a:endParaRPr>
          </a:p>
          <a:p>
            <a:pPr marL="12700" marR="5715" indent="264795" algn="just">
              <a:lnSpc>
                <a:spcPct val="958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Воспитатель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должен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анализировать</a:t>
            </a:r>
            <a:r>
              <a:rPr sz="1400" dirty="0">
                <a:latin typeface="Times New Roman"/>
                <a:cs typeface="Times New Roman"/>
              </a:rPr>
              <a:t> различные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негативные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проявления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поведения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вовремя</a:t>
            </a:r>
            <a:r>
              <a:rPr sz="1400" dirty="0">
                <a:latin typeface="Times New Roman"/>
                <a:cs typeface="Times New Roman"/>
              </a:rPr>
              <a:t> замечать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признаки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агрессивности,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конфликтности </a:t>
            </a:r>
            <a:r>
              <a:rPr sz="1400" dirty="0">
                <a:latin typeface="Times New Roman"/>
                <a:cs typeface="Times New Roman"/>
              </a:rPr>
              <a:t>или </a:t>
            </a:r>
            <a:r>
              <a:rPr sz="1400" spc="-5" dirty="0">
                <a:latin typeface="Times New Roman"/>
                <a:cs typeface="Times New Roman"/>
              </a:rPr>
              <a:t>повышенной утомляемости, истощаемости, пассивности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вялости,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связи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предъявлять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требования,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личностно ориентированный </a:t>
            </a:r>
            <a:r>
              <a:rPr sz="1400" dirty="0">
                <a:latin typeface="Times New Roman"/>
                <a:cs typeface="Times New Roman"/>
              </a:rPr>
              <a:t>подход к </a:t>
            </a:r>
            <a:r>
              <a:rPr sz="1400" spc="-5" dirty="0">
                <a:latin typeface="Times New Roman"/>
                <a:cs typeface="Times New Roman"/>
              </a:rPr>
              <a:t>речи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поведению ребенка. Правильно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организованное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психолого-педагогическое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воздействие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значительном</a:t>
            </a:r>
            <a:r>
              <a:rPr sz="1400" dirty="0">
                <a:latin typeface="Times New Roman"/>
                <a:cs typeface="Times New Roman"/>
              </a:rPr>
              <a:t> большинстве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случаев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предупреждает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появление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стойких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нежелательных отклонений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поведении, формирует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группе коллективные,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социально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приемлемые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отношения.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85"/>
              </a:lnSpc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Развитие</a:t>
            </a:r>
            <a:r>
              <a:rPr sz="1400" b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речи</a:t>
            </a:r>
            <a:endParaRPr sz="1400">
              <a:latin typeface="Times New Roman"/>
              <a:cs typeface="Times New Roman"/>
            </a:endParaRPr>
          </a:p>
          <a:p>
            <a:pPr marL="12700" marR="7620" indent="264795">
              <a:lnSpc>
                <a:spcPts val="1610"/>
              </a:lnSpc>
              <a:spcBef>
                <a:spcPts val="65"/>
              </a:spcBef>
              <a:tabLst>
                <a:tab pos="1198880" algn="l"/>
                <a:tab pos="1852295" algn="l"/>
                <a:tab pos="2927350" algn="l"/>
                <a:tab pos="3160395" algn="l"/>
                <a:tab pos="3910329" algn="l"/>
                <a:tab pos="4731385" algn="l"/>
                <a:tab pos="5234305" algn="l"/>
                <a:tab pos="5957570" algn="l"/>
              </a:tabLst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сно</a:t>
            </a:r>
            <a:r>
              <a:rPr sz="1400" spc="-5" dirty="0">
                <a:latin typeface="Times New Roman"/>
                <a:cs typeface="Times New Roman"/>
              </a:rPr>
              <a:t>вн</a:t>
            </a:r>
            <a:r>
              <a:rPr sz="1400" spc="5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	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чи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пита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еля	в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асти	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ечи	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оят	в  </a:t>
            </a:r>
            <a:r>
              <a:rPr sz="1400" spc="-5" dirty="0">
                <a:latin typeface="Times New Roman"/>
                <a:cs typeface="Times New Roman"/>
              </a:rPr>
              <a:t>следующем:</a:t>
            </a:r>
            <a:endParaRPr sz="1400">
              <a:latin typeface="Times New Roman"/>
              <a:cs typeface="Times New Roman"/>
            </a:endParaRPr>
          </a:p>
          <a:p>
            <a:pPr marL="461645" indent="-449580" algn="just">
              <a:lnSpc>
                <a:spcPts val="1535"/>
              </a:lnSpc>
              <a:buAutoNum type="arabicParenR"/>
              <a:tabLst>
                <a:tab pos="46228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расширение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активизация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запаса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углубления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представлений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окружающем;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ts val="1610"/>
              </a:lnSpc>
              <a:spcBef>
                <a:spcPts val="75"/>
              </a:spcBef>
              <a:buAutoNum type="arabicParenR" startAt="2"/>
              <a:tabLst>
                <a:tab pos="50673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применять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сформированные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умения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навыки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связной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5" dirty="0">
                <a:latin typeface="Times New Roman"/>
                <a:cs typeface="Times New Roman"/>
              </a:rPr>
              <a:t> различных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ситуациях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общения;</a:t>
            </a:r>
            <a:endParaRPr sz="1400">
              <a:latin typeface="Times New Roman"/>
              <a:cs typeface="Times New Roman"/>
            </a:endParaRPr>
          </a:p>
          <a:p>
            <a:pPr marL="506095" indent="-494030" algn="just">
              <a:lnSpc>
                <a:spcPts val="1530"/>
              </a:lnSpc>
              <a:buAutoNum type="arabicParenR" startAt="2"/>
              <a:tabLst>
                <a:tab pos="506730" algn="l"/>
              </a:tabLst>
            </a:pPr>
            <a:r>
              <a:rPr sz="1400" dirty="0">
                <a:latin typeface="Times New Roman"/>
                <a:cs typeface="Times New Roman"/>
              </a:rPr>
              <a:t>автоматизация</a:t>
            </a:r>
            <a:r>
              <a:rPr sz="1400" spc="5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свободной</a:t>
            </a:r>
            <a:r>
              <a:rPr sz="1400" spc="5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spc="5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5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5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усвоенных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навыков </a:t>
            </a:r>
            <a:r>
              <a:rPr sz="1400" spc="-5" dirty="0">
                <a:latin typeface="Times New Roman"/>
                <a:cs typeface="Times New Roman"/>
              </a:rPr>
              <a:t>правильного произношения звуков, </a:t>
            </a:r>
            <a:r>
              <a:rPr sz="1400" dirty="0">
                <a:latin typeface="Times New Roman"/>
                <a:cs typeface="Times New Roman"/>
              </a:rPr>
              <a:t>звуко-слоговой </a:t>
            </a:r>
            <a:r>
              <a:rPr sz="1400" spc="-5" dirty="0">
                <a:latin typeface="Times New Roman"/>
                <a:cs typeface="Times New Roman"/>
              </a:rPr>
              <a:t>структуры слова,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оформления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соответствии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занятий.</a:t>
            </a:r>
            <a:endParaRPr sz="1400">
              <a:latin typeface="Times New Roman"/>
              <a:cs typeface="Times New Roman"/>
            </a:endParaRPr>
          </a:p>
          <a:p>
            <a:pPr marL="12700" marR="7620" indent="444500" algn="just">
              <a:lnSpc>
                <a:spcPts val="161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Коррекционно-развивающая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направлениях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зависимости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-5" dirty="0">
                <a:latin typeface="Times New Roman"/>
                <a:cs typeface="Times New Roman"/>
              </a:rPr>
              <a:t>задач, поставленных логопедом. </a:t>
            </a:r>
            <a:r>
              <a:rPr sz="1400" spc="-10" dirty="0">
                <a:latin typeface="Times New Roman"/>
                <a:cs typeface="Times New Roman"/>
              </a:rPr>
              <a:t>Во многих </a:t>
            </a:r>
            <a:r>
              <a:rPr sz="1400" spc="-5" dirty="0">
                <a:latin typeface="Times New Roman"/>
                <a:cs typeface="Times New Roman"/>
              </a:rPr>
              <a:t> случаях</a:t>
            </a:r>
            <a:r>
              <a:rPr sz="1400" dirty="0">
                <a:latin typeface="Times New Roman"/>
                <a:cs typeface="Times New Roman"/>
              </a:rPr>
              <a:t> она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предшествует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логопедическим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занятиям,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обеспечивая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необходимую</a:t>
            </a:r>
            <a:r>
              <a:rPr sz="1400" spc="5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познавательную</a:t>
            </a:r>
            <a:r>
              <a:rPr sz="1400" spc="5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мотивационную</a:t>
            </a:r>
            <a:r>
              <a:rPr sz="1400" spc="5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базу</a:t>
            </a:r>
            <a:r>
              <a:rPr sz="1400" spc="5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5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формирования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25"/>
              </a:lnSpc>
            </a:pPr>
            <a:r>
              <a:rPr sz="1400" spc="-5" dirty="0">
                <a:latin typeface="Times New Roman"/>
                <a:cs typeface="Times New Roman"/>
              </a:rPr>
              <a:t>речевых</a:t>
            </a:r>
            <a:r>
              <a:rPr sz="1400" spc="8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умений,</a:t>
            </a:r>
            <a:r>
              <a:rPr sz="1400" spc="8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других</a:t>
            </a:r>
            <a:r>
              <a:rPr sz="1400" spc="8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случаях</a:t>
            </a:r>
            <a:r>
              <a:rPr sz="1400" spc="8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spc="84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сосредоточивает</a:t>
            </a:r>
            <a:r>
              <a:rPr sz="1400" spc="8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свое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закреплении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достигнутых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логопеда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результатов.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4500" algn="just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В задачу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</a:t>
            </a:r>
            <a:r>
              <a:rPr sz="1400" dirty="0">
                <a:latin typeface="Times New Roman"/>
                <a:cs typeface="Times New Roman"/>
              </a:rPr>
              <a:t> также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входит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повседневное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наблюдение</a:t>
            </a:r>
            <a:r>
              <a:rPr sz="1400" dirty="0">
                <a:latin typeface="Times New Roman"/>
                <a:cs typeface="Times New Roman"/>
              </a:rPr>
              <a:t> за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состоянием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5" dirty="0">
                <a:latin typeface="Times New Roman"/>
                <a:cs typeface="Times New Roman"/>
              </a:rPr>
              <a:t>каждом периоде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процесса. Воспитатель </a:t>
            </a:r>
            <a:r>
              <a:rPr sz="1400" dirty="0">
                <a:latin typeface="Times New Roman"/>
                <a:cs typeface="Times New Roman"/>
              </a:rPr>
              <a:t>наблюдает </a:t>
            </a:r>
            <a:r>
              <a:rPr sz="1400" spc="-5" dirty="0">
                <a:latin typeface="Times New Roman"/>
                <a:cs typeface="Times New Roman"/>
              </a:rPr>
              <a:t>за проявлениями речевой активности детей,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поставленных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исправленных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собственной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дошкольников,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усвоенных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грамматических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п.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65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9170" cy="882840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случае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тактичной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исправляет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ребенка. Исправляя ошибку,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5" dirty="0">
                <a:latin typeface="Times New Roman"/>
                <a:cs typeface="Times New Roman"/>
              </a:rPr>
              <a:t>следует повторять неверную </a:t>
            </a:r>
            <a:r>
              <a:rPr sz="1400" dirty="0">
                <a:latin typeface="Times New Roman"/>
                <a:cs typeface="Times New Roman"/>
              </a:rPr>
              <a:t>форму или слово,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указав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факт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ошибки,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нужно</a:t>
            </a:r>
            <a:r>
              <a:rPr sz="1400" dirty="0">
                <a:latin typeface="Times New Roman"/>
                <a:cs typeface="Times New Roman"/>
              </a:rPr>
              <a:t> дать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образец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предложить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ребенку произнести </a:t>
            </a:r>
            <a:r>
              <a:rPr sz="1400" dirty="0">
                <a:latin typeface="Times New Roman"/>
                <a:cs typeface="Times New Roman"/>
              </a:rPr>
              <a:t>слово </a:t>
            </a:r>
            <a:r>
              <a:rPr sz="1400" spc="-5" dirty="0">
                <a:latin typeface="Times New Roman"/>
                <a:cs typeface="Times New Roman"/>
              </a:rPr>
              <a:t>правильно. </a:t>
            </a:r>
            <a:r>
              <a:rPr sz="1400" dirty="0">
                <a:latin typeface="Times New Roman"/>
                <a:cs typeface="Times New Roman"/>
              </a:rPr>
              <a:t>Важно, </a:t>
            </a:r>
            <a:r>
              <a:rPr sz="1400" spc="-5" dirty="0">
                <a:latin typeface="Times New Roman"/>
                <a:cs typeface="Times New Roman"/>
              </a:rPr>
              <a:t>чтобы дети под руководством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научились</a:t>
            </a:r>
            <a:r>
              <a:rPr sz="1400" dirty="0">
                <a:latin typeface="Times New Roman"/>
                <a:cs typeface="Times New Roman"/>
              </a:rPr>
              <a:t> слышать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грамматические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фонетические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ошибки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своей речи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самостоятельно исправлять </a:t>
            </a:r>
            <a:r>
              <a:rPr sz="1400" dirty="0">
                <a:latin typeface="Times New Roman"/>
                <a:cs typeface="Times New Roman"/>
              </a:rPr>
              <a:t>их, для </a:t>
            </a:r>
            <a:r>
              <a:rPr sz="1400" spc="-5" dirty="0">
                <a:latin typeface="Times New Roman"/>
                <a:cs typeface="Times New Roman"/>
              </a:rPr>
              <a:t>этого воспитатель привлекает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 ребенка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его речи, побуждает</a:t>
            </a:r>
            <a:r>
              <a:rPr sz="1400" dirty="0">
                <a:latin typeface="Times New Roman"/>
                <a:cs typeface="Times New Roman"/>
              </a:rPr>
              <a:t> к </a:t>
            </a:r>
            <a:r>
              <a:rPr sz="1400" spc="-5" dirty="0">
                <a:latin typeface="Times New Roman"/>
                <a:cs typeface="Times New Roman"/>
              </a:rPr>
              <a:t>самостоятельному </a:t>
            </a:r>
            <a:r>
              <a:rPr sz="1400" dirty="0">
                <a:latin typeface="Times New Roman"/>
                <a:cs typeface="Times New Roman"/>
              </a:rPr>
              <a:t>исправлению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ошибок.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Если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диалог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носит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ярко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эмоциональный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характер,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5" dirty="0">
                <a:latin typeface="Times New Roman"/>
                <a:cs typeface="Times New Roman"/>
              </a:rPr>
              <a:t>всегда целесообразно прерывать </a:t>
            </a:r>
            <a:r>
              <a:rPr sz="1400" dirty="0">
                <a:latin typeface="Times New Roman"/>
                <a:cs typeface="Times New Roman"/>
              </a:rPr>
              <a:t>речь </a:t>
            </a:r>
            <a:r>
              <a:rPr sz="1400" spc="-5" dirty="0">
                <a:latin typeface="Times New Roman"/>
                <a:cs typeface="Times New Roman"/>
              </a:rPr>
              <a:t>ребенка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исправления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ошибок,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предпочтительнее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«отсроченное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исправление».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 должна служить образцом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детей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речевыми нарушениями: </a:t>
            </a:r>
            <a:r>
              <a:rPr sz="1400" dirty="0">
                <a:latin typeface="Times New Roman"/>
                <a:cs typeface="Times New Roman"/>
              </a:rPr>
              <a:t> быть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четкой,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предельно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внятной,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хорошо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интонированной,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выразительной.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Следует</a:t>
            </a:r>
            <a:r>
              <a:rPr sz="1400" dirty="0">
                <a:latin typeface="Times New Roman"/>
                <a:cs typeface="Times New Roman"/>
              </a:rPr>
              <a:t> избегать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обращении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детям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сложных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инвертированных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конструкций, повторов,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вводных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усложняющих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речи.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4500" algn="just">
              <a:lnSpc>
                <a:spcPts val="1610"/>
              </a:lnSpc>
              <a:spcBef>
                <a:spcPts val="45"/>
              </a:spcBef>
            </a:pPr>
            <a:r>
              <a:rPr sz="1400" dirty="0">
                <a:latin typeface="Times New Roman"/>
                <a:cs typeface="Times New Roman"/>
              </a:rPr>
              <a:t>В обязанности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входит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хорошее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особенностей детей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недоразвитием </a:t>
            </a:r>
            <a:r>
              <a:rPr sz="1400" dirty="0">
                <a:latin typeface="Times New Roman"/>
                <a:cs typeface="Times New Roman"/>
              </a:rPr>
              <a:t>речи, по-разному реагирующих </a:t>
            </a:r>
            <a:r>
              <a:rPr sz="1400" spc="-5" dirty="0">
                <a:latin typeface="Times New Roman"/>
                <a:cs typeface="Times New Roman"/>
              </a:rPr>
              <a:t>на свой </a:t>
            </a:r>
            <a:r>
              <a:rPr sz="1400" dirty="0">
                <a:latin typeface="Times New Roman"/>
                <a:cs typeface="Times New Roman"/>
              </a:rPr>
              <a:t> дефект,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коммуникативные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затруднения,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изменение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условий общения.</a:t>
            </a:r>
            <a:endParaRPr sz="1400">
              <a:latin typeface="Times New Roman"/>
              <a:cs typeface="Times New Roman"/>
            </a:endParaRPr>
          </a:p>
          <a:p>
            <a:pPr marL="457200" algn="just">
              <a:lnSpc>
                <a:spcPts val="1525"/>
              </a:lnSpc>
            </a:pPr>
            <a:r>
              <a:rPr sz="1400" dirty="0">
                <a:latin typeface="Times New Roman"/>
                <a:cs typeface="Times New Roman"/>
              </a:rPr>
              <a:t>Особое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spc="8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</a:t>
            </a:r>
            <a:r>
              <a:rPr sz="1400" spc="8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должно</a:t>
            </a:r>
            <a:r>
              <a:rPr sz="1400" spc="8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быть</a:t>
            </a:r>
            <a:r>
              <a:rPr sz="1400" spc="8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обращено</a:t>
            </a:r>
            <a:r>
              <a:rPr sz="1400" spc="8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детей,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959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имеющих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анамнезе </a:t>
            </a:r>
            <a:r>
              <a:rPr sz="1400" dirty="0">
                <a:latin typeface="Times New Roman"/>
                <a:cs typeface="Times New Roman"/>
              </a:rPr>
              <a:t>четко </a:t>
            </a:r>
            <a:r>
              <a:rPr sz="1400" spc="-5" dirty="0">
                <a:latin typeface="Times New Roman"/>
                <a:cs typeface="Times New Roman"/>
              </a:rPr>
              <a:t>выраженную неврологическую </a:t>
            </a:r>
            <a:r>
              <a:rPr sz="1400" dirty="0">
                <a:latin typeface="Times New Roman"/>
                <a:cs typeface="Times New Roman"/>
              </a:rPr>
              <a:t>симптоматику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отличающихся психофизиологической </a:t>
            </a:r>
            <a:r>
              <a:rPr sz="1400" dirty="0">
                <a:latin typeface="Times New Roman"/>
                <a:cs typeface="Times New Roman"/>
              </a:rPr>
              <a:t>незрелостью. В </a:t>
            </a:r>
            <a:r>
              <a:rPr sz="1400" spc="-5" dirty="0">
                <a:latin typeface="Times New Roman"/>
                <a:cs typeface="Times New Roman"/>
              </a:rPr>
              <a:t>этих случаях возможно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переходе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сложные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возникновение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запинок,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которых</a:t>
            </a:r>
            <a:r>
              <a:rPr sz="1400" dirty="0">
                <a:latin typeface="Times New Roman"/>
                <a:cs typeface="Times New Roman"/>
              </a:rPr>
              <a:t> не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фиксировать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детей.</a:t>
            </a:r>
            <a:r>
              <a:rPr sz="1400" dirty="0">
                <a:latin typeface="Times New Roman"/>
                <a:cs typeface="Times New Roman"/>
              </a:rPr>
              <a:t> 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таких</a:t>
            </a:r>
            <a:r>
              <a:rPr sz="1400" dirty="0">
                <a:latin typeface="Times New Roman"/>
                <a:cs typeface="Times New Roman"/>
              </a:rPr>
              <a:t> проявлениях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незамедлительно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сообщить логопеду.</a:t>
            </a:r>
            <a:endParaRPr sz="1400">
              <a:latin typeface="Times New Roman"/>
              <a:cs typeface="Times New Roman"/>
            </a:endParaRPr>
          </a:p>
          <a:p>
            <a:pPr marL="12700" marR="8890" indent="444500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Воспитание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мотивации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имеет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особое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корригирующее</a:t>
            </a:r>
            <a:r>
              <a:rPr sz="1400" dirty="0">
                <a:latin typeface="Times New Roman"/>
                <a:cs typeface="Times New Roman"/>
              </a:rPr>
              <a:t> значение.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Наряду</a:t>
            </a:r>
            <a:r>
              <a:rPr sz="1400" dirty="0">
                <a:latin typeface="Times New Roman"/>
                <a:cs typeface="Times New Roman"/>
              </a:rPr>
              <a:t> со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интерес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языковым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явлениям,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соответствующему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речевому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материалу,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endParaRPr sz="1400">
              <a:latin typeface="Times New Roman"/>
              <a:cs typeface="Times New Roman"/>
            </a:endParaRPr>
          </a:p>
          <a:p>
            <a:pPr marL="12700" marR="10160" algn="just">
              <a:lnSpc>
                <a:spcPts val="1610"/>
              </a:lnSpc>
              <a:spcBef>
                <a:spcPts val="10"/>
              </a:spcBef>
            </a:pPr>
            <a:r>
              <a:rPr sz="1400" spc="-5" dirty="0">
                <a:latin typeface="Times New Roman"/>
                <a:cs typeface="Times New Roman"/>
              </a:rPr>
              <a:t>различным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формам</a:t>
            </a:r>
            <a:r>
              <a:rPr sz="1400" dirty="0">
                <a:latin typeface="Times New Roman"/>
                <a:cs typeface="Times New Roman"/>
              </a:rPr>
              <a:t> занятий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содействует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успешному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преодолению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недостатков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закреплению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достигнутых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результатов.</a:t>
            </a:r>
            <a:endParaRPr sz="1400">
              <a:latin typeface="Times New Roman"/>
              <a:cs typeface="Times New Roman"/>
            </a:endParaRPr>
          </a:p>
          <a:p>
            <a:pPr marL="457200" algn="just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Воспитатель     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должен</a:t>
            </a:r>
            <a:r>
              <a:rPr sz="1400" spc="465" dirty="0">
                <a:latin typeface="Times New Roman"/>
                <a:cs typeface="Times New Roman"/>
              </a:rPr>
              <a:t>   </a:t>
            </a:r>
            <a:r>
              <a:rPr sz="1400" spc="-5" dirty="0">
                <a:latin typeface="Times New Roman"/>
                <a:cs typeface="Times New Roman"/>
              </a:rPr>
              <a:t>уделять</a:t>
            </a:r>
            <a:r>
              <a:rPr sz="1400" spc="465" dirty="0">
                <a:latin typeface="Times New Roman"/>
                <a:cs typeface="Times New Roman"/>
              </a:rPr>
              <a:t>  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spc="459" dirty="0">
                <a:latin typeface="Times New Roman"/>
                <a:cs typeface="Times New Roman"/>
              </a:rPr>
              <a:t>   </a:t>
            </a:r>
            <a:r>
              <a:rPr sz="1400" spc="-5" dirty="0">
                <a:latin typeface="Times New Roman"/>
                <a:cs typeface="Times New Roman"/>
              </a:rPr>
              <a:t>формам</a:t>
            </a:r>
            <a:r>
              <a:rPr sz="1400" spc="459" dirty="0">
                <a:latin typeface="Times New Roman"/>
                <a:cs typeface="Times New Roman"/>
              </a:rPr>
              <a:t>  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работы,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стимулирующим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инициативу,</a:t>
            </a:r>
            <a:r>
              <a:rPr sz="1400" dirty="0">
                <a:latin typeface="Times New Roman"/>
                <a:cs typeface="Times New Roman"/>
              </a:rPr>
              <a:t> речевую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активность,</a:t>
            </a:r>
            <a:r>
              <a:rPr sz="1400" dirty="0">
                <a:latin typeface="Times New Roman"/>
                <a:cs typeface="Times New Roman"/>
              </a:rPr>
              <a:t> способствовать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снятию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отрицательных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переживаний, связанных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дефектом.</a:t>
            </a:r>
            <a:endParaRPr sz="1400">
              <a:latin typeface="Times New Roman"/>
              <a:cs typeface="Times New Roman"/>
            </a:endParaRPr>
          </a:p>
          <a:p>
            <a:pPr marL="457200" algn="just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Таким  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образом,</a:t>
            </a:r>
            <a:r>
              <a:rPr sz="1400" spc="10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spc="10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обязан</a:t>
            </a:r>
            <a:r>
              <a:rPr sz="1400" spc="10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хорошо</a:t>
            </a:r>
            <a:r>
              <a:rPr sz="1400" spc="101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знать</a:t>
            </a:r>
            <a:r>
              <a:rPr sz="1400" spc="10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реальные</a:t>
            </a:r>
            <a:r>
              <a:rPr sz="1400" spc="101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 marR="11430" algn="just">
              <a:lnSpc>
                <a:spcPts val="1620"/>
              </a:lnSpc>
              <a:spcBef>
                <a:spcPts val="70"/>
              </a:spcBef>
            </a:pPr>
            <a:r>
              <a:rPr sz="1400" spc="-5" dirty="0">
                <a:latin typeface="Times New Roman"/>
                <a:cs typeface="Times New Roman"/>
              </a:rPr>
              <a:t>потенциальные способности дошкольников, тщательно изучать, </a:t>
            </a:r>
            <a:r>
              <a:rPr sz="1400" dirty="0">
                <a:latin typeface="Times New Roman"/>
                <a:cs typeface="Times New Roman"/>
              </a:rPr>
              <a:t>что </a:t>
            </a:r>
            <a:r>
              <a:rPr sz="1400" spc="-5" dirty="0">
                <a:latin typeface="Times New Roman"/>
                <a:cs typeface="Times New Roman"/>
              </a:rPr>
              <a:t>ребенок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умеет</a:t>
            </a:r>
            <a:r>
              <a:rPr sz="1400" dirty="0">
                <a:latin typeface="Times New Roman"/>
                <a:cs typeface="Times New Roman"/>
              </a:rPr>
              <a:t> делать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что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может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сделать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помощью взрослого.</a:t>
            </a:r>
            <a:endParaRPr sz="1400">
              <a:latin typeface="Times New Roman"/>
              <a:cs typeface="Times New Roman"/>
            </a:endParaRPr>
          </a:p>
          <a:p>
            <a:pPr marL="457200" algn="just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Процесс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усвоения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родного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языка,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совершенствования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формируемых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959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логопедических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речевых</a:t>
            </a:r>
            <a:r>
              <a:rPr sz="1400" dirty="0">
                <a:latin typeface="Times New Roman"/>
                <a:cs typeface="Times New Roman"/>
              </a:rPr>
              <a:t> навыков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тесным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образом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связан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познавательных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способностей,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эмоциональной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волевой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сферы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Этому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способствует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умелое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использование</a:t>
            </a:r>
            <a:r>
              <a:rPr sz="1400" dirty="0">
                <a:latin typeface="Times New Roman"/>
                <a:cs typeface="Times New Roman"/>
              </a:rPr>
              <a:t> всех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посильный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труд,</a:t>
            </a:r>
            <a:r>
              <a:rPr sz="1400" spc="-5" dirty="0">
                <a:latin typeface="Times New Roman"/>
                <a:cs typeface="Times New Roman"/>
              </a:rPr>
              <a:t> разнообразные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всестороннее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(физическое,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нравственное,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умственное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эстетическое)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развитие.</a:t>
            </a:r>
            <a:endParaRPr sz="1400">
              <a:latin typeface="Times New Roman"/>
              <a:cs typeface="Times New Roman"/>
            </a:endParaRPr>
          </a:p>
          <a:p>
            <a:pPr marL="12700" marR="5715" indent="444500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В процессе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важно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межличностного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общения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детей,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совместные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игры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занятия.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66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903287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11430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этом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формируются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закрепляются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только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коммуникативные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умения,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создается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положительный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фон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регуляции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поведения.</a:t>
            </a:r>
            <a:endParaRPr sz="1400">
              <a:latin typeface="Times New Roman"/>
              <a:cs typeface="Times New Roman"/>
            </a:endParaRPr>
          </a:p>
          <a:p>
            <a:pPr marL="457200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Основой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проведения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служат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постепенно</a:t>
            </a:r>
            <a:endParaRPr sz="1400">
              <a:latin typeface="Times New Roman"/>
              <a:cs typeface="Times New Roman"/>
            </a:endParaRPr>
          </a:p>
          <a:p>
            <a:pPr marL="12700" marR="8255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расширяющиеся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знания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окружающей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жизни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намеченной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тематикой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(«Помещение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сада»,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«Профессии»,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«Одежда»,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«Посуда»,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«Продукты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питания»,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«Игрушки»,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«Осень»,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«Овощи»,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«Фрукты»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д.).</a:t>
            </a:r>
            <a:endParaRPr sz="1400">
              <a:latin typeface="Times New Roman"/>
              <a:cs typeface="Times New Roman"/>
            </a:endParaRPr>
          </a:p>
          <a:p>
            <a:pPr marL="12700" marR="7620" indent="264795" algn="just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дидактических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играх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предметами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усваивают</a:t>
            </a:r>
            <a:r>
              <a:rPr sz="1400" dirty="0">
                <a:latin typeface="Times New Roman"/>
                <a:cs typeface="Times New Roman"/>
              </a:rPr>
              <a:t> названия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посуды,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одежды,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принадлежностей,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игрушек.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ведут </a:t>
            </a:r>
            <a:r>
              <a:rPr sz="1400" spc="-5" dirty="0">
                <a:latin typeface="Times New Roman"/>
                <a:cs typeface="Times New Roman"/>
              </a:rPr>
              <a:t> элементарные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явлениями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природы,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выделяют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характерные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признаки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времени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года.</a:t>
            </a:r>
            <a:endParaRPr sz="1400">
              <a:latin typeface="Times New Roman"/>
              <a:cs typeface="Times New Roman"/>
            </a:endParaRPr>
          </a:p>
          <a:p>
            <a:pPr marL="457200" algn="just">
              <a:lnSpc>
                <a:spcPts val="1525"/>
              </a:lnSpc>
            </a:pPr>
            <a:r>
              <a:rPr sz="1400" dirty="0">
                <a:latin typeface="Times New Roman"/>
                <a:cs typeface="Times New Roman"/>
              </a:rPr>
              <a:t>Собственно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речевым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навыкам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предшествуют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практические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действия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endParaRPr sz="1400">
              <a:latin typeface="Times New Roman"/>
              <a:cs typeface="Times New Roman"/>
            </a:endParaRPr>
          </a:p>
          <a:p>
            <a:pPr marL="12700" marR="9525" algn="just">
              <a:lnSpc>
                <a:spcPct val="96200"/>
              </a:lnSpc>
              <a:spcBef>
                <a:spcPts val="25"/>
              </a:spcBef>
            </a:pPr>
            <a:r>
              <a:rPr sz="1400" spc="-5" dirty="0">
                <a:latin typeface="Times New Roman"/>
                <a:cs typeface="Times New Roman"/>
              </a:rPr>
              <a:t>предметами,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участие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видах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деятельности, </a:t>
            </a:r>
            <a:r>
              <a:rPr sz="1400" dirty="0">
                <a:latin typeface="Times New Roman"/>
                <a:cs typeface="Times New Roman"/>
              </a:rPr>
              <a:t> активные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жизненными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явлениями.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новая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начинается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экскурсии,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рассматривания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беседы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картинке.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4500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Необходимым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прохождении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новой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темы </a:t>
            </a:r>
            <a:r>
              <a:rPr sz="1400" dirty="0">
                <a:latin typeface="Times New Roman"/>
                <a:cs typeface="Times New Roman"/>
              </a:rPr>
              <a:t> являются </a:t>
            </a:r>
            <a:r>
              <a:rPr sz="1400" spc="-5" dirty="0">
                <a:latin typeface="Times New Roman"/>
                <a:cs typeface="Times New Roman"/>
              </a:rPr>
              <a:t>упражнения по развитию логического мышления, внимания, памяти.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Широко используется сравнение предметов, выделение ведущих признаков,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группировка по ситуации,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5" dirty="0">
                <a:latin typeface="Times New Roman"/>
                <a:cs typeface="Times New Roman"/>
              </a:rPr>
              <a:t>назначению,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5" dirty="0">
                <a:latin typeface="Times New Roman"/>
                <a:cs typeface="Times New Roman"/>
              </a:rPr>
              <a:t>признакам </a:t>
            </a:r>
            <a:r>
              <a:rPr sz="1400" dirty="0">
                <a:latin typeface="Times New Roman"/>
                <a:cs typeface="Times New Roman"/>
              </a:rPr>
              <a:t>и т. д., </a:t>
            </a:r>
            <a:r>
              <a:rPr sz="1400" spc="-5" dirty="0">
                <a:latin typeface="Times New Roman"/>
                <a:cs typeface="Times New Roman"/>
              </a:rPr>
              <a:t>выполнение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заданий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классификации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предметов,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действий,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признаков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помощью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5"/>
              </a:lnSpc>
            </a:pPr>
            <a:r>
              <a:rPr sz="1400" spc="-5" dirty="0">
                <a:latin typeface="Times New Roman"/>
                <a:cs typeface="Times New Roman"/>
              </a:rPr>
              <a:t>картинок).</a:t>
            </a:r>
            <a:endParaRPr sz="1400">
              <a:latin typeface="Times New Roman"/>
              <a:cs typeface="Times New Roman"/>
            </a:endParaRPr>
          </a:p>
          <a:p>
            <a:pPr marL="12700" marR="8890" indent="444500">
              <a:lnSpc>
                <a:spcPts val="1610"/>
              </a:lnSpc>
              <a:spcBef>
                <a:spcPts val="80"/>
              </a:spcBef>
              <a:tabLst>
                <a:tab pos="1754505" algn="l"/>
                <a:tab pos="2928620" algn="l"/>
                <a:tab pos="3569970" algn="l"/>
                <a:tab pos="3827145" algn="l"/>
                <a:tab pos="5288915" algn="l"/>
                <a:tab pos="5866130" algn="l"/>
              </a:tabLst>
            </a:pP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орм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	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екс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паса	и	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мат</a:t>
            </a:r>
            <a:r>
              <a:rPr sz="1400" spc="-10" dirty="0">
                <a:latin typeface="Times New Roman"/>
                <a:cs typeface="Times New Roman"/>
              </a:rPr>
              <a:t>ич</a:t>
            </a:r>
            <a:r>
              <a:rPr sz="1400" dirty="0">
                <a:latin typeface="Times New Roman"/>
                <a:cs typeface="Times New Roman"/>
              </a:rPr>
              <a:t>еского	ст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оя	на  </a:t>
            </a:r>
            <a:r>
              <a:rPr sz="1400" spc="-5" dirty="0">
                <a:latin typeface="Times New Roman"/>
                <a:cs typeface="Times New Roman"/>
              </a:rPr>
              <a:t>занятиях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поэтапно:</a:t>
            </a:r>
            <a:endParaRPr sz="1400">
              <a:latin typeface="Times New Roman"/>
              <a:cs typeface="Times New Roman"/>
            </a:endParaRPr>
          </a:p>
          <a:p>
            <a:pPr marL="457200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а) дети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знакомятся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непосредственно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изучаемым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явлением;</a:t>
            </a:r>
            <a:endParaRPr sz="1400">
              <a:latin typeface="Times New Roman"/>
              <a:cs typeface="Times New Roman"/>
            </a:endParaRPr>
          </a:p>
          <a:p>
            <a:pPr marL="12700" marR="7620" indent="444500">
              <a:lnSpc>
                <a:spcPts val="1610"/>
              </a:lnSpc>
              <a:spcBef>
                <a:spcPts val="75"/>
              </a:spcBef>
              <a:tabLst>
                <a:tab pos="1129030" algn="l"/>
                <a:tab pos="1342390" algn="l"/>
                <a:tab pos="2211070" algn="l"/>
                <a:tab pos="3277235" algn="l"/>
                <a:tab pos="4001770" algn="l"/>
                <a:tab pos="4488815" algn="l"/>
                <a:tab pos="5547360" algn="l"/>
              </a:tabLst>
            </a:pP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)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дети	с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щ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	отчет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во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ца	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чатся  </a:t>
            </a:r>
            <a:r>
              <a:rPr sz="1400" spc="-5" dirty="0">
                <a:latin typeface="Times New Roman"/>
                <a:cs typeface="Times New Roman"/>
              </a:rPr>
              <a:t>понимать словесные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обозначения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явлений;</a:t>
            </a:r>
            <a:endParaRPr sz="1400">
              <a:latin typeface="Times New Roman"/>
              <a:cs typeface="Times New Roman"/>
            </a:endParaRPr>
          </a:p>
          <a:p>
            <a:pPr marL="12700" marR="11430" indent="444500">
              <a:lnSpc>
                <a:spcPts val="1610"/>
              </a:lnSpc>
              <a:spcBef>
                <a:spcPts val="10"/>
              </a:spcBef>
              <a:tabLst>
                <a:tab pos="1759585" algn="l"/>
                <a:tab pos="2782570" algn="l"/>
                <a:tab pos="3611879" algn="l"/>
                <a:tab pos="4497705" algn="l"/>
                <a:tab pos="5152390" algn="l"/>
                <a:tab pos="5425440" algn="l"/>
              </a:tabLst>
            </a:pP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)</a:t>
            </a:r>
            <a:r>
              <a:rPr sz="1400" spc="-5" dirty="0">
                <a:latin typeface="Times New Roman"/>
                <a:cs typeface="Times New Roman"/>
              </a:rPr>
              <a:t> вос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ь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5" dirty="0">
                <a:latin typeface="Times New Roman"/>
                <a:cs typeface="Times New Roman"/>
              </a:rPr>
              <a:t>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ет	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	прак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ику	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тей,	в	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й  закрепляются</a:t>
            </a:r>
            <a:r>
              <a:rPr sz="1400" spc="-5" dirty="0">
                <a:latin typeface="Times New Roman"/>
                <a:cs typeface="Times New Roman"/>
              </a:rPr>
              <a:t> словесные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выражения,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относящиеся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изучаемым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явлениям.</a:t>
            </a:r>
            <a:endParaRPr sz="1400">
              <a:latin typeface="Times New Roman"/>
              <a:cs typeface="Times New Roman"/>
            </a:endParaRPr>
          </a:p>
          <a:p>
            <a:pPr marL="457200">
              <a:lnSpc>
                <a:spcPts val="1530"/>
              </a:lnSpc>
              <a:tabLst>
                <a:tab pos="1521460" algn="l"/>
                <a:tab pos="2868930" algn="l"/>
                <a:tab pos="3546475" algn="l"/>
                <a:tab pos="4412615" algn="l"/>
                <a:tab pos="4671060" algn="l"/>
                <a:tab pos="5427345" algn="l"/>
              </a:tabLst>
            </a:pPr>
            <a:r>
              <a:rPr sz="1400" dirty="0">
                <a:latin typeface="Times New Roman"/>
                <a:cs typeface="Times New Roman"/>
              </a:rPr>
              <a:t>Значимость	</a:t>
            </a:r>
            <a:r>
              <a:rPr sz="1400" spc="-5" dirty="0">
                <a:latin typeface="Times New Roman"/>
                <a:cs typeface="Times New Roman"/>
              </a:rPr>
              <a:t>перечисленных	этапов	</a:t>
            </a:r>
            <a:r>
              <a:rPr sz="1400" dirty="0">
                <a:latin typeface="Times New Roman"/>
                <a:cs typeface="Times New Roman"/>
              </a:rPr>
              <a:t>различна	в	каждом	</a:t>
            </a:r>
            <a:r>
              <a:rPr sz="1400" spc="-5" dirty="0">
                <a:latin typeface="Times New Roman"/>
                <a:cs typeface="Times New Roman"/>
              </a:rPr>
              <a:t>периоде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обучения.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Сначала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ведущими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являются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формы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работы,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ознакомление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художественной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литературой,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рассматривание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картин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беседы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вопросам,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повторение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рассказов-описаний,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воспитателем дидактических игр. Особое </a:t>
            </a:r>
            <a:r>
              <a:rPr sz="1400" dirty="0">
                <a:latin typeface="Times New Roman"/>
                <a:cs typeface="Times New Roman"/>
              </a:rPr>
              <a:t>внимание </a:t>
            </a:r>
            <a:r>
              <a:rPr sz="1400" spc="-5" dirty="0">
                <a:latin typeface="Times New Roman"/>
                <a:cs typeface="Times New Roman"/>
              </a:rPr>
              <a:t>уделяется обучению детей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умению </a:t>
            </a:r>
            <a:r>
              <a:rPr sz="1400" dirty="0">
                <a:latin typeface="Times New Roman"/>
                <a:cs typeface="Times New Roman"/>
              </a:rPr>
              <a:t>точно </a:t>
            </a:r>
            <a:r>
              <a:rPr sz="1400" spc="-5" dirty="0">
                <a:latin typeface="Times New Roman"/>
                <a:cs typeface="Times New Roman"/>
              </a:rPr>
              <a:t>отвечать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поставленный вопрос (одним словом или полным </a:t>
            </a:r>
            <a:r>
              <a:rPr sz="1400" dirty="0">
                <a:latin typeface="Times New Roman"/>
                <a:cs typeface="Times New Roman"/>
              </a:rPr>
              <a:t> ответом). </a:t>
            </a:r>
            <a:r>
              <a:rPr sz="1400" spc="-5" dirty="0">
                <a:latin typeface="Times New Roman"/>
                <a:cs typeface="Times New Roman"/>
              </a:rPr>
              <a:t>Усложнение речевых заданий соотносится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коррекционной работой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логопеда.</a:t>
            </a:r>
            <a:endParaRPr sz="1400">
              <a:latin typeface="Times New Roman"/>
              <a:cs typeface="Times New Roman"/>
            </a:endParaRPr>
          </a:p>
          <a:p>
            <a:pPr marL="12700" indent="444500" algn="just">
              <a:lnSpc>
                <a:spcPts val="1575"/>
              </a:lnSpc>
            </a:pP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изучении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каждой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темы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намечается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совместно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логопедом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тот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словарный минимум (предметный, глагольный, словарь признаков), </a:t>
            </a:r>
            <a:r>
              <a:rPr sz="1400" spc="-10" dirty="0">
                <a:latin typeface="Times New Roman"/>
                <a:cs typeface="Times New Roman"/>
              </a:rPr>
              <a:t>который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усвоить</a:t>
            </a:r>
            <a:r>
              <a:rPr sz="1400" dirty="0">
                <a:latin typeface="Times New Roman"/>
                <a:cs typeface="Times New Roman"/>
              </a:rPr>
              <a:t> сначала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понимании,</a:t>
            </a:r>
            <a:r>
              <a:rPr sz="1400" dirty="0">
                <a:latin typeface="Times New Roman"/>
                <a:cs typeface="Times New Roman"/>
              </a:rPr>
              <a:t> 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затем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практическом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употреблении. Словарь, предназначенный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понимания речи, должен быть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значительно</a:t>
            </a:r>
            <a:r>
              <a:rPr sz="1400" dirty="0">
                <a:latin typeface="Times New Roman"/>
                <a:cs typeface="Times New Roman"/>
              </a:rPr>
              <a:t> шире,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 </a:t>
            </a:r>
            <a:r>
              <a:rPr sz="1400" dirty="0">
                <a:latin typeface="Times New Roman"/>
                <a:cs typeface="Times New Roman"/>
              </a:rPr>
              <a:t> уточнить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логопедом,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типы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преобладать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соответствующий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период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обучения,</a:t>
            </a:r>
            <a:r>
              <a:rPr sz="1400" dirty="0">
                <a:latin typeface="Times New Roman"/>
                <a:cs typeface="Times New Roman"/>
              </a:rPr>
              <a:t> 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также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уровень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требований,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предъявляемых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 самостоятельной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 </a:t>
            </a:r>
            <a:r>
              <a:rPr sz="1400" dirty="0">
                <a:latin typeface="Times New Roman"/>
                <a:cs typeface="Times New Roman"/>
              </a:rPr>
              <a:t>детей.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67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92911"/>
            <a:ext cx="6059170" cy="882586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153670">
              <a:lnSpc>
                <a:spcPts val="1620"/>
              </a:lnSpc>
              <a:spcBef>
                <a:spcPts val="204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Развитие</a:t>
            </a:r>
            <a:r>
              <a:rPr sz="14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речи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в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процессе</a:t>
            </a:r>
            <a:r>
              <a:rPr sz="14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формирования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элементарных математических </a:t>
            </a:r>
            <a:r>
              <a:rPr sz="1400" b="1" spc="-335" dirty="0"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представлений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05"/>
              </a:lnSpc>
            </a:pPr>
            <a:r>
              <a:rPr sz="1400" dirty="0">
                <a:latin typeface="Times New Roman"/>
                <a:cs typeface="Times New Roman"/>
              </a:rPr>
              <a:t>В процессе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усвоения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количества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счета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учатся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согласовывать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роде,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35"/>
              </a:spcBef>
            </a:pPr>
            <a:r>
              <a:rPr sz="1400" dirty="0">
                <a:latin typeface="Times New Roman"/>
                <a:cs typeface="Times New Roman"/>
              </a:rPr>
              <a:t>числе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падеже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числительными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50" dirty="0">
                <a:latin typeface="Times New Roman"/>
                <a:cs typeface="Times New Roman"/>
              </a:rPr>
              <a:t>(</a:t>
            </a:r>
            <a:r>
              <a:rPr sz="1400" i="1" spc="50" dirty="0">
                <a:latin typeface="Times New Roman"/>
                <a:cs typeface="Times New Roman"/>
              </a:rPr>
              <a:t>од </a:t>
            </a:r>
            <a:r>
              <a:rPr sz="1400" i="1" spc="135" dirty="0">
                <a:latin typeface="Times New Roman"/>
                <a:cs typeface="Times New Roman"/>
              </a:rPr>
              <a:t>а  </a:t>
            </a:r>
            <a:r>
              <a:rPr sz="1400" i="1" spc="70" dirty="0">
                <a:latin typeface="Times New Roman"/>
                <a:cs typeface="Times New Roman"/>
              </a:rPr>
              <a:t>маши </a:t>
            </a:r>
            <a:r>
              <a:rPr sz="1400" i="1" dirty="0">
                <a:latin typeface="Times New Roman"/>
                <a:cs typeface="Times New Roman"/>
              </a:rPr>
              <a:t>а,</a:t>
            </a:r>
            <a:r>
              <a:rPr sz="1400" i="1" spc="35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две 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маши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315" dirty="0">
                <a:latin typeface="Times New Roman"/>
                <a:cs typeface="Times New Roman"/>
              </a:rPr>
              <a:t>, </a:t>
            </a:r>
            <a:r>
              <a:rPr sz="1400" i="1" spc="-5" dirty="0">
                <a:latin typeface="Times New Roman"/>
                <a:cs typeface="Times New Roman"/>
              </a:rPr>
              <a:t>пять </a:t>
            </a:r>
            <a:r>
              <a:rPr sz="1400" i="1" spc="70" dirty="0">
                <a:latin typeface="Times New Roman"/>
                <a:cs typeface="Times New Roman"/>
              </a:rPr>
              <a:t>маши </a:t>
            </a:r>
            <a:r>
              <a:rPr sz="1400" dirty="0">
                <a:latin typeface="Times New Roman"/>
                <a:cs typeface="Times New Roman"/>
              </a:rPr>
              <a:t>). </a:t>
            </a:r>
            <a:r>
              <a:rPr sz="1400" spc="-5" dirty="0">
                <a:latin typeface="Times New Roman"/>
                <a:cs typeface="Times New Roman"/>
              </a:rPr>
              <a:t>Воспитатель формирует умение детей образовывать </a:t>
            </a:r>
            <a:r>
              <a:rPr sz="1400" dirty="0">
                <a:latin typeface="Times New Roman"/>
                <a:cs typeface="Times New Roman"/>
              </a:rPr>
              <a:t> существительные в </a:t>
            </a:r>
            <a:r>
              <a:rPr sz="1400" spc="-5" dirty="0">
                <a:latin typeface="Times New Roman"/>
                <a:cs typeface="Times New Roman"/>
              </a:rPr>
              <a:t>единственном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множественном числе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гриб — </a:t>
            </a:r>
            <a:r>
              <a:rPr sz="1400" i="1" spc="95" dirty="0">
                <a:latin typeface="Times New Roman"/>
                <a:cs typeface="Times New Roman"/>
              </a:rPr>
              <a:t>гриб </a:t>
            </a:r>
            <a:r>
              <a:rPr sz="1400" dirty="0">
                <a:latin typeface="Times New Roman"/>
                <a:cs typeface="Times New Roman"/>
              </a:rPr>
              <a:t>).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сравнения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конкретных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множеств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усвоить </a:t>
            </a:r>
            <a:r>
              <a:rPr sz="1400" dirty="0">
                <a:latin typeface="Times New Roman"/>
                <a:cs typeface="Times New Roman"/>
              </a:rPr>
              <a:t> математические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выражения: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бо </a:t>
            </a:r>
            <a:r>
              <a:rPr sz="1400" i="1" spc="45" dirty="0">
                <a:latin typeface="Times New Roman"/>
                <a:cs typeface="Times New Roman"/>
              </a:rPr>
              <a:t>ьше,</a:t>
            </a:r>
            <a:r>
              <a:rPr sz="1400" i="1" spc="50" dirty="0">
                <a:latin typeface="Times New Roman"/>
                <a:cs typeface="Times New Roman"/>
              </a:rPr>
              <a:t> </a:t>
            </a:r>
            <a:r>
              <a:rPr sz="1400" i="1" spc="40" dirty="0">
                <a:latin typeface="Times New Roman"/>
                <a:cs typeface="Times New Roman"/>
              </a:rPr>
              <a:t>ме </a:t>
            </a:r>
            <a:r>
              <a:rPr sz="1400" i="1" spc="50" dirty="0">
                <a:latin typeface="Times New Roman"/>
                <a:cs typeface="Times New Roman"/>
              </a:rPr>
              <a:t>ьше,</a:t>
            </a:r>
            <a:r>
              <a:rPr sz="1400" i="1" spc="55" dirty="0">
                <a:latin typeface="Times New Roman"/>
                <a:cs typeface="Times New Roman"/>
              </a:rPr>
              <a:t> </a:t>
            </a:r>
            <a:r>
              <a:rPr sz="1400" i="1" spc="40" dirty="0">
                <a:latin typeface="Times New Roman"/>
                <a:cs typeface="Times New Roman"/>
              </a:rPr>
              <a:t>поров </a:t>
            </a:r>
            <a:r>
              <a:rPr sz="1400" i="1" dirty="0">
                <a:latin typeface="Times New Roman"/>
                <a:cs typeface="Times New Roman"/>
              </a:rPr>
              <a:t>у.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усвоении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порядкового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счета</a:t>
            </a:r>
            <a:r>
              <a:rPr sz="1400" dirty="0">
                <a:latin typeface="Times New Roman"/>
                <a:cs typeface="Times New Roman"/>
              </a:rPr>
              <a:t> различать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вопросы: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Ско </a:t>
            </a:r>
            <a:r>
              <a:rPr sz="1400" i="1" spc="30" dirty="0">
                <a:latin typeface="Times New Roman"/>
                <a:cs typeface="Times New Roman"/>
              </a:rPr>
              <a:t>ько?,</a:t>
            </a:r>
            <a:r>
              <a:rPr sz="1400" i="1" spc="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Котор </a:t>
            </a:r>
            <a:r>
              <a:rPr sz="1400" i="1" spc="130" dirty="0">
                <a:latin typeface="Times New Roman"/>
                <a:cs typeface="Times New Roman"/>
              </a:rPr>
              <a:t>й?, </a:t>
            </a:r>
            <a:r>
              <a:rPr sz="1400" i="1" spc="-5" dirty="0">
                <a:latin typeface="Times New Roman"/>
                <a:cs typeface="Times New Roman"/>
              </a:rPr>
              <a:t>Какой?,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 </a:t>
            </a:r>
            <a:r>
              <a:rPr sz="1400" dirty="0">
                <a:latin typeface="Times New Roman"/>
                <a:cs typeface="Times New Roman"/>
              </a:rPr>
              <a:t> ответе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согласовывать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порядковые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числительные</a:t>
            </a:r>
            <a:r>
              <a:rPr sz="1400" dirty="0">
                <a:latin typeface="Times New Roman"/>
                <a:cs typeface="Times New Roman"/>
              </a:rPr>
              <a:t> 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существительным.</a:t>
            </a:r>
            <a:endParaRPr sz="1400">
              <a:latin typeface="Times New Roman"/>
              <a:cs typeface="Times New Roman"/>
            </a:endParaRPr>
          </a:p>
          <a:p>
            <a:pPr marL="12700" marR="9525" indent="264795" algn="r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знакомстве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величиной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устанавливая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размерные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отношения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между</a:t>
            </a:r>
            <a:r>
              <a:rPr sz="1400" spc="5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предметами</a:t>
            </a:r>
            <a:r>
              <a:rPr sz="1400" spc="5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разной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длины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(высоты,</a:t>
            </a:r>
            <a:r>
              <a:rPr sz="1400" spc="5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ширины),</a:t>
            </a:r>
            <a:r>
              <a:rPr sz="1400" spc="5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учатся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располагать</a:t>
            </a:r>
            <a:endParaRPr sz="1400">
              <a:latin typeface="Times New Roman"/>
              <a:cs typeface="Times New Roman"/>
            </a:endParaRPr>
          </a:p>
          <a:p>
            <a:pPr marR="6350" algn="r">
              <a:lnSpc>
                <a:spcPts val="1540"/>
              </a:lnSpc>
            </a:pPr>
            <a:r>
              <a:rPr sz="1400" spc="-5" dirty="0">
                <a:latin typeface="Times New Roman"/>
                <a:cs typeface="Times New Roman"/>
              </a:rPr>
              <a:t>предметы</a:t>
            </a:r>
            <a:r>
              <a:rPr sz="1400" spc="5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возрастающем</a:t>
            </a:r>
            <a:r>
              <a:rPr sz="1400" spc="50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или</a:t>
            </a:r>
            <a:r>
              <a:rPr sz="1400" spc="5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убывающем</a:t>
            </a:r>
            <a:r>
              <a:rPr sz="1400" spc="50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порядке</a:t>
            </a:r>
            <a:r>
              <a:rPr sz="1400" spc="5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отражать</a:t>
            </a:r>
            <a:r>
              <a:rPr sz="1400" spc="5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порядок</a:t>
            </a:r>
            <a:endParaRPr sz="1400">
              <a:latin typeface="Times New Roman"/>
              <a:cs typeface="Times New Roman"/>
            </a:endParaRPr>
          </a:p>
          <a:p>
            <a:pPr marL="12700" marR="5715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расположения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например: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шире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уже,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самое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широкое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самое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spc="-15" dirty="0">
                <a:latin typeface="Times New Roman"/>
                <a:cs typeface="Times New Roman"/>
              </a:rPr>
              <a:t>у</a:t>
            </a:r>
            <a:r>
              <a:rPr sz="1400" i="1" spc="2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кое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д.</a:t>
            </a:r>
            <a:endParaRPr sz="1400">
              <a:latin typeface="Times New Roman"/>
              <a:cs typeface="Times New Roman"/>
            </a:endParaRPr>
          </a:p>
          <a:p>
            <a:pPr marR="9525" algn="r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занятиях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усваивают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геометрические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термины: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круг,</a:t>
            </a:r>
            <a:r>
              <a:rPr sz="1400" i="1" spc="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квадрат,</a:t>
            </a:r>
            <a:r>
              <a:rPr sz="1400" i="1" spc="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ова</a:t>
            </a:r>
            <a:r>
              <a:rPr sz="1400" i="1" spc="140" dirty="0">
                <a:latin typeface="Times New Roman"/>
                <a:cs typeface="Times New Roman"/>
              </a:rPr>
              <a:t> </a:t>
            </a:r>
            <a:r>
              <a:rPr sz="1400" i="1" spc="125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  <a:p>
            <a:pPr marL="12700" marR="5080" algn="r">
              <a:lnSpc>
                <a:spcPct val="95800"/>
              </a:lnSpc>
              <a:spcBef>
                <a:spcPts val="35"/>
              </a:spcBef>
              <a:tabLst>
                <a:tab pos="1123950" algn="l"/>
                <a:tab pos="1861820" algn="l"/>
                <a:tab pos="3557904" algn="l"/>
                <a:tab pos="4261485" algn="l"/>
                <a:tab pos="5690870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треуго</a:t>
            </a:r>
            <a:r>
              <a:rPr sz="1400" i="1" spc="165" dirty="0">
                <a:latin typeface="Times New Roman"/>
                <a:cs typeface="Times New Roman"/>
              </a:rPr>
              <a:t> </a:t>
            </a:r>
            <a:r>
              <a:rPr sz="1400" i="1" spc="290" dirty="0">
                <a:latin typeface="Times New Roman"/>
                <a:cs typeface="Times New Roman"/>
              </a:rPr>
              <a:t>ь</a:t>
            </a:r>
            <a:r>
              <a:rPr sz="1400" i="1" spc="1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ик,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прямоуго</a:t>
            </a:r>
            <a:r>
              <a:rPr sz="1400" i="1" spc="95" dirty="0">
                <a:latin typeface="Times New Roman"/>
                <a:cs typeface="Times New Roman"/>
              </a:rPr>
              <a:t> </a:t>
            </a:r>
            <a:r>
              <a:rPr sz="1400" i="1" spc="150" dirty="0">
                <a:latin typeface="Times New Roman"/>
                <a:cs typeface="Times New Roman"/>
              </a:rPr>
              <a:t>ь</a:t>
            </a:r>
            <a:r>
              <a:rPr sz="1400" i="1" spc="120" dirty="0">
                <a:latin typeface="Times New Roman"/>
                <a:cs typeface="Times New Roman"/>
              </a:rPr>
              <a:t> </a:t>
            </a:r>
            <a:r>
              <a:rPr sz="1400" i="1" spc="75" dirty="0">
                <a:latin typeface="Times New Roman"/>
                <a:cs typeface="Times New Roman"/>
              </a:rPr>
              <a:t>ик,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шар,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ци</a:t>
            </a:r>
            <a:r>
              <a:rPr sz="1400" i="1" spc="95" dirty="0">
                <a:latin typeface="Times New Roman"/>
                <a:cs typeface="Times New Roman"/>
              </a:rPr>
              <a:t> </a:t>
            </a:r>
            <a:r>
              <a:rPr sz="1400" i="1" spc="165" dirty="0">
                <a:latin typeface="Times New Roman"/>
                <a:cs typeface="Times New Roman"/>
              </a:rPr>
              <a:t>и</a:t>
            </a:r>
            <a:r>
              <a:rPr sz="1400" i="1" spc="55" dirty="0">
                <a:latin typeface="Times New Roman"/>
                <a:cs typeface="Times New Roman"/>
              </a:rPr>
              <a:t> </a:t>
            </a:r>
            <a:r>
              <a:rPr sz="1400" i="1" spc="90" dirty="0">
                <a:latin typeface="Times New Roman"/>
                <a:cs typeface="Times New Roman"/>
              </a:rPr>
              <a:t>др,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куб,</a:t>
            </a:r>
            <a:r>
              <a:rPr sz="1400" i="1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произносить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определять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геометрическую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форму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обиходных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предметах,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образуя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соответствующие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прилагательные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(</a:t>
            </a:r>
            <a:r>
              <a:rPr sz="1400" i="1" spc="10" dirty="0">
                <a:latin typeface="Times New Roman"/>
                <a:cs typeface="Times New Roman"/>
              </a:rPr>
              <a:t>таре</a:t>
            </a:r>
            <a:r>
              <a:rPr sz="1400" i="1" spc="50" dirty="0">
                <a:latin typeface="Times New Roman"/>
                <a:cs typeface="Times New Roman"/>
              </a:rPr>
              <a:t> </a:t>
            </a:r>
            <a:r>
              <a:rPr sz="1400" i="1" spc="75" dirty="0">
                <a:latin typeface="Times New Roman"/>
                <a:cs typeface="Times New Roman"/>
              </a:rPr>
              <a:t>ка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ова</a:t>
            </a:r>
            <a:r>
              <a:rPr sz="1400" i="1" spc="75" dirty="0">
                <a:latin typeface="Times New Roman"/>
                <a:cs typeface="Times New Roman"/>
              </a:rPr>
              <a:t> </a:t>
            </a:r>
            <a:r>
              <a:rPr sz="1400" i="1" spc="125" dirty="0">
                <a:latin typeface="Times New Roman"/>
                <a:cs typeface="Times New Roman"/>
              </a:rPr>
              <a:t>ь</a:t>
            </a:r>
            <a:r>
              <a:rPr sz="1400" i="1" spc="80" dirty="0">
                <a:latin typeface="Times New Roman"/>
                <a:cs typeface="Times New Roman"/>
              </a:rPr>
              <a:t> </a:t>
            </a:r>
            <a:r>
              <a:rPr sz="1400" i="1" spc="110" dirty="0">
                <a:latin typeface="Times New Roman"/>
                <a:cs typeface="Times New Roman"/>
              </a:rPr>
              <a:t>ая,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spc="300" dirty="0">
                <a:latin typeface="Times New Roman"/>
                <a:cs typeface="Times New Roman"/>
              </a:rPr>
              <a:t>б</a:t>
            </a:r>
            <a:r>
              <a:rPr sz="1400" i="1" spc="665" dirty="0">
                <a:latin typeface="Times New Roman"/>
                <a:cs typeface="Times New Roman"/>
              </a:rPr>
              <a:t> </a:t>
            </a:r>
            <a:r>
              <a:rPr sz="1400" i="1" spc="95" dirty="0">
                <a:latin typeface="Times New Roman"/>
                <a:cs typeface="Times New Roman"/>
              </a:rPr>
              <a:t>дце</a:t>
            </a:r>
            <a:r>
              <a:rPr sz="1400" i="1" spc="1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круг</a:t>
            </a:r>
            <a:r>
              <a:rPr sz="1400" i="1" spc="254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ое</a:t>
            </a:r>
            <a:r>
              <a:rPr sz="1400" i="1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 п.).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Воспитатель	уделяет	</a:t>
            </a:r>
            <a:r>
              <a:rPr sz="1400" spc="-5" dirty="0">
                <a:latin typeface="Times New Roman"/>
                <a:cs typeface="Times New Roman"/>
              </a:rPr>
              <a:t>совершенствованию	умения	ориентироваться	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окружающем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пространстве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понимать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смысл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пространственных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временных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отношений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плане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пассивной,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затем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активной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речи):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i="1" spc="165" dirty="0">
                <a:latin typeface="Times New Roman"/>
                <a:cs typeface="Times New Roman"/>
              </a:rPr>
              <a:t>с</a:t>
            </a:r>
            <a:r>
              <a:rPr sz="1400" i="1" spc="8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ева,</a:t>
            </a:r>
            <a:r>
              <a:rPr sz="1400" i="1" spc="10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справа,</a:t>
            </a:r>
            <a:r>
              <a:rPr sz="1400" i="1" spc="9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вверху,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spc="105" dirty="0">
                <a:latin typeface="Times New Roman"/>
                <a:cs typeface="Times New Roman"/>
              </a:rPr>
              <a:t>в </a:t>
            </a:r>
            <a:r>
              <a:rPr sz="1400" i="1" spc="120" dirty="0">
                <a:latin typeface="Times New Roman"/>
                <a:cs typeface="Times New Roman"/>
              </a:rPr>
              <a:t>и </a:t>
            </a:r>
            <a:r>
              <a:rPr sz="1400" i="1" spc="85" dirty="0">
                <a:latin typeface="Times New Roman"/>
                <a:cs typeface="Times New Roman"/>
              </a:rPr>
              <a:t>у, </a:t>
            </a:r>
            <a:r>
              <a:rPr sz="1400" i="1" spc="-5" dirty="0">
                <a:latin typeface="Times New Roman"/>
                <a:cs typeface="Times New Roman"/>
              </a:rPr>
              <a:t>спереди, </a:t>
            </a:r>
            <a:r>
              <a:rPr sz="1400" i="1" spc="125" dirty="0">
                <a:latin typeface="Times New Roman"/>
                <a:cs typeface="Times New Roman"/>
              </a:rPr>
              <a:t>с </a:t>
            </a:r>
            <a:r>
              <a:rPr sz="1400" i="1" spc="-5" dirty="0">
                <a:latin typeface="Times New Roman"/>
                <a:cs typeface="Times New Roman"/>
              </a:rPr>
              <a:t>ади, </a:t>
            </a:r>
            <a:r>
              <a:rPr sz="1400" i="1" spc="105" dirty="0">
                <a:latin typeface="Times New Roman"/>
                <a:cs typeface="Times New Roman"/>
              </a:rPr>
              <a:t>да </a:t>
            </a:r>
            <a:r>
              <a:rPr sz="1400" i="1" spc="-5" dirty="0">
                <a:latin typeface="Times New Roman"/>
                <a:cs typeface="Times New Roman"/>
              </a:rPr>
              <a:t>еко, </a:t>
            </a:r>
            <a:r>
              <a:rPr sz="1400" i="1" spc="175" dirty="0">
                <a:latin typeface="Times New Roman"/>
                <a:cs typeface="Times New Roman"/>
              </a:rPr>
              <a:t>б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ко, де </a:t>
            </a:r>
            <a:r>
              <a:rPr sz="1400" i="1" spc="125" dirty="0">
                <a:latin typeface="Times New Roman"/>
                <a:cs typeface="Times New Roman"/>
              </a:rPr>
              <a:t>ь,  </a:t>
            </a:r>
            <a:r>
              <a:rPr sz="1400" i="1" spc="229" dirty="0">
                <a:latin typeface="Times New Roman"/>
                <a:cs typeface="Times New Roman"/>
              </a:rPr>
              <a:t>о </a:t>
            </a:r>
            <a:r>
              <a:rPr sz="1400" i="1" spc="114" dirty="0">
                <a:latin typeface="Times New Roman"/>
                <a:cs typeface="Times New Roman"/>
              </a:rPr>
              <a:t>ь, </a:t>
            </a:r>
            <a:r>
              <a:rPr sz="1400" i="1" spc="-5" dirty="0">
                <a:latin typeface="Times New Roman"/>
                <a:cs typeface="Times New Roman"/>
              </a:rPr>
              <a:t>утро, </a:t>
            </a:r>
            <a:r>
              <a:rPr sz="1400" i="1" spc="55" dirty="0">
                <a:latin typeface="Times New Roman"/>
                <a:cs typeface="Times New Roman"/>
              </a:rPr>
              <a:t>ве </a:t>
            </a:r>
            <a:r>
              <a:rPr sz="1400" i="1" spc="35" dirty="0">
                <a:latin typeface="Times New Roman"/>
                <a:cs typeface="Times New Roman"/>
              </a:rPr>
              <a:t>ер, </a:t>
            </a:r>
            <a:r>
              <a:rPr sz="1400" i="1" spc="25" dirty="0">
                <a:latin typeface="Times New Roman"/>
                <a:cs typeface="Times New Roman"/>
              </a:rPr>
              <a:t>сегод </a:t>
            </a:r>
            <a:r>
              <a:rPr sz="1400" i="1" spc="60" dirty="0">
                <a:latin typeface="Times New Roman"/>
                <a:cs typeface="Times New Roman"/>
              </a:rPr>
              <a:t>я,  </a:t>
            </a:r>
            <a:r>
              <a:rPr sz="1400" i="1" spc="-5" dirty="0">
                <a:latin typeface="Times New Roman"/>
                <a:cs typeface="Times New Roman"/>
              </a:rPr>
              <a:t>автра.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связи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особенностями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психофизического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нарушениями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формировать</a:t>
            </a:r>
            <a:r>
              <a:rPr sz="1400" dirty="0">
                <a:latin typeface="Times New Roman"/>
                <a:cs typeface="Times New Roman"/>
              </a:rPr>
              <a:t> у них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умение передавать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местонахождение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людей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предметов,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расположение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отношению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другим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людям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предметам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i="1" spc="-5" dirty="0">
                <a:latin typeface="Times New Roman"/>
                <a:cs typeface="Times New Roman"/>
              </a:rPr>
              <a:t>Миша</a:t>
            </a:r>
            <a:r>
              <a:rPr sz="1400" i="1" spc="204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по</a:t>
            </a:r>
            <a:r>
              <a:rPr sz="1400" i="1" spc="204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ади</a:t>
            </a:r>
            <a:r>
              <a:rPr sz="1400" i="1" spc="204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Кати,</a:t>
            </a:r>
            <a:r>
              <a:rPr sz="1400" i="1" spc="2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перед</a:t>
            </a:r>
            <a:r>
              <a:rPr sz="1400" i="1" spc="20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Наташей;</a:t>
            </a:r>
            <a:r>
              <a:rPr sz="1400" i="1" spc="2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справа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от</a:t>
            </a:r>
            <a:r>
              <a:rPr sz="1400" i="1" spc="18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кук</a:t>
            </a:r>
            <a:r>
              <a:rPr sz="1400" i="1" spc="35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сидит</a:t>
            </a:r>
            <a:r>
              <a:rPr sz="1400" i="1" spc="4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аяц,</a:t>
            </a:r>
            <a:r>
              <a:rPr sz="1400" i="1" spc="180" dirty="0">
                <a:latin typeface="Times New Roman"/>
                <a:cs typeface="Times New Roman"/>
              </a:rPr>
              <a:t> </a:t>
            </a:r>
            <a:r>
              <a:rPr sz="1400" i="1" spc="125" dirty="0">
                <a:latin typeface="Times New Roman"/>
                <a:cs typeface="Times New Roman"/>
              </a:rPr>
              <a:t>с</a:t>
            </a:r>
            <a:r>
              <a:rPr sz="1400" i="1" spc="7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ади</a:t>
            </a:r>
            <a:r>
              <a:rPr sz="1400" i="1" spc="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18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мишка,</a:t>
            </a:r>
            <a:r>
              <a:rPr sz="1400" i="1" spc="17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впереди</a:t>
            </a:r>
            <a:r>
              <a:rPr sz="1400" i="1" spc="18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маши</a:t>
            </a:r>
            <a:r>
              <a:rPr sz="1400" i="1" spc="3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п.).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Воспитатель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закрепляет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умение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понимать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выполнять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действия,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изменяющие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положение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того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иного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предмета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отношению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другому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справа</a:t>
            </a:r>
            <a:r>
              <a:rPr sz="1400" i="1" spc="33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от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шка</a:t>
            </a:r>
            <a:r>
              <a:rPr sz="1400" i="1" spc="29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95" dirty="0">
                <a:latin typeface="Times New Roman"/>
                <a:cs typeface="Times New Roman"/>
              </a:rPr>
              <a:t> </a:t>
            </a:r>
            <a:r>
              <a:rPr sz="1400" i="1" spc="50" dirty="0">
                <a:latin typeface="Times New Roman"/>
                <a:cs typeface="Times New Roman"/>
              </a:rPr>
              <a:t>сту</a:t>
            </a:r>
            <a:r>
              <a:rPr sz="1400" i="1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).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определении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временных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отношений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активный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словарь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включаются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слова-понятия: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i="1" spc="220" dirty="0">
                <a:latin typeface="Times New Roman"/>
                <a:cs typeface="Times New Roman"/>
              </a:rPr>
              <a:t>с</a:t>
            </a:r>
            <a:r>
              <a:rPr sz="1400" i="1" spc="1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32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а</a:t>
            </a:r>
            <a:r>
              <a:rPr sz="1400" i="1" spc="95" dirty="0">
                <a:latin typeface="Times New Roman"/>
                <a:cs typeface="Times New Roman"/>
              </a:rPr>
              <a:t> </a:t>
            </a:r>
            <a:r>
              <a:rPr sz="1400" i="1" spc="85" dirty="0">
                <a:latin typeface="Times New Roman"/>
                <a:cs typeface="Times New Roman"/>
              </a:rPr>
              <a:t>а,</a:t>
            </a:r>
            <a:r>
              <a:rPr sz="1400" i="1" spc="3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потом,</a:t>
            </a:r>
            <a:r>
              <a:rPr sz="1400" i="1" spc="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до,</a:t>
            </a:r>
            <a:r>
              <a:rPr sz="1400" i="1" spc="35" dirty="0">
                <a:latin typeface="Times New Roman"/>
                <a:cs typeface="Times New Roman"/>
              </a:rPr>
              <a:t> </a:t>
            </a:r>
            <a:r>
              <a:rPr sz="1400" i="1" spc="30" dirty="0">
                <a:latin typeface="Times New Roman"/>
                <a:cs typeface="Times New Roman"/>
              </a:rPr>
              <a:t>пос</a:t>
            </a:r>
            <a:r>
              <a:rPr sz="1400" i="1" spc="65" dirty="0">
                <a:latin typeface="Times New Roman"/>
                <a:cs typeface="Times New Roman"/>
              </a:rPr>
              <a:t> </a:t>
            </a:r>
            <a:r>
              <a:rPr sz="1400" i="1" spc="40" dirty="0">
                <a:latin typeface="Times New Roman"/>
                <a:cs typeface="Times New Roman"/>
              </a:rPr>
              <a:t>е,</a:t>
            </a:r>
            <a:r>
              <a:rPr sz="1400" i="1" spc="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ра</a:t>
            </a:r>
            <a:r>
              <a:rPr sz="1400" i="1" spc="60" dirty="0">
                <a:latin typeface="Times New Roman"/>
                <a:cs typeface="Times New Roman"/>
              </a:rPr>
              <a:t> </a:t>
            </a:r>
            <a:r>
              <a:rPr sz="1400" i="1" spc="65" dirty="0">
                <a:latin typeface="Times New Roman"/>
                <a:cs typeface="Times New Roman"/>
              </a:rPr>
              <a:t>ьше,</a:t>
            </a:r>
            <a:r>
              <a:rPr sz="1400" i="1" spc="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по</a:t>
            </a:r>
            <a:r>
              <a:rPr sz="1400" i="1" spc="19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же,</a:t>
            </a:r>
            <a:r>
              <a:rPr sz="1400" i="1" spc="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95"/>
              </a:lnSpc>
            </a:pPr>
            <a:r>
              <a:rPr sz="1400" i="1" spc="70" dirty="0">
                <a:latin typeface="Times New Roman"/>
                <a:cs typeface="Times New Roman"/>
              </a:rPr>
              <a:t>од</a:t>
            </a:r>
            <a:r>
              <a:rPr sz="1400" i="1" spc="55" dirty="0">
                <a:latin typeface="Times New Roman"/>
                <a:cs typeface="Times New Roman"/>
              </a:rPr>
              <a:t> </a:t>
            </a:r>
            <a:r>
              <a:rPr sz="1400" i="1" spc="135" dirty="0">
                <a:latin typeface="Times New Roman"/>
                <a:cs typeface="Times New Roman"/>
              </a:rPr>
              <a:t>о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-5" dirty="0">
                <a:latin typeface="Times New Roman"/>
                <a:cs typeface="Times New Roman"/>
              </a:rPr>
              <a:t> то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же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время.</a:t>
            </a:r>
            <a:endParaRPr sz="1400">
              <a:latin typeface="Times New Roman"/>
              <a:cs typeface="Times New Roman"/>
            </a:endParaRPr>
          </a:p>
          <a:p>
            <a:pPr marL="12700" marR="561340">
              <a:lnSpc>
                <a:spcPts val="1610"/>
              </a:lnSpc>
              <a:spcBef>
                <a:spcPts val="8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Развитие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речи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sz="14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занятиях</a:t>
            </a:r>
            <a:r>
              <a:rPr sz="1400" b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</a:t>
            </a:r>
            <a:r>
              <a:rPr sz="14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конструированию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изобразительной </a:t>
            </a:r>
            <a:r>
              <a:rPr sz="1400" b="1" spc="-335" dirty="0">
                <a:latin typeface="Times New Roman"/>
                <a:cs typeface="Times New Roman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деятельности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05"/>
              </a:lnSpc>
            </a:pPr>
            <a:r>
              <a:rPr sz="1400" dirty="0">
                <a:latin typeface="Times New Roman"/>
                <a:cs typeface="Times New Roman"/>
              </a:rPr>
              <a:t>Занятия    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проводятся</a:t>
            </a:r>
            <a:r>
              <a:rPr sz="1400" spc="6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    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spc="6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    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объемом</a:t>
            </a:r>
            <a:r>
              <a:rPr sz="1400" spc="670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требований,</a:t>
            </a:r>
            <a:endParaRPr sz="1400">
              <a:latin typeface="Times New Roman"/>
              <a:cs typeface="Times New Roman"/>
            </a:endParaRPr>
          </a:p>
          <a:p>
            <a:pPr marL="12700" marR="11430" algn="just">
              <a:lnSpc>
                <a:spcPct val="961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предусмотренных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типа.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плохо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владеющих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целесообразно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начале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придерживаться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требований, предъявляемых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 средней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группе.</a:t>
            </a:r>
            <a:endParaRPr sz="1400">
              <a:latin typeface="Times New Roman"/>
              <a:cs typeface="Times New Roman"/>
            </a:endParaRPr>
          </a:p>
          <a:p>
            <a:pPr marL="12700" marR="9525" indent="264795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Характер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учебной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отбор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лексического </a:t>
            </a:r>
            <a:r>
              <a:rPr sz="1400" dirty="0">
                <a:latin typeface="Times New Roman"/>
                <a:cs typeface="Times New Roman"/>
              </a:rPr>
              <a:t> материала на </a:t>
            </a:r>
            <a:r>
              <a:rPr sz="1400" spc="-5" dirty="0">
                <a:latin typeface="Times New Roman"/>
                <a:cs typeface="Times New Roman"/>
              </a:rPr>
              <a:t>занятиях по конструированию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изобразительной деятельности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позволяет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воспитателю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активизировать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обогащать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словарь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приставочными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68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5995" cy="65278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1620"/>
              </a:lnSpc>
              <a:spcBef>
                <a:spcPts val="204"/>
              </a:spcBef>
              <a:tabLst>
                <a:tab pos="971550" algn="l"/>
                <a:tab pos="1998345" algn="l"/>
                <a:tab pos="2231390" algn="l"/>
                <a:tab pos="3227070" algn="l"/>
                <a:tab pos="4537710" algn="l"/>
                <a:tab pos="4770120" algn="l"/>
              </a:tabLst>
            </a:pPr>
            <a:r>
              <a:rPr sz="1400" spc="-5" dirty="0">
                <a:latin typeface="Times New Roman"/>
                <a:cs typeface="Times New Roman"/>
              </a:rPr>
              <a:t>гл</a:t>
            </a:r>
            <a:r>
              <a:rPr sz="1400" dirty="0">
                <a:latin typeface="Times New Roman"/>
                <a:cs typeface="Times New Roman"/>
              </a:rPr>
              <a:t>аг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и,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гам</a:t>
            </a:r>
            <a:r>
              <a:rPr sz="1400" dirty="0">
                <a:latin typeface="Times New Roman"/>
                <a:cs typeface="Times New Roman"/>
              </a:rPr>
              <a:t>и	и	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,	качеств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	и	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5" dirty="0">
                <a:latin typeface="Times New Roman"/>
                <a:cs typeface="Times New Roman"/>
              </a:rPr>
              <a:t>прилагательными.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90"/>
              </a:lnSpc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Физическая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культура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3380" y="1304289"/>
            <a:ext cx="48158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5260" algn="l"/>
                <a:tab pos="2771140" algn="l"/>
                <a:tab pos="4119245" algn="l"/>
              </a:tabLst>
            </a:pP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орм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	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	д</a:t>
            </a:r>
            <a:r>
              <a:rPr sz="1400" spc="-5" dirty="0">
                <a:latin typeface="Times New Roman"/>
                <a:cs typeface="Times New Roman"/>
              </a:rPr>
              <a:t>ви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	нав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8204" y="1508506"/>
            <a:ext cx="51847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0465" algn="l"/>
                <a:tab pos="1433195" algn="l"/>
                <a:tab pos="2286000" algn="l"/>
                <a:tab pos="3810635" algn="l"/>
                <a:tab pos="4749165" algn="l"/>
              </a:tabLst>
            </a:pPr>
            <a:r>
              <a:rPr sz="1400" dirty="0">
                <a:latin typeface="Times New Roman"/>
                <a:cs typeface="Times New Roman"/>
              </a:rPr>
              <a:t>деятельность	в	</a:t>
            </a:r>
            <a:r>
              <a:rPr sz="1400" spc="-5" dirty="0">
                <a:latin typeface="Times New Roman"/>
                <a:cs typeface="Times New Roman"/>
              </a:rPr>
              <a:t>процессе	конструирования,	сюжетной	игры,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05642" y="1304289"/>
            <a:ext cx="72580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23495">
              <a:lnSpc>
                <a:spcPts val="1610"/>
              </a:lnSpc>
              <a:spcBef>
                <a:spcPts val="215"/>
              </a:spcBef>
            </a:pP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вн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8204" y="1712721"/>
            <a:ext cx="6059170" cy="780605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11430" algn="just">
              <a:lnSpc>
                <a:spcPct val="961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деятельности, овладение тонко координированными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специализированными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движениями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</a:t>
            </a:r>
            <a:r>
              <a:rPr sz="1400" dirty="0">
                <a:latin typeface="Times New Roman"/>
                <a:cs typeface="Times New Roman"/>
              </a:rPr>
              <a:t> является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звеном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обучения.</a:t>
            </a:r>
            <a:endParaRPr sz="1400">
              <a:latin typeface="Times New Roman"/>
              <a:cs typeface="Times New Roman"/>
            </a:endParaRPr>
          </a:p>
          <a:p>
            <a:pPr marL="12700" marR="10160" indent="264795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В процессе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организованных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устранить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некоординированные, скованные,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недостаточно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ритмические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движения.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Обращается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специальное</a:t>
            </a:r>
            <a:r>
              <a:rPr sz="1400" spc="8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spc="8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особенности</a:t>
            </a:r>
            <a:r>
              <a:rPr sz="1400" spc="8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психомоторного</a:t>
            </a:r>
            <a:endParaRPr sz="1400">
              <a:latin typeface="Times New Roman"/>
              <a:cs typeface="Times New Roman"/>
            </a:endParaRPr>
          </a:p>
          <a:p>
            <a:pPr marL="12700" marR="6350" algn="r">
              <a:lnSpc>
                <a:spcPct val="95900"/>
              </a:lnSpc>
              <a:spcBef>
                <a:spcPts val="30"/>
              </a:spcBef>
              <a:tabLst>
                <a:tab pos="1378585" algn="l"/>
                <a:tab pos="2478405" algn="l"/>
                <a:tab pos="2833370" algn="l"/>
                <a:tab pos="4251325" algn="l"/>
                <a:tab pos="4552950" algn="l"/>
                <a:tab pos="4770120" algn="l"/>
                <a:tab pos="5963285" algn="l"/>
              </a:tabLst>
            </a:pP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которые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должны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учитываться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(дети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патологией,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имеющей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органическую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природу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нарушения,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обычно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различаются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состоянию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двигательной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сферы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возбудимых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явлениями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вл</a:t>
            </a:r>
            <a:r>
              <a:rPr sz="1400" dirty="0">
                <a:latin typeface="Times New Roman"/>
                <a:cs typeface="Times New Roman"/>
              </a:rPr>
              <a:t>екае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и,	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ели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ости,	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сто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	и	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	с  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ями		</a:t>
            </a:r>
            <a:r>
              <a:rPr sz="1400" spc="-5" dirty="0">
                <a:latin typeface="Times New Roman"/>
                <a:cs typeface="Times New Roman"/>
              </a:rPr>
              <a:t>вя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ости,			ад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)</a:t>
            </a:r>
            <a:r>
              <a:rPr sz="1400" dirty="0">
                <a:latin typeface="Times New Roman"/>
                <a:cs typeface="Times New Roman"/>
              </a:rPr>
              <a:t>.  Среди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общим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недоразвитием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могут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быть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дети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дизартрией,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имеющие,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правило,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остаточные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проявления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поражения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центральной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нервной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системы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стертых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парезов,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приводящих</a:t>
            </a:r>
            <a:r>
              <a:rPr sz="1400" dirty="0">
                <a:latin typeface="Times New Roman"/>
                <a:cs typeface="Times New Roman"/>
              </a:rPr>
              <a:t> к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двигательной</a:t>
            </a:r>
            <a:r>
              <a:rPr sz="1400" spc="6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неловкости,</a:t>
            </a:r>
            <a:r>
              <a:rPr sz="1400" spc="6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малому</a:t>
            </a:r>
            <a:r>
              <a:rPr sz="1400" spc="6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объему</a:t>
            </a:r>
            <a:r>
              <a:rPr sz="1400" spc="6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движений,</a:t>
            </a:r>
            <a:r>
              <a:rPr sz="1400" spc="6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недостаточному</a:t>
            </a:r>
            <a:r>
              <a:rPr sz="1400" spc="6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50"/>
              </a:lnSpc>
            </a:pPr>
            <a:r>
              <a:rPr sz="1400" dirty="0">
                <a:latin typeface="Times New Roman"/>
                <a:cs typeface="Times New Roman"/>
              </a:rPr>
              <a:t>темпу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переключаемости.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Общекорригирующие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упражнения</a:t>
            </a:r>
            <a:endParaRPr sz="1400">
              <a:latin typeface="Times New Roman"/>
              <a:cs typeface="Times New Roman"/>
            </a:endParaRPr>
          </a:p>
          <a:p>
            <a:pPr marL="12700" marR="8255" indent="264795" algn="just">
              <a:lnSpc>
                <a:spcPct val="95800"/>
              </a:lnSpc>
              <a:spcBef>
                <a:spcPts val="25"/>
              </a:spcBef>
            </a:pPr>
            <a:r>
              <a:rPr sz="1400" spc="-5" dirty="0">
                <a:latin typeface="Times New Roman"/>
                <a:cs typeface="Times New Roman"/>
              </a:rPr>
              <a:t>Коррекция особенностей моторного </a:t>
            </a:r>
            <a:r>
              <a:rPr sz="1400" dirty="0">
                <a:latin typeface="Times New Roman"/>
                <a:cs typeface="Times New Roman"/>
              </a:rPr>
              <a:t>развития </a:t>
            </a:r>
            <a:r>
              <a:rPr sz="1400" spc="-5" dirty="0">
                <a:latin typeface="Times New Roman"/>
                <a:cs typeface="Times New Roman"/>
              </a:rPr>
              <a:t>детей осуществляется за счет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специальных упражнений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общепринятых способов </a:t>
            </a:r>
            <a:r>
              <a:rPr sz="1400" dirty="0">
                <a:latin typeface="Times New Roman"/>
                <a:cs typeface="Times New Roman"/>
              </a:rPr>
              <a:t>физического </a:t>
            </a:r>
            <a:r>
              <a:rPr sz="1400" spc="-5" dirty="0">
                <a:latin typeface="Times New Roman"/>
                <a:cs typeface="Times New Roman"/>
              </a:rPr>
              <a:t>воспитания.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направлена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нормализацию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мышечного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тонуса,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исправление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неправильных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статической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выносливости,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равновесия,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упорядочение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темпа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движений,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синхронного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взаимодействия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между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движениями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речью,</a:t>
            </a:r>
            <a:r>
              <a:rPr sz="1400" dirty="0">
                <a:latin typeface="Times New Roman"/>
                <a:cs typeface="Times New Roman"/>
              </a:rPr>
              <a:t> запоминание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серии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двигательных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актов,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быстроты реакции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словесные инструкции, развитие тонкой двигательной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координации, необходимой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полноценного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становления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навыков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письма.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70"/>
              </a:lnSpc>
            </a:pPr>
            <a:r>
              <a:rPr sz="1400" dirty="0">
                <a:latin typeface="Times New Roman"/>
                <a:cs typeface="Times New Roman"/>
              </a:rPr>
              <a:t>Особое</a:t>
            </a:r>
            <a:r>
              <a:rPr sz="1400" spc="5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spc="5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уделяется</a:t>
            </a:r>
            <a:r>
              <a:rPr sz="1400" spc="5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развитию</a:t>
            </a:r>
            <a:r>
              <a:rPr sz="1400" spc="5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тонкой</a:t>
            </a:r>
            <a:r>
              <a:rPr sz="1400" spc="5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моторики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пальцев</a:t>
            </a:r>
            <a:r>
              <a:rPr sz="1400" spc="57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рук.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Этому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служат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следующие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упражнения:</a:t>
            </a:r>
            <a:endParaRPr sz="1400">
              <a:latin typeface="Times New Roman"/>
              <a:cs typeface="Times New Roman"/>
            </a:endParaRPr>
          </a:p>
          <a:p>
            <a:pPr marL="384175" indent="-107314" algn="just">
              <a:lnSpc>
                <a:spcPts val="1614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сжимать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резиновую </a:t>
            </a:r>
            <a:r>
              <a:rPr sz="1400" dirty="0">
                <a:latin typeface="Times New Roman"/>
                <a:cs typeface="Times New Roman"/>
              </a:rPr>
              <a:t>грушу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или теннисный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мячик;</a:t>
            </a:r>
            <a:endParaRPr sz="1400">
              <a:latin typeface="Times New Roman"/>
              <a:cs typeface="Times New Roman"/>
            </a:endParaRPr>
          </a:p>
          <a:p>
            <a:pPr marL="384175" indent="-107314" algn="just">
              <a:lnSpc>
                <a:spcPts val="1614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разгибать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загибать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поочередно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пальцы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кулака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кулак;</a:t>
            </a:r>
            <a:endParaRPr sz="1400">
              <a:latin typeface="Times New Roman"/>
              <a:cs typeface="Times New Roman"/>
            </a:endParaRPr>
          </a:p>
          <a:p>
            <a:pPr marL="12700" marR="12065" indent="264795" algn="just">
              <a:lnSpc>
                <a:spcPts val="1610"/>
              </a:lnSpc>
              <a:spcBef>
                <a:spcPts val="75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отхлопывать</a:t>
            </a:r>
            <a:r>
              <a:rPr sz="1400" dirty="0">
                <a:latin typeface="Times New Roman"/>
                <a:cs typeface="Times New Roman"/>
              </a:rPr>
              <a:t> ритм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ладонями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столу,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затем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чередуя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положение: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ладонь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" dirty="0">
                <a:latin typeface="Times New Roman"/>
                <a:cs typeface="Times New Roman"/>
              </a:rPr>
              <a:t> ребро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(одной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двумя</a:t>
            </a:r>
            <a:r>
              <a:rPr sz="1400" dirty="0">
                <a:latin typeface="Times New Roman"/>
                <a:cs typeface="Times New Roman"/>
              </a:rPr>
              <a:t> руками);</a:t>
            </a:r>
            <a:endParaRPr sz="1400">
              <a:latin typeface="Times New Roman"/>
              <a:cs typeface="Times New Roman"/>
            </a:endParaRPr>
          </a:p>
          <a:p>
            <a:pPr marL="384175" indent="-107314" algn="just">
              <a:lnSpc>
                <a:spcPts val="1530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поочередно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каждым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пальцем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отстукивать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ритм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заданном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темпе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поверхности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стола;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4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перебирать</a:t>
            </a:r>
            <a:r>
              <a:rPr sz="1400" spc="-5" dirty="0">
                <a:latin typeface="Times New Roman"/>
                <a:cs typeface="Times New Roman"/>
              </a:rPr>
              <a:t> разными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пальцами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натянутую </a:t>
            </a:r>
            <a:r>
              <a:rPr sz="1400" dirty="0">
                <a:latin typeface="Times New Roman"/>
                <a:cs typeface="Times New Roman"/>
              </a:rPr>
              <a:t>резинку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шнурок;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4"/>
              </a:lnSpc>
              <a:buChar char="•"/>
              <a:tabLst>
                <a:tab pos="384810" algn="l"/>
                <a:tab pos="1550670" algn="l"/>
                <a:tab pos="2330450" algn="l"/>
                <a:tab pos="3128645" algn="l"/>
                <a:tab pos="4180840" algn="l"/>
                <a:tab pos="5508625" algn="l"/>
              </a:tabLst>
            </a:pPr>
            <a:r>
              <a:rPr sz="1400" dirty="0">
                <a:latin typeface="Times New Roman"/>
                <a:cs typeface="Times New Roman"/>
              </a:rPr>
              <a:t>отстреливать	каждым	</a:t>
            </a:r>
            <a:r>
              <a:rPr sz="1400" spc="-5" dirty="0">
                <a:latin typeface="Times New Roman"/>
                <a:cs typeface="Times New Roman"/>
              </a:rPr>
              <a:t>пальцем	поочередно	пинг-понговый	шарик;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тренировать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захват </a:t>
            </a:r>
            <a:r>
              <a:rPr sz="1400" dirty="0">
                <a:latin typeface="Times New Roman"/>
                <a:cs typeface="Times New Roman"/>
              </a:rPr>
              <a:t>мячей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диаметра;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>
              <a:lnSpc>
                <a:spcPts val="1610"/>
              </a:lnSpc>
              <a:spcBef>
                <a:spcPts val="75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вырабатывать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переключение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движений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правой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левой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руки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(ладонь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кулак, </a:t>
            </a:r>
            <a:r>
              <a:rPr sz="1400" dirty="0">
                <a:latin typeface="Times New Roman"/>
                <a:cs typeface="Times New Roman"/>
              </a:rPr>
              <a:t>ладонь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" dirty="0">
                <a:latin typeface="Times New Roman"/>
                <a:cs typeface="Times New Roman"/>
              </a:rPr>
              <a:t> ребро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ладони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п.);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69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903287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264795">
              <a:lnSpc>
                <a:spcPts val="1620"/>
              </a:lnSpc>
              <a:spcBef>
                <a:spcPts val="204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воспроизводить</a:t>
            </a:r>
            <a:r>
              <a:rPr sz="1400" dirty="0">
                <a:latin typeface="Times New Roman"/>
                <a:cs typeface="Times New Roman"/>
              </a:rPr>
              <a:t> различные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позы </a:t>
            </a:r>
            <a:r>
              <a:rPr sz="1400" spc="-10" dirty="0">
                <a:latin typeface="Times New Roman"/>
                <a:cs typeface="Times New Roman"/>
              </a:rPr>
              <a:t>руки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(кулак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ладонь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ребро),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пальцев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(колечко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" dirty="0">
                <a:latin typeface="Times New Roman"/>
                <a:cs typeface="Times New Roman"/>
              </a:rPr>
              <a:t> цепь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щепоть);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0"/>
              </a:lnSpc>
              <a:buChar char="•"/>
              <a:tabLst>
                <a:tab pos="384810" algn="l"/>
                <a:tab pos="1487170" algn="l"/>
                <a:tab pos="2209165" algn="l"/>
                <a:tab pos="3131820" algn="l"/>
                <a:tab pos="4225290" algn="l"/>
                <a:tab pos="5107305" algn="l"/>
              </a:tabLst>
            </a:pPr>
            <a:r>
              <a:rPr sz="1400" dirty="0">
                <a:latin typeface="Times New Roman"/>
                <a:cs typeface="Times New Roman"/>
              </a:rPr>
              <a:t>захватывать	мелкие	</a:t>
            </a:r>
            <a:r>
              <a:rPr sz="1400" spc="-5" dirty="0">
                <a:latin typeface="Times New Roman"/>
                <a:cs typeface="Times New Roman"/>
              </a:rPr>
              <a:t>предметы	небольшого	диаметра	различными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пальцами;</a:t>
            </a:r>
            <a:endParaRPr sz="1400">
              <a:latin typeface="Times New Roman"/>
              <a:cs typeface="Times New Roman"/>
            </a:endParaRPr>
          </a:p>
          <a:p>
            <a:pPr marL="12700" marR="11430" indent="264795">
              <a:lnSpc>
                <a:spcPts val="1610"/>
              </a:lnSpc>
              <a:spcBef>
                <a:spcPts val="80"/>
              </a:spcBef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перекатывать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ребристый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карандаш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большим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попеременно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остальными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пальцами;</a:t>
            </a:r>
            <a:endParaRPr sz="1400">
              <a:latin typeface="Times New Roman"/>
              <a:cs typeface="Times New Roman"/>
            </a:endParaRPr>
          </a:p>
          <a:p>
            <a:pPr marL="384175" indent="-107314">
              <a:lnSpc>
                <a:spcPts val="1535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выполнять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несложные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геометрические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узоры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мелких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деталей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(спичек,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4"/>
              </a:lnSpc>
            </a:pPr>
            <a:r>
              <a:rPr sz="1400" dirty="0">
                <a:latin typeface="Times New Roman"/>
                <a:cs typeface="Times New Roman"/>
              </a:rPr>
              <a:t>палочек,</a:t>
            </a:r>
            <a:r>
              <a:rPr sz="1400" spc="-5" dirty="0">
                <a:latin typeface="Times New Roman"/>
                <a:cs typeface="Times New Roman"/>
              </a:rPr>
              <a:t> мозаики)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 основе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образца;</a:t>
            </a:r>
            <a:endParaRPr sz="1400">
              <a:latin typeface="Times New Roman"/>
              <a:cs typeface="Times New Roman"/>
            </a:endParaRPr>
          </a:p>
          <a:p>
            <a:pPr marL="12700" marR="10795" indent="264795">
              <a:lnSpc>
                <a:spcPts val="1610"/>
              </a:lnSpc>
              <a:spcBef>
                <a:spcPts val="75"/>
              </a:spcBef>
              <a:buChar char="•"/>
              <a:tabLst>
                <a:tab pos="384810" algn="l"/>
                <a:tab pos="1121410" algn="l"/>
                <a:tab pos="1684655" algn="l"/>
                <a:tab pos="2945765" algn="l"/>
                <a:tab pos="3749675" algn="l"/>
                <a:tab pos="4448810" algn="l"/>
                <a:tab pos="5252085" algn="l"/>
                <a:tab pos="5489575" algn="l"/>
              </a:tabLst>
            </a:pP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чать	детей	ра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мам	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5" dirty="0">
                <a:latin typeface="Times New Roman"/>
                <a:cs typeface="Times New Roman"/>
              </a:rPr>
              <a:t>ват</a:t>
            </a:r>
            <a:r>
              <a:rPr sz="1400" dirty="0">
                <a:latin typeface="Times New Roman"/>
                <a:cs typeface="Times New Roman"/>
              </a:rPr>
              <a:t>а	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	и	ме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ки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-5" dirty="0">
                <a:latin typeface="Times New Roman"/>
                <a:cs typeface="Times New Roman"/>
              </a:rPr>
              <a:t>предметов.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Указанные</a:t>
            </a:r>
            <a:r>
              <a:rPr sz="1400" spc="6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упражнения</a:t>
            </a:r>
            <a:r>
              <a:rPr sz="1400" spc="6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рекомендуется</a:t>
            </a:r>
            <a:r>
              <a:rPr sz="1400" spc="6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начинать</a:t>
            </a:r>
            <a:r>
              <a:rPr sz="1400" spc="6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6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медленном</a:t>
            </a:r>
            <a:r>
              <a:rPr sz="1400" spc="6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темпе,</a:t>
            </a:r>
            <a:endParaRPr sz="1400">
              <a:latin typeface="Times New Roman"/>
              <a:cs typeface="Times New Roman"/>
            </a:endParaRPr>
          </a:p>
          <a:p>
            <a:pPr marL="12700" marR="10795" algn="just">
              <a:lnSpc>
                <a:spcPct val="961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постепенно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ускоряя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увеличивая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количество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повторений.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 следить за </a:t>
            </a:r>
            <a:r>
              <a:rPr sz="1400" dirty="0">
                <a:latin typeface="Times New Roman"/>
                <a:cs typeface="Times New Roman"/>
              </a:rPr>
              <a:t>четкостью и </a:t>
            </a:r>
            <a:r>
              <a:rPr sz="1400" spc="-5" dirty="0">
                <a:latin typeface="Times New Roman"/>
                <a:cs typeface="Times New Roman"/>
              </a:rPr>
              <a:t>ритмичностью выполнения,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5" dirty="0">
                <a:latin typeface="Times New Roman"/>
                <a:cs typeface="Times New Roman"/>
              </a:rPr>
              <a:t>допускать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содружественных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движений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пространственной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ориентации.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85"/>
              </a:lnSpc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Графические</a:t>
            </a:r>
            <a:r>
              <a:rPr sz="1400" b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навыки</a:t>
            </a:r>
            <a:endParaRPr sz="1400">
              <a:latin typeface="Times New Roman"/>
              <a:cs typeface="Times New Roman"/>
            </a:endParaRPr>
          </a:p>
          <a:p>
            <a:pPr marL="12700" marR="6985" indent="264795">
              <a:lnSpc>
                <a:spcPts val="1610"/>
              </a:lnSpc>
              <a:spcBef>
                <a:spcPts val="60"/>
              </a:spcBef>
            </a:pPr>
            <a:r>
              <a:rPr sz="1400" spc="-5" dirty="0">
                <a:latin typeface="Times New Roman"/>
                <a:cs typeface="Times New Roman"/>
              </a:rPr>
              <a:t>Овладение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графическими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навыками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обязательный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готовности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обучению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письму.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530"/>
              </a:lnSpc>
              <a:tabLst>
                <a:tab pos="2018664" algn="l"/>
                <a:tab pos="3136265" algn="l"/>
                <a:tab pos="4303395" algn="l"/>
                <a:tab pos="5104130" algn="l"/>
                <a:tab pos="5475605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Продолжительность	выполнения	графических	заданий	</a:t>
            </a:r>
            <a:r>
              <a:rPr sz="1400" dirty="0">
                <a:latin typeface="Times New Roman"/>
                <a:cs typeface="Times New Roman"/>
              </a:rPr>
              <a:t>не	</a:t>
            </a:r>
            <a:r>
              <a:rPr sz="1400" spc="-5" dirty="0">
                <a:latin typeface="Times New Roman"/>
                <a:cs typeface="Times New Roman"/>
              </a:rPr>
              <a:t>должна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dirty="0">
                <a:latin typeface="Times New Roman"/>
                <a:cs typeface="Times New Roman"/>
              </a:rPr>
              <a:t>превышать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минуты.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ct val="961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графических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происходит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постепенно,</a:t>
            </a:r>
            <a:r>
              <a:rPr sz="1400" dirty="0">
                <a:latin typeface="Times New Roman"/>
                <a:cs typeface="Times New Roman"/>
              </a:rPr>
              <a:t> по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мере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совершенствования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зрительного,</a:t>
            </a:r>
            <a:r>
              <a:rPr sz="1400" dirty="0">
                <a:latin typeface="Times New Roman"/>
                <a:cs typeface="Times New Roman"/>
              </a:rPr>
              <a:t> зрительно-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пространственного восприятия,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моторных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зрительно-моторных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функций.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графических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заданий</a:t>
            </a:r>
            <a:r>
              <a:rPr sz="1400" dirty="0">
                <a:latin typeface="Times New Roman"/>
                <a:cs typeface="Times New Roman"/>
              </a:rPr>
              <a:t> от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леворуких</a:t>
            </a:r>
            <a:r>
              <a:rPr sz="1400" dirty="0">
                <a:latin typeface="Times New Roman"/>
                <a:cs typeface="Times New Roman"/>
              </a:rPr>
              <a:t> 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следует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требовать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быстрых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движений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из-за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отклонений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зрительно-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моторной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координации.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должен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убедиться,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что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хорошо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5"/>
              </a:lnSpc>
            </a:pPr>
            <a:r>
              <a:rPr sz="1400" dirty="0">
                <a:latin typeface="Times New Roman"/>
                <a:cs typeface="Times New Roman"/>
              </a:rPr>
              <a:t>понял</a:t>
            </a:r>
            <a:r>
              <a:rPr sz="1400" spc="5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инструкцию,</a:t>
            </a:r>
            <a:r>
              <a:rPr sz="1400" spc="5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осознает</a:t>
            </a:r>
            <a:r>
              <a:rPr sz="1400" spc="5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цель</a:t>
            </a:r>
            <a:r>
              <a:rPr sz="1400" spc="5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задания.</a:t>
            </a:r>
            <a:r>
              <a:rPr sz="1400" spc="5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Следует</a:t>
            </a:r>
            <a:r>
              <a:rPr sz="1400" spc="5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позитивно</a:t>
            </a:r>
            <a:r>
              <a:rPr sz="1400" spc="5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оценивать</a:t>
            </a:r>
            <a:endParaRPr sz="1400">
              <a:latin typeface="Times New Roman"/>
              <a:cs typeface="Times New Roman"/>
            </a:endParaRPr>
          </a:p>
          <a:p>
            <a:pPr marL="12700" marR="10795" algn="just">
              <a:lnSpc>
                <a:spcPts val="1610"/>
              </a:lnSpc>
              <a:spcBef>
                <a:spcPts val="85"/>
              </a:spcBef>
            </a:pPr>
            <a:r>
              <a:rPr sz="1400" spc="-5" dirty="0">
                <a:latin typeface="Times New Roman"/>
                <a:cs typeface="Times New Roman"/>
              </a:rPr>
              <a:t>правильность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графического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подчеркивать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проявления моторной неловкости, нарушений кинестетического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зрительного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контроля.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25"/>
              </a:lnSpc>
            </a:pP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систематической</a:t>
            </a:r>
            <a:r>
              <a:rPr sz="1400" spc="5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тренировки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графомоторных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</a:t>
            </a:r>
            <a:r>
              <a:rPr sz="1400" spc="5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endParaRPr sz="1400">
              <a:latin typeface="Times New Roman"/>
              <a:cs typeface="Times New Roman"/>
            </a:endParaRPr>
          </a:p>
          <a:p>
            <a:pPr marL="12700" marR="9525" algn="just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использовать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рекомендованные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Общеобразовательной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выполнения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задания</a:t>
            </a:r>
            <a:r>
              <a:rPr sz="1400" dirty="0">
                <a:latin typeface="Times New Roman"/>
                <a:cs typeface="Times New Roman"/>
              </a:rPr>
              <a:t> может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быть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скорректировано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учетом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детей.</a:t>
            </a:r>
            <a:endParaRPr sz="1400">
              <a:latin typeface="Times New Roman"/>
              <a:cs typeface="Times New Roman"/>
            </a:endParaRPr>
          </a:p>
          <a:p>
            <a:pPr marL="12700" marR="897890">
              <a:lnSpc>
                <a:spcPts val="1610"/>
              </a:lnSpc>
              <a:spcBef>
                <a:spcPts val="30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Развитие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речи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в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связи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с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усвоением</a:t>
            </a:r>
            <a:r>
              <a:rPr sz="14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навыков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самообслуживания </a:t>
            </a:r>
            <a:r>
              <a:rPr sz="1400" b="1" spc="-335" dirty="0">
                <a:latin typeface="Times New Roman"/>
                <a:cs typeface="Times New Roman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4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элементов труда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05"/>
              </a:lnSpc>
            </a:pP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7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формировании</a:t>
            </a:r>
            <a:r>
              <a:rPr sz="1400" spc="7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 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</a:t>
            </a:r>
            <a:r>
              <a:rPr sz="1400" spc="7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самообслуживания,</a:t>
            </a:r>
            <a:r>
              <a:rPr sz="1400" spc="7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культурно-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  <a:spcBef>
                <a:spcPts val="30"/>
              </a:spcBef>
            </a:pPr>
            <a:r>
              <a:rPr sz="1400" spc="-5" dirty="0">
                <a:latin typeface="Times New Roman"/>
                <a:cs typeface="Times New Roman"/>
              </a:rPr>
              <a:t>гигиенических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целесообразно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ситуации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по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пониманию,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усвоению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одновременно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прочному</a:t>
            </a:r>
            <a:r>
              <a:rPr sz="1400" dirty="0">
                <a:latin typeface="Times New Roman"/>
                <a:cs typeface="Times New Roman"/>
              </a:rPr>
              <a:t> закреплению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соответствующей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предметной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глагольной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(вода,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мыло,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щетка,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полотенце,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одежда,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умываться, </a:t>
            </a:r>
            <a:r>
              <a:rPr sz="1400" dirty="0">
                <a:latin typeface="Times New Roman"/>
                <a:cs typeface="Times New Roman"/>
              </a:rPr>
              <a:t> мылить, </a:t>
            </a:r>
            <a:r>
              <a:rPr sz="1400" spc="-5" dirty="0">
                <a:latin typeface="Times New Roman"/>
                <a:cs typeface="Times New Roman"/>
              </a:rPr>
              <a:t>вытирать, надевать,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завязывать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развязывать,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грязный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чистый,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мокрый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" dirty="0">
                <a:latin typeface="Times New Roman"/>
                <a:cs typeface="Times New Roman"/>
              </a:rPr>
              <a:t> сухой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др.).</a:t>
            </a:r>
            <a:endParaRPr sz="1400">
              <a:latin typeface="Times New Roman"/>
              <a:cs typeface="Times New Roman"/>
            </a:endParaRPr>
          </a:p>
          <a:p>
            <a:pPr marL="12700" marR="5715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тех</a:t>
            </a:r>
            <a:r>
              <a:rPr sz="1400" dirty="0">
                <a:latin typeface="Times New Roman"/>
                <a:cs typeface="Times New Roman"/>
              </a:rPr>
              <a:t> или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можно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сформировать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том,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какую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пользу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приносит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аккуратность,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243380" y="9502454"/>
            <a:ext cx="5787390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spc="-5" dirty="0">
                <a:latin typeface="Times New Roman"/>
                <a:cs typeface="Times New Roman"/>
              </a:rPr>
              <a:t>Так,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наблюдении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уходе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комнатными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растениями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закрепляется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70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60440" cy="555752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11430" algn="just">
              <a:lnSpc>
                <a:spcPct val="960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складывать одежду, </a:t>
            </a:r>
            <a:r>
              <a:rPr sz="1400" dirty="0">
                <a:latin typeface="Times New Roman"/>
                <a:cs typeface="Times New Roman"/>
              </a:rPr>
              <a:t>чтобы ее </a:t>
            </a:r>
            <a:r>
              <a:rPr sz="1400" spc="-5" dirty="0">
                <a:latin typeface="Times New Roman"/>
                <a:cs typeface="Times New Roman"/>
              </a:rPr>
              <a:t>потом легко надеть, </a:t>
            </a:r>
            <a:r>
              <a:rPr sz="1400" dirty="0">
                <a:latin typeface="Times New Roman"/>
                <a:cs typeface="Times New Roman"/>
              </a:rPr>
              <a:t>в какой </a:t>
            </a:r>
            <a:r>
              <a:rPr sz="1400" spc="-5" dirty="0">
                <a:latin typeface="Times New Roman"/>
                <a:cs typeface="Times New Roman"/>
              </a:rPr>
              <a:t>последовательности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 делать; </a:t>
            </a:r>
            <a:r>
              <a:rPr sz="1400" dirty="0">
                <a:latin typeface="Times New Roman"/>
                <a:cs typeface="Times New Roman"/>
              </a:rPr>
              <a:t>дать </a:t>
            </a:r>
            <a:r>
              <a:rPr sz="1400" spc="-5" dirty="0">
                <a:latin typeface="Times New Roman"/>
                <a:cs typeface="Times New Roman"/>
              </a:rPr>
              <a:t>детям представление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понятиях «нижнее белье», «верхняя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одежда» </a:t>
            </a:r>
            <a:r>
              <a:rPr sz="1400" dirty="0">
                <a:latin typeface="Times New Roman"/>
                <a:cs typeface="Times New Roman"/>
              </a:rPr>
              <a:t>и т. д., </a:t>
            </a:r>
            <a:r>
              <a:rPr sz="1400" spc="-5" dirty="0">
                <a:latin typeface="Times New Roman"/>
                <a:cs typeface="Times New Roman"/>
              </a:rPr>
              <a:t>закрепляя при этом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активной речи необходимый словарный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минимум.</a:t>
            </a:r>
            <a:endParaRPr sz="1400">
              <a:latin typeface="Times New Roman"/>
              <a:cs typeface="Times New Roman"/>
            </a:endParaRPr>
          </a:p>
          <a:p>
            <a:pPr marL="12700" marR="6350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Не</a:t>
            </a:r>
            <a:r>
              <a:rPr sz="1400" dirty="0">
                <a:latin typeface="Times New Roman"/>
                <a:cs typeface="Times New Roman"/>
              </a:rPr>
              <a:t> менее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важную</a:t>
            </a:r>
            <a:r>
              <a:rPr sz="1400" dirty="0">
                <a:latin typeface="Times New Roman"/>
                <a:cs typeface="Times New Roman"/>
              </a:rPr>
              <a:t> роль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играет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 </a:t>
            </a:r>
            <a:r>
              <a:rPr sz="1400" dirty="0">
                <a:latin typeface="Times New Roman"/>
                <a:cs typeface="Times New Roman"/>
              </a:rPr>
              <a:t> навыков </a:t>
            </a:r>
            <a:r>
              <a:rPr sz="1400" spc="-5" dirty="0">
                <a:latin typeface="Times New Roman"/>
                <a:cs typeface="Times New Roman"/>
              </a:rPr>
              <a:t>самообслуживания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элементов труда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дежурства </a:t>
            </a:r>
            <a:r>
              <a:rPr sz="1400" dirty="0">
                <a:latin typeface="Times New Roman"/>
                <a:cs typeface="Times New Roman"/>
              </a:rPr>
              <a:t>детей, </a:t>
            </a:r>
            <a:r>
              <a:rPr sz="1400" spc="-5" dirty="0">
                <a:latin typeface="Times New Roman"/>
                <a:cs typeface="Times New Roman"/>
              </a:rPr>
              <a:t>сервировка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стола,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уборка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посуды</a:t>
            </a:r>
            <a:r>
              <a:rPr sz="1400" spc="3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после 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еды,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раздача 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материалов</a:t>
            </a:r>
            <a:r>
              <a:rPr sz="1400" spc="3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пособий,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ts val="161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приготовленных воспитателем для </a:t>
            </a:r>
            <a:r>
              <a:rPr sz="1400" dirty="0">
                <a:latin typeface="Times New Roman"/>
                <a:cs typeface="Times New Roman"/>
              </a:rPr>
              <a:t>занятия и т. д. </a:t>
            </a:r>
            <a:r>
              <a:rPr sz="1400" spc="-5" dirty="0">
                <a:latin typeface="Times New Roman"/>
                <a:cs typeface="Times New Roman"/>
              </a:rPr>
              <a:t>Так, при сервировке стола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 </a:t>
            </a:r>
            <a:r>
              <a:rPr sz="1400" dirty="0">
                <a:latin typeface="Times New Roman"/>
                <a:cs typeface="Times New Roman"/>
              </a:rPr>
              <a:t>беседы с детьми </a:t>
            </a:r>
            <a:r>
              <a:rPr sz="1400" spc="-5" dirty="0">
                <a:latin typeface="Times New Roman"/>
                <a:cs typeface="Times New Roman"/>
              </a:rPr>
              <a:t>нужно постепенно вводить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их </a:t>
            </a:r>
            <a:r>
              <a:rPr sz="1400" dirty="0">
                <a:latin typeface="Times New Roman"/>
                <a:cs typeface="Times New Roman"/>
              </a:rPr>
              <a:t>речь </a:t>
            </a:r>
            <a:r>
              <a:rPr sz="1400" spc="-5" dirty="0">
                <a:latin typeface="Times New Roman"/>
                <a:cs typeface="Times New Roman"/>
              </a:rPr>
              <a:t>новые </a:t>
            </a:r>
            <a:r>
              <a:rPr sz="1400" dirty="0">
                <a:latin typeface="Times New Roman"/>
                <a:cs typeface="Times New Roman"/>
              </a:rPr>
              <a:t>слова,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уточнять и </a:t>
            </a:r>
            <a:r>
              <a:rPr sz="1400" spc="-5" dirty="0">
                <a:latin typeface="Times New Roman"/>
                <a:cs typeface="Times New Roman"/>
              </a:rPr>
              <a:t>закреплять уже </a:t>
            </a:r>
            <a:r>
              <a:rPr sz="1400" dirty="0">
                <a:latin typeface="Times New Roman"/>
                <a:cs typeface="Times New Roman"/>
              </a:rPr>
              <a:t>знакомые </a:t>
            </a:r>
            <a:r>
              <a:rPr sz="1400" spc="-5" dirty="0">
                <a:latin typeface="Times New Roman"/>
                <a:cs typeface="Times New Roman"/>
              </a:rPr>
              <a:t>слова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словосочетания, обозначающие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посуду, </a:t>
            </a:r>
            <a:r>
              <a:rPr sz="1400" dirty="0">
                <a:latin typeface="Times New Roman"/>
                <a:cs typeface="Times New Roman"/>
              </a:rPr>
              <a:t>столовые </a:t>
            </a:r>
            <a:r>
              <a:rPr sz="1400" spc="-5" dirty="0">
                <a:latin typeface="Times New Roman"/>
                <a:cs typeface="Times New Roman"/>
              </a:rPr>
              <a:t>приборы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другие предметы сервировки </a:t>
            </a:r>
            <a:r>
              <a:rPr sz="1400" dirty="0">
                <a:latin typeface="Times New Roman"/>
                <a:cs typeface="Times New Roman"/>
              </a:rPr>
              <a:t>(тарелка, </a:t>
            </a:r>
            <a:r>
              <a:rPr sz="1400" spc="-5" dirty="0">
                <a:latin typeface="Times New Roman"/>
                <a:cs typeface="Times New Roman"/>
              </a:rPr>
              <a:t>ложка,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вилка, чашка, чайник, скатерть, салфетка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др.). Следует включать </a:t>
            </a:r>
            <a:r>
              <a:rPr sz="1400" dirty="0">
                <a:latin typeface="Times New Roman"/>
                <a:cs typeface="Times New Roman"/>
              </a:rPr>
              <a:t>задания на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преобразование</a:t>
            </a:r>
            <a:r>
              <a:rPr sz="1400" spc="6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</a:t>
            </a:r>
            <a:r>
              <a:rPr sz="1400" spc="6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6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помощью</a:t>
            </a:r>
            <a:r>
              <a:rPr sz="1400" spc="6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суффикса</a:t>
            </a:r>
            <a:r>
              <a:rPr sz="1400" spc="6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(сахар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6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сахарница,</a:t>
            </a:r>
            <a:r>
              <a:rPr sz="1400" spc="6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хлеб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5"/>
              </a:lnSpc>
            </a:pPr>
            <a:r>
              <a:rPr sz="1400" spc="-5" dirty="0">
                <a:latin typeface="Times New Roman"/>
                <a:cs typeface="Times New Roman"/>
              </a:rPr>
              <a:t>хлебница).</a:t>
            </a:r>
            <a:r>
              <a:rPr sz="1400" spc="6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6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уборке</a:t>
            </a:r>
            <a:r>
              <a:rPr sz="1400" spc="6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постелей</a:t>
            </a:r>
            <a:r>
              <a:rPr sz="1400" spc="6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надо</a:t>
            </a:r>
            <a:r>
              <a:rPr sz="1400" spc="6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вырабатывать</a:t>
            </a:r>
            <a:r>
              <a:rPr sz="1400" spc="6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6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6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умение</a:t>
            </a:r>
            <a:r>
              <a:rPr sz="1400" spc="6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правильной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последовательности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складывать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одеяло,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застилать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покрывало, </a:t>
            </a:r>
            <a:r>
              <a:rPr sz="1400" dirty="0">
                <a:latin typeface="Times New Roman"/>
                <a:cs typeface="Times New Roman"/>
              </a:rPr>
              <a:t> ставить </a:t>
            </a:r>
            <a:r>
              <a:rPr sz="1400" spc="-5" dirty="0">
                <a:latin typeface="Times New Roman"/>
                <a:cs typeface="Times New Roman"/>
              </a:rPr>
              <a:t>подушку </a:t>
            </a:r>
            <a:r>
              <a:rPr sz="1400" dirty="0">
                <a:latin typeface="Times New Roman"/>
                <a:cs typeface="Times New Roman"/>
              </a:rPr>
              <a:t>и т. д. Кроме </a:t>
            </a:r>
            <a:r>
              <a:rPr sz="1400" spc="-5" dirty="0">
                <a:latin typeface="Times New Roman"/>
                <a:cs typeface="Times New Roman"/>
              </a:rPr>
              <a:t>того, воспитатель вводит </a:t>
            </a:r>
            <a:r>
              <a:rPr sz="1400" dirty="0">
                <a:latin typeface="Times New Roman"/>
                <a:cs typeface="Times New Roman"/>
              </a:rPr>
              <a:t>в лексику детей слова-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антонимы: застелил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расстелил, быстро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медленно, хорошо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плохо, учит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 обращаться </a:t>
            </a:r>
            <a:r>
              <a:rPr sz="1400" spc="-10" dirty="0">
                <a:latin typeface="Times New Roman"/>
                <a:cs typeface="Times New Roman"/>
              </a:rPr>
              <a:t>друг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" dirty="0">
                <a:latin typeface="Times New Roman"/>
                <a:cs typeface="Times New Roman"/>
              </a:rPr>
              <a:t>другу </a:t>
            </a:r>
            <a:r>
              <a:rPr sz="1400" spc="-5" dirty="0">
                <a:latin typeface="Times New Roman"/>
                <a:cs typeface="Times New Roman"/>
              </a:rPr>
              <a:t>за </a:t>
            </a:r>
            <a:r>
              <a:rPr sz="1400" dirty="0">
                <a:latin typeface="Times New Roman"/>
                <a:cs typeface="Times New Roman"/>
              </a:rPr>
              <a:t>помощью, </a:t>
            </a:r>
            <a:r>
              <a:rPr sz="1400" spc="-5" dirty="0">
                <a:latin typeface="Times New Roman"/>
                <a:cs typeface="Times New Roman"/>
              </a:rPr>
              <a:t>просить недостающие предметы.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Обращается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построение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предложений.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 </a:t>
            </a:r>
            <a:r>
              <a:rPr sz="1400" spc="-5" dirty="0">
                <a:latin typeface="Times New Roman"/>
                <a:cs typeface="Times New Roman"/>
              </a:rPr>
              <a:t> подготовке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занятиям полезно </a:t>
            </a:r>
            <a:r>
              <a:rPr sz="1400" dirty="0">
                <a:latin typeface="Times New Roman"/>
                <a:cs typeface="Times New Roman"/>
              </a:rPr>
              <a:t>давать детям </a:t>
            </a:r>
            <a:r>
              <a:rPr sz="1400" spc="-5" dirty="0">
                <a:latin typeface="Times New Roman"/>
                <a:cs typeface="Times New Roman"/>
              </a:rPr>
              <a:t>поручения, требующие хорошей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ориентировки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пространстве,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точное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пространственных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отношений, обозначаемых предлогами (</a:t>
            </a:r>
            <a:r>
              <a:rPr sz="1400" i="1" spc="-5" dirty="0">
                <a:latin typeface="Times New Roman"/>
                <a:cs typeface="Times New Roman"/>
              </a:rPr>
              <a:t>в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i="1" spc="229" dirty="0">
                <a:latin typeface="Times New Roman"/>
                <a:cs typeface="Times New Roman"/>
              </a:rPr>
              <a:t>а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-5" dirty="0">
                <a:latin typeface="Times New Roman"/>
                <a:cs typeface="Times New Roman"/>
              </a:rPr>
              <a:t>под;</a:t>
            </a:r>
            <a:r>
              <a:rPr sz="1400" i="1" dirty="0">
                <a:latin typeface="Times New Roman"/>
                <a:cs typeface="Times New Roman"/>
              </a:rPr>
              <a:t> а — </a:t>
            </a:r>
            <a:r>
              <a:rPr sz="1400" i="1" spc="135" dirty="0">
                <a:latin typeface="Times New Roman"/>
                <a:cs typeface="Times New Roman"/>
              </a:rPr>
              <a:t>и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-5" dirty="0">
                <a:latin typeface="Times New Roman"/>
                <a:cs typeface="Times New Roman"/>
              </a:rPr>
              <a:t>до;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40" dirty="0">
                <a:latin typeface="Times New Roman"/>
                <a:cs typeface="Times New Roman"/>
              </a:rPr>
              <a:t>ере</a:t>
            </a:r>
            <a:r>
              <a:rPr sz="1400" i="1" spc="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между — </a:t>
            </a:r>
            <a:r>
              <a:rPr sz="1400" i="1" spc="135" dirty="0">
                <a:latin typeface="Times New Roman"/>
                <a:cs typeface="Times New Roman"/>
              </a:rPr>
              <a:t>и </a:t>
            </a:r>
            <a:r>
              <a:rPr sz="1400" i="1" dirty="0">
                <a:latin typeface="Times New Roman"/>
                <a:cs typeface="Times New Roman"/>
              </a:rPr>
              <a:t>-под — </a:t>
            </a:r>
            <a:r>
              <a:rPr sz="1400" i="1" spc="135" dirty="0">
                <a:latin typeface="Times New Roman"/>
                <a:cs typeface="Times New Roman"/>
              </a:rPr>
              <a:t>и </a:t>
            </a:r>
            <a:r>
              <a:rPr sz="1400" i="1" spc="-15" dirty="0">
                <a:latin typeface="Times New Roman"/>
                <a:cs typeface="Times New Roman"/>
              </a:rPr>
              <a:t>- </a:t>
            </a:r>
            <a:r>
              <a:rPr sz="1400" i="1" dirty="0">
                <a:latin typeface="Times New Roman"/>
                <a:cs typeface="Times New Roman"/>
              </a:rPr>
              <a:t>а </a:t>
            </a:r>
            <a:r>
              <a:rPr sz="1400" dirty="0">
                <a:latin typeface="Times New Roman"/>
                <a:cs typeface="Times New Roman"/>
              </a:rPr>
              <a:t>и т. п.) и </a:t>
            </a:r>
            <a:r>
              <a:rPr sz="1400" spc="-5" dirty="0">
                <a:latin typeface="Times New Roman"/>
                <a:cs typeface="Times New Roman"/>
              </a:rPr>
              <a:t>наречиями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сверху, </a:t>
            </a:r>
            <a:r>
              <a:rPr sz="1400" i="1" spc="-5" dirty="0">
                <a:latin typeface="Times New Roman"/>
                <a:cs typeface="Times New Roman"/>
              </a:rPr>
              <a:t>сбоку, вперед </a:t>
            </a:r>
            <a:r>
              <a:rPr sz="1400" dirty="0">
                <a:latin typeface="Times New Roman"/>
                <a:cs typeface="Times New Roman"/>
              </a:rPr>
              <a:t>и т. д.) 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опорой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наглядность,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" dirty="0">
                <a:latin typeface="Times New Roman"/>
                <a:cs typeface="Times New Roman"/>
              </a:rPr>
              <a:t>затем</a:t>
            </a:r>
            <a:r>
              <a:rPr sz="1400" dirty="0">
                <a:latin typeface="Times New Roman"/>
                <a:cs typeface="Times New Roman"/>
              </a:rPr>
              <a:t> и без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нее.</a:t>
            </a:r>
            <a:endParaRPr sz="1400">
              <a:latin typeface="Times New Roman"/>
              <a:cs typeface="Times New Roman"/>
            </a:endParaRPr>
          </a:p>
          <a:p>
            <a:pPr marL="12700" marR="10795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должны</a:t>
            </a:r>
            <a:r>
              <a:rPr sz="1400" dirty="0">
                <a:latin typeface="Times New Roman"/>
                <a:cs typeface="Times New Roman"/>
              </a:rPr>
              <a:t> назвать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составить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правильную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фразу,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используя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предикативную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лексику,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соответствующую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данной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80"/>
              </a:lnSpc>
            </a:pPr>
            <a:r>
              <a:rPr sz="1400" spc="-5" dirty="0">
                <a:latin typeface="Times New Roman"/>
                <a:cs typeface="Times New Roman"/>
              </a:rPr>
              <a:t>ситуации.</a:t>
            </a:r>
            <a:r>
              <a:rPr sz="1400" spc="34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Если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дети  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затрудняются,</a:t>
            </a:r>
            <a:r>
              <a:rPr sz="1400" spc="340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spc="10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должен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  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помочь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6212204"/>
            <a:ext cx="48266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12875" algn="l"/>
                <a:tab pos="1975485" algn="l"/>
                <a:tab pos="2949575" algn="l"/>
                <a:tab pos="4166870" algn="l"/>
              </a:tabLst>
            </a:pPr>
            <a:r>
              <a:rPr sz="1400" dirty="0">
                <a:latin typeface="Times New Roman"/>
                <a:cs typeface="Times New Roman"/>
              </a:rPr>
              <a:t>акт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ализировать	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анее	из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	темати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еск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	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8204" y="6416420"/>
            <a:ext cx="47637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61110" algn="l"/>
                <a:tab pos="2609215" algn="l"/>
                <a:tab pos="3568065" algn="l"/>
                <a:tab pos="4490085" algn="l"/>
              </a:tabLst>
            </a:pP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зовать	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ые	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	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йств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6620636"/>
            <a:ext cx="48063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61160" algn="l"/>
                <a:tab pos="2660650" algn="l"/>
                <a:tab pos="3970020" algn="l"/>
              </a:tabLst>
            </a:pPr>
            <a:r>
              <a:rPr sz="1400" spc="-5" dirty="0">
                <a:latin typeface="Times New Roman"/>
                <a:cs typeface="Times New Roman"/>
              </a:rPr>
              <a:t>соответствующих	</a:t>
            </a:r>
            <a:r>
              <a:rPr sz="1400" dirty="0">
                <a:latin typeface="Times New Roman"/>
                <a:cs typeface="Times New Roman"/>
              </a:rPr>
              <a:t>глаголов,	</a:t>
            </a:r>
            <a:r>
              <a:rPr sz="1400" spc="-5" dirty="0">
                <a:latin typeface="Times New Roman"/>
                <a:cs typeface="Times New Roman"/>
              </a:rPr>
              <a:t>определений,	предлогов.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20641" y="6212204"/>
            <a:ext cx="1112520" cy="852169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2225" marR="5080" indent="-10160" algn="just">
              <a:lnSpc>
                <a:spcPts val="161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Также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важно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употребления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8204" y="6824853"/>
            <a:ext cx="486346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стимулирует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переход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словосочетаний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предложений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составлению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детьми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текстов.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8204" y="7233284"/>
            <a:ext cx="6057900" cy="228536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indent="264795" algn="just">
              <a:lnSpc>
                <a:spcPct val="959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Одно </a:t>
            </a:r>
            <a:r>
              <a:rPr sz="1400" dirty="0">
                <a:latin typeface="Times New Roman"/>
                <a:cs typeface="Times New Roman"/>
              </a:rPr>
              <a:t>из </a:t>
            </a:r>
            <a:r>
              <a:rPr sz="1400" spc="-5" dirty="0">
                <a:latin typeface="Times New Roman"/>
                <a:cs typeface="Times New Roman"/>
              </a:rPr>
              <a:t>основных </a:t>
            </a:r>
            <a:r>
              <a:rPr sz="1400" dirty="0">
                <a:latin typeface="Times New Roman"/>
                <a:cs typeface="Times New Roman"/>
              </a:rPr>
              <a:t>мест в </a:t>
            </a:r>
            <a:r>
              <a:rPr sz="1400" spc="-5" dirty="0">
                <a:latin typeface="Times New Roman"/>
                <a:cs typeface="Times New Roman"/>
              </a:rPr>
              <a:t>развитии речи детей занимает ручной </a:t>
            </a:r>
            <a:r>
              <a:rPr sz="1400" spc="-10" dirty="0">
                <a:latin typeface="Times New Roman"/>
                <a:cs typeface="Times New Roman"/>
              </a:rPr>
              <a:t>труд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детском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саду.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изготавливают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различные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поделки,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игрушки,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сувениры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 </a:t>
            </a:r>
            <a:r>
              <a:rPr sz="1400" dirty="0">
                <a:latin typeface="Times New Roman"/>
                <a:cs typeface="Times New Roman"/>
              </a:rPr>
              <a:t>д. В </a:t>
            </a:r>
            <a:r>
              <a:rPr sz="1400" spc="-5" dirty="0">
                <a:latin typeface="Times New Roman"/>
                <a:cs typeface="Times New Roman"/>
              </a:rPr>
              <a:t>процессе работы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непринужденной обстановке воспитатель побуждает </a:t>
            </a:r>
            <a:r>
              <a:rPr sz="1400" dirty="0">
                <a:latin typeface="Times New Roman"/>
                <a:cs typeface="Times New Roman"/>
              </a:rPr>
              <a:t> 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пользоваться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речью: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называть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материал,</a:t>
            </a:r>
            <a:r>
              <a:rPr sz="1400" dirty="0">
                <a:latin typeface="Times New Roman"/>
                <a:cs typeface="Times New Roman"/>
              </a:rPr>
              <a:t> из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изготавливается </a:t>
            </a:r>
            <a:r>
              <a:rPr sz="1400" dirty="0">
                <a:latin typeface="Times New Roman"/>
                <a:cs typeface="Times New Roman"/>
              </a:rPr>
              <a:t> поделка,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инструменты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труда,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рассказывать</a:t>
            </a:r>
            <a:r>
              <a:rPr sz="1400" dirty="0">
                <a:latin typeface="Times New Roman"/>
                <a:cs typeface="Times New Roman"/>
              </a:rPr>
              <a:t> 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назначении</a:t>
            </a:r>
            <a:r>
              <a:rPr sz="1400" dirty="0">
                <a:latin typeface="Times New Roman"/>
                <a:cs typeface="Times New Roman"/>
              </a:rPr>
              <a:t> изготавливаемого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предмета, описывать ход своей работы. Дети учатся различать предметы по </a:t>
            </a:r>
            <a:r>
              <a:rPr sz="1400" dirty="0">
                <a:latin typeface="Times New Roman"/>
                <a:cs typeface="Times New Roman"/>
              </a:rPr>
              <a:t> форме,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цвету,</a:t>
            </a:r>
            <a:r>
              <a:rPr sz="1400" spc="-5" dirty="0">
                <a:latin typeface="Times New Roman"/>
                <a:cs typeface="Times New Roman"/>
              </a:rPr>
              <a:t> величине.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95"/>
              </a:lnSpc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Развитие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речи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в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связи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с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экологическим</a:t>
            </a:r>
            <a:r>
              <a:rPr sz="14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воспитанием</a:t>
            </a:r>
            <a:endParaRPr sz="1400">
              <a:latin typeface="Times New Roman"/>
              <a:cs typeface="Times New Roman"/>
            </a:endParaRPr>
          </a:p>
          <a:p>
            <a:pPr marL="12700" marR="6350" indent="264795" algn="just">
              <a:lnSpc>
                <a:spcPts val="1610"/>
              </a:lnSpc>
              <a:spcBef>
                <a:spcPts val="65"/>
              </a:spcBef>
            </a:pPr>
            <a:r>
              <a:rPr sz="1400" dirty="0">
                <a:latin typeface="Times New Roman"/>
                <a:cs typeface="Times New Roman"/>
              </a:rPr>
              <a:t>Наблюдения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</a:t>
            </a:r>
            <a:r>
              <a:rPr sz="1400" spc="-5" dirty="0">
                <a:latin typeface="Times New Roman"/>
                <a:cs typeface="Times New Roman"/>
              </a:rPr>
              <a:t> причинно-следственными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связями</a:t>
            </a:r>
            <a:r>
              <a:rPr sz="1400" dirty="0">
                <a:latin typeface="Times New Roman"/>
                <a:cs typeface="Times New Roman"/>
              </a:rPr>
              <a:t> между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природными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явлениями,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расширение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уточнение</a:t>
            </a:r>
            <a:r>
              <a:rPr sz="1400" dirty="0">
                <a:latin typeface="Times New Roman"/>
                <a:cs typeface="Times New Roman"/>
              </a:rPr>
              <a:t> представлений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животном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растительном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мире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является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хорошей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базой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мышления.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978204" y="9502454"/>
            <a:ext cx="69786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spc="-5" dirty="0">
                <a:latin typeface="Times New Roman"/>
                <a:cs typeface="Times New Roman"/>
              </a:rPr>
              <a:t>русского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70483" y="9502454"/>
            <a:ext cx="46291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dirty="0">
                <a:latin typeface="Times New Roman"/>
                <a:cs typeface="Times New Roman"/>
              </a:rPr>
              <a:t>яз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ка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25640" y="9502454"/>
            <a:ext cx="200660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dirty="0">
                <a:latin typeface="Times New Roman"/>
                <a:cs typeface="Times New Roman"/>
              </a:rPr>
              <a:t>не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19907" y="9502454"/>
            <a:ext cx="852169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spc="-5" dirty="0">
                <a:latin typeface="Times New Roman"/>
                <a:cs typeface="Times New Roman"/>
              </a:rPr>
              <a:t>одинаковы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66068" y="9502454"/>
            <a:ext cx="209550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69579" y="9502454"/>
            <a:ext cx="80835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spc="-5" dirty="0">
                <a:latin typeface="Times New Roman"/>
                <a:cs typeface="Times New Roman"/>
              </a:rPr>
              <a:t>трудности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70229" y="9502454"/>
            <a:ext cx="285750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49885" y="9502454"/>
            <a:ext cx="1179830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spc="-5" dirty="0">
                <a:latin typeface="Times New Roman"/>
                <a:cs typeface="Times New Roman"/>
              </a:rPr>
              <a:t>произношения.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71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576199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70"/>
              </a:spcBef>
              <a:tabLst>
                <a:tab pos="546354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правильность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точность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употребления</a:t>
            </a:r>
            <a:r>
              <a:rPr sz="1400" dirty="0">
                <a:latin typeface="Times New Roman"/>
                <a:cs typeface="Times New Roman"/>
              </a:rPr>
              <a:t> слов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природоведческой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тематики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(растения садовые, </a:t>
            </a:r>
            <a:r>
              <a:rPr sz="1400" dirty="0">
                <a:latin typeface="Times New Roman"/>
                <a:cs typeface="Times New Roman"/>
              </a:rPr>
              <a:t>комнатные, </a:t>
            </a:r>
            <a:r>
              <a:rPr sz="1400" spc="-5" dirty="0">
                <a:latin typeface="Times New Roman"/>
                <a:cs typeface="Times New Roman"/>
              </a:rPr>
              <a:t>стебель, </a:t>
            </a:r>
            <a:r>
              <a:rPr sz="1400" dirty="0">
                <a:latin typeface="Times New Roman"/>
                <a:cs typeface="Times New Roman"/>
              </a:rPr>
              <a:t>лист, </a:t>
            </a:r>
            <a:r>
              <a:rPr sz="1400" spc="-5" dirty="0">
                <a:latin typeface="Times New Roman"/>
                <a:cs typeface="Times New Roman"/>
              </a:rPr>
              <a:t>цветок, поливать, ухаживать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др.),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также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использование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падежных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родовых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окончаний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существительных,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прилагательных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глаголов.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Эту</a:t>
            </a:r>
            <a:r>
              <a:rPr sz="1400" dirty="0">
                <a:latin typeface="Times New Roman"/>
                <a:cs typeface="Times New Roman"/>
              </a:rPr>
              <a:t> работу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надо </a:t>
            </a:r>
            <a:r>
              <a:rPr sz="1400" dirty="0">
                <a:latin typeface="Times New Roman"/>
                <a:cs typeface="Times New Roman"/>
              </a:rPr>
              <a:t> строить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чтобы</a:t>
            </a:r>
            <a:r>
              <a:rPr sz="1400" dirty="0">
                <a:latin typeface="Times New Roman"/>
                <a:cs typeface="Times New Roman"/>
              </a:rPr>
              <a:t> дети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имели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поделиться</a:t>
            </a:r>
            <a:r>
              <a:rPr sz="1400" dirty="0">
                <a:latin typeface="Times New Roman"/>
                <a:cs typeface="Times New Roman"/>
              </a:rPr>
              <a:t> своим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опытом</a:t>
            </a:r>
            <a:r>
              <a:rPr sz="1400" dirty="0">
                <a:latin typeface="Times New Roman"/>
                <a:cs typeface="Times New Roman"/>
              </a:rPr>
              <a:t> 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ими	дет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indent="264795" algn="just">
              <a:lnSpc>
                <a:spcPts val="1580"/>
              </a:lnSpc>
            </a:pP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экологически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грамотного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поведения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580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природных</a:t>
            </a:r>
            <a:r>
              <a:rPr sz="1400" dirty="0">
                <a:latin typeface="Times New Roman"/>
                <a:cs typeface="Times New Roman"/>
              </a:rPr>
              <a:t> условиях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(во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прогулок,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экскурсий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повседневной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жизни),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составлению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сюжетных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описательных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рассказов,</a:t>
            </a:r>
            <a:r>
              <a:rPr sz="1400" dirty="0">
                <a:latin typeface="Times New Roman"/>
                <a:cs typeface="Times New Roman"/>
              </a:rPr>
              <a:t> подбирать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синонимы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антонимы,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практически </a:t>
            </a:r>
            <a:r>
              <a:rPr sz="1400" dirty="0">
                <a:latin typeface="Times New Roman"/>
                <a:cs typeface="Times New Roman"/>
              </a:rPr>
              <a:t> использовать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навыки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словообразования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(образование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относительных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притяжательных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прилагательных).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должен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создавать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ситуации,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заставляющие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разговаривать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друг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другом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конкретные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темы</a:t>
            </a:r>
            <a:r>
              <a:rPr sz="1400" dirty="0">
                <a:latin typeface="Times New Roman"/>
                <a:cs typeface="Times New Roman"/>
              </a:rPr>
              <a:t> на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наблюдений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природными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явлениями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(условия</a:t>
            </a:r>
            <a:r>
              <a:rPr sz="1400" dirty="0">
                <a:latin typeface="Times New Roman"/>
                <a:cs typeface="Times New Roman"/>
              </a:rPr>
              <a:t> жизни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растений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животных, сезонные изменения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природе </a:t>
            </a:r>
            <a:r>
              <a:rPr sz="1400" dirty="0">
                <a:latin typeface="Times New Roman"/>
                <a:cs typeface="Times New Roman"/>
              </a:rPr>
              <a:t>и т. д.). </a:t>
            </a:r>
            <a:r>
              <a:rPr sz="1400" spc="-5" dirty="0">
                <a:latin typeface="Times New Roman"/>
                <a:cs typeface="Times New Roman"/>
              </a:rPr>
              <a:t>Коммуникативная функция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таким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образом,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обогащается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непринужденной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обстановке,</a:t>
            </a:r>
            <a:r>
              <a:rPr sz="1400" dirty="0">
                <a:latin typeface="Times New Roman"/>
                <a:cs typeface="Times New Roman"/>
              </a:rPr>
              <a:t> 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заданную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тему.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позволяет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учить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способам</a:t>
            </a:r>
            <a:r>
              <a:rPr sz="1400" dirty="0">
                <a:latin typeface="Times New Roman"/>
                <a:cs typeface="Times New Roman"/>
              </a:rPr>
              <a:t> диалогического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взаимодействия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совместной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деятельности,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развивать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высказываться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небольшого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рассказа: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повествования,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описания,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рассуждения.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algn="just">
              <a:lnSpc>
                <a:spcPts val="1630"/>
              </a:lnSpc>
            </a:pPr>
            <a:r>
              <a:rPr sz="1400" b="1" dirty="0">
                <a:latin typeface="Times New Roman"/>
                <a:cs typeface="Times New Roman"/>
              </a:rPr>
              <a:t>3.5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Организация коррекционно-развивающей</a:t>
            </a:r>
            <a:r>
              <a:rPr sz="1400" b="1" dirty="0">
                <a:latin typeface="Times New Roman"/>
                <a:cs typeface="Times New Roman"/>
              </a:rPr>
              <a:t> работы с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детьми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 </a:t>
            </a:r>
            <a:r>
              <a:rPr sz="1400" b="1" spc="-10" dirty="0">
                <a:latin typeface="Times New Roman"/>
                <a:cs typeface="Times New Roman"/>
              </a:rPr>
              <a:t>ФФН</a:t>
            </a:r>
            <a:endParaRPr sz="1400">
              <a:latin typeface="Times New Roman"/>
              <a:cs typeface="Times New Roman"/>
            </a:endParaRPr>
          </a:p>
          <a:p>
            <a:pPr marL="12700" marR="6350" indent="264795" algn="just">
              <a:lnSpc>
                <a:spcPct val="95900"/>
              </a:lnSpc>
              <a:spcBef>
                <a:spcPts val="20"/>
              </a:spcBef>
            </a:pPr>
            <a:r>
              <a:rPr sz="1400" dirty="0">
                <a:latin typeface="Times New Roman"/>
                <a:cs typeface="Times New Roman"/>
              </a:rPr>
              <a:t>В основу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коррекционно-развивающей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положен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комплексный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подход,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решение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взаимосвязанных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задач,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охватывающих </a:t>
            </a:r>
            <a:r>
              <a:rPr sz="1400" dirty="0">
                <a:latin typeface="Times New Roman"/>
                <a:cs typeface="Times New Roman"/>
              </a:rPr>
              <a:t> разные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фонетическую,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лексическую,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грамматическую </a:t>
            </a:r>
            <a:r>
              <a:rPr sz="1400" dirty="0">
                <a:latin typeface="Times New Roman"/>
                <a:cs typeface="Times New Roman"/>
              </a:rPr>
              <a:t>и на </a:t>
            </a:r>
            <a:r>
              <a:rPr sz="1400" spc="-5" dirty="0">
                <a:latin typeface="Times New Roman"/>
                <a:cs typeface="Times New Roman"/>
              </a:rPr>
              <a:t>их основе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задачу </a:t>
            </a:r>
            <a:r>
              <a:rPr sz="1400" dirty="0">
                <a:latin typeface="Times New Roman"/>
                <a:cs typeface="Times New Roman"/>
              </a:rPr>
              <a:t>развития </a:t>
            </a:r>
            <a:r>
              <a:rPr sz="1400" spc="-5" dirty="0">
                <a:latin typeface="Times New Roman"/>
                <a:cs typeface="Times New Roman"/>
              </a:rPr>
              <a:t>связной речи. Названные </a:t>
            </a:r>
            <a:r>
              <a:rPr sz="1400" dirty="0">
                <a:latin typeface="Times New Roman"/>
                <a:cs typeface="Times New Roman"/>
              </a:rPr>
              <a:t> задачи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решаются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концентрически,</a:t>
            </a:r>
            <a:r>
              <a:rPr sz="1400" dirty="0">
                <a:latin typeface="Times New Roman"/>
                <a:cs typeface="Times New Roman"/>
              </a:rPr>
              <a:t> за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счет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усложнения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сочетаемости упражнений.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то </a:t>
            </a:r>
            <a:r>
              <a:rPr sz="1400" dirty="0">
                <a:latin typeface="Times New Roman"/>
                <a:cs typeface="Times New Roman"/>
              </a:rPr>
              <a:t>же </a:t>
            </a:r>
            <a:r>
              <a:rPr sz="1400" spc="-5" dirty="0">
                <a:latin typeface="Times New Roman"/>
                <a:cs typeface="Times New Roman"/>
              </a:rPr>
              <a:t>время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каждом этапе работы выделяются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основные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цели: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нормативного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звукопроизношения,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6416420"/>
            <a:ext cx="1169670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их  </a:t>
            </a:r>
            <a:r>
              <a:rPr sz="1400" spc="-5" dirty="0">
                <a:latin typeface="Times New Roman"/>
                <a:cs typeface="Times New Roman"/>
              </a:rPr>
              <a:t>подготовка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4607" y="6416420"/>
            <a:ext cx="472249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53060" marR="5080" indent="-340995">
              <a:lnSpc>
                <a:spcPts val="1610"/>
              </a:lnSpc>
              <a:spcBef>
                <a:spcPts val="215"/>
              </a:spcBef>
              <a:tabLst>
                <a:tab pos="826135" algn="l"/>
                <a:tab pos="1266190" algn="l"/>
                <a:tab pos="1871980" algn="l"/>
                <a:tab pos="2884170" algn="l"/>
                <a:tab pos="3391535" algn="l"/>
                <a:tab pos="4309745" algn="l"/>
                <a:tab pos="4608195" algn="l"/>
              </a:tabLst>
            </a:pP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едств,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стран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	фонема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иче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ог</a:t>
            </a:r>
            <a:r>
              <a:rPr sz="1400" dirty="0">
                <a:latin typeface="Times New Roman"/>
                <a:cs typeface="Times New Roman"/>
              </a:rPr>
              <a:t>о	не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ия	и  к		з</a:t>
            </a:r>
            <a:r>
              <a:rPr sz="1400" spc="5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у	анали</a:t>
            </a:r>
            <a:r>
              <a:rPr sz="1400" spc="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у	реч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3380" y="6824853"/>
            <a:ext cx="11626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61794" y="6824853"/>
            <a:ext cx="44697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00150" algn="l"/>
                <a:tab pos="2066289" algn="l"/>
                <a:tab pos="2967990" algn="l"/>
                <a:tab pos="3502660" algn="l"/>
                <a:tab pos="3771900" algn="l"/>
                <a:tab pos="4377055" algn="l"/>
              </a:tabLst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оц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	з</a:t>
            </a:r>
            <a:r>
              <a:rPr sz="1400" spc="-20" dirty="0">
                <a:latin typeface="Times New Roman"/>
                <a:cs typeface="Times New Roman"/>
              </a:rPr>
              <a:t>ву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й	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5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ры	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чи	у	детей	с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8204" y="7029068"/>
            <a:ext cx="13493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51585" algn="l"/>
              </a:tabLst>
            </a:pPr>
            <a:r>
              <a:rPr sz="1400" dirty="0">
                <a:latin typeface="Times New Roman"/>
                <a:cs typeface="Times New Roman"/>
              </a:rPr>
              <a:t>отк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ями	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53653" y="7029068"/>
            <a:ext cx="45802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76325" algn="l"/>
                <a:tab pos="1865630" algn="l"/>
                <a:tab pos="3228340" algn="l"/>
                <a:tab pos="3913504" algn="l"/>
              </a:tabLst>
            </a:pPr>
            <a:r>
              <a:rPr sz="1400" spc="-5" dirty="0">
                <a:latin typeface="Times New Roman"/>
                <a:cs typeface="Times New Roman"/>
              </a:rPr>
              <a:t>развитии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	</a:t>
            </a:r>
            <a:r>
              <a:rPr sz="1400" spc="-5" dirty="0">
                <a:latin typeface="Times New Roman"/>
                <a:cs typeface="Times New Roman"/>
              </a:rPr>
              <a:t>сложная	многоаспектная	</a:t>
            </a:r>
            <a:r>
              <a:rPr sz="1400" dirty="0">
                <a:latin typeface="Times New Roman"/>
                <a:cs typeface="Times New Roman"/>
              </a:rPr>
              <a:t>задача,	</a:t>
            </a:r>
            <a:r>
              <a:rPr sz="1400" spc="-5" dirty="0">
                <a:latin typeface="Times New Roman"/>
                <a:cs typeface="Times New Roman"/>
              </a:rPr>
              <a:t>решение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8204" y="7233284"/>
            <a:ext cx="6056630" cy="64960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just">
              <a:lnSpc>
                <a:spcPct val="961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которой зависит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-5" dirty="0">
                <a:latin typeface="Times New Roman"/>
                <a:cs typeface="Times New Roman"/>
              </a:rPr>
              <a:t>степени развития фонематического восприятия, овладения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просодических</a:t>
            </a:r>
            <a:r>
              <a:rPr sz="1400" dirty="0">
                <a:latin typeface="Times New Roman"/>
                <a:cs typeface="Times New Roman"/>
              </a:rPr>
              <a:t> средств,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произвольно </a:t>
            </a:r>
            <a:r>
              <a:rPr sz="1400" dirty="0">
                <a:latin typeface="Times New Roman"/>
                <a:cs typeface="Times New Roman"/>
              </a:rPr>
              <a:t> использовать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приобретенные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речевые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условиях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8204" y="7847456"/>
            <a:ext cx="4745355" cy="443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речевого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645"/>
              </a:lnSpc>
              <a:tabLst>
                <a:tab pos="1926589" algn="l"/>
                <a:tab pos="3549650" algn="l"/>
                <a:tab pos="4648200" algn="l"/>
              </a:tabLst>
            </a:pP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орм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	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ит	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11048" y="7847456"/>
            <a:ext cx="82486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86360">
              <a:lnSpc>
                <a:spcPts val="161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ия.  </a:t>
            </a:r>
            <a:r>
              <a:rPr sz="1400" spc="-5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ке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8204" y="8256269"/>
            <a:ext cx="60528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801620" algn="l"/>
                <a:tab pos="3042285" algn="l"/>
                <a:tab pos="3754120" algn="l"/>
                <a:tab pos="3984625" algn="l"/>
                <a:tab pos="4729480" algn="l"/>
                <a:tab pos="5943600" algn="l"/>
              </a:tabLst>
            </a:pP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	на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	и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мений	в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асти	ф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	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204" y="8460485"/>
            <a:ext cx="52984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2875" algn="l"/>
                <a:tab pos="2310130" algn="l"/>
                <a:tab pos="3178175" algn="l"/>
                <a:tab pos="3920490" algn="l"/>
                <a:tab pos="4482465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просодической	системы	родного	</a:t>
            </a:r>
            <a:r>
              <a:rPr sz="1400" spc="5" dirty="0">
                <a:latin typeface="Times New Roman"/>
                <a:cs typeface="Times New Roman"/>
              </a:rPr>
              <a:t>языка.	</a:t>
            </a:r>
            <a:r>
              <a:rPr sz="1400" spc="-5" dirty="0">
                <a:latin typeface="Times New Roman"/>
                <a:cs typeface="Times New Roman"/>
              </a:rPr>
              <a:t>Под	усвоением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8204" y="8460485"/>
            <a:ext cx="6055360" cy="44513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5528310">
              <a:lnSpc>
                <a:spcPts val="1620"/>
              </a:lnSpc>
              <a:spcBef>
                <a:spcPts val="204"/>
              </a:spcBef>
              <a:tabLst>
                <a:tab pos="1569720" algn="l"/>
                <a:tab pos="2632710" algn="l"/>
                <a:tab pos="3808095" algn="l"/>
                <a:tab pos="5142230" algn="l"/>
                <a:tab pos="5509260" algn="l"/>
              </a:tabLst>
            </a:pP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  п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мевается	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ной	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ией	в	тес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8204" y="8870441"/>
            <a:ext cx="6055360" cy="6483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algn="just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взаимодействии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развитием слухового восприятия.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результате работы над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быть</a:t>
            </a:r>
            <a:r>
              <a:rPr sz="1400" dirty="0">
                <a:latin typeface="Times New Roman"/>
                <a:cs typeface="Times New Roman"/>
              </a:rPr>
              <a:t> создана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единая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четко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различаемых,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противопоставленных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друг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другу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фонем.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Известно,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78204" y="9502454"/>
            <a:ext cx="446341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spc="-5" dirty="0">
                <a:latin typeface="Times New Roman"/>
                <a:cs typeface="Times New Roman"/>
              </a:rPr>
              <a:t>обратные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 </a:t>
            </a:r>
            <a:r>
              <a:rPr sz="1400" spc="-5" dirty="0">
                <a:latin typeface="Times New Roman"/>
                <a:cs typeface="Times New Roman"/>
              </a:rPr>
              <a:t>стечением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согласных,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ускоряется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темп.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72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7265" cy="882840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6985" indent="264795" algn="just">
              <a:lnSpc>
                <a:spcPct val="95900"/>
              </a:lnSpc>
              <a:spcBef>
                <a:spcPts val="170"/>
              </a:spcBef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первую </a:t>
            </a:r>
            <a:r>
              <a:rPr sz="1400" dirty="0">
                <a:latin typeface="Times New Roman"/>
                <a:cs typeface="Times New Roman"/>
              </a:rPr>
              <a:t>очередь уточняется </a:t>
            </a:r>
            <a:r>
              <a:rPr sz="1400" spc="-5" dirty="0">
                <a:latin typeface="Times New Roman"/>
                <a:cs typeface="Times New Roman"/>
              </a:rPr>
              <a:t>произношение </a:t>
            </a:r>
            <a:r>
              <a:rPr sz="1400" dirty="0">
                <a:latin typeface="Times New Roman"/>
                <a:cs typeface="Times New Roman"/>
              </a:rPr>
              <a:t>так </a:t>
            </a:r>
            <a:r>
              <a:rPr sz="1400" spc="-5" dirty="0">
                <a:latin typeface="Times New Roman"/>
                <a:cs typeface="Times New Roman"/>
              </a:rPr>
              <a:t>называемых сохранных </a:t>
            </a:r>
            <a:r>
              <a:rPr sz="1400" dirty="0">
                <a:latin typeface="Times New Roman"/>
                <a:cs typeface="Times New Roman"/>
              </a:rPr>
              <a:t> или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опорных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Несмотря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доступность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эти</a:t>
            </a:r>
            <a:r>
              <a:rPr sz="1400" spc="-5" dirty="0">
                <a:latin typeface="Times New Roman"/>
                <a:cs typeface="Times New Roman"/>
              </a:rPr>
              <a:t> звуки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произносятся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неотчетливо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речевом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потоке,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снижает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кинестетические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ощущения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артикуляционном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аппарате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ребенка.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связи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уточнение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артикуляционной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тренируется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произношение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звуко-слоговых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рядов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сложности.</a:t>
            </a:r>
            <a:endParaRPr sz="1400">
              <a:latin typeface="Times New Roman"/>
              <a:cs typeface="Times New Roman"/>
            </a:endParaRPr>
          </a:p>
          <a:p>
            <a:pPr marL="12700" indent="264795" algn="just">
              <a:lnSpc>
                <a:spcPts val="1580"/>
              </a:lnSpc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программе      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предусмотрена</a:t>
            </a:r>
            <a:r>
              <a:rPr sz="1400" spc="355" dirty="0">
                <a:latin typeface="Times New Roman"/>
                <a:cs typeface="Times New Roman"/>
              </a:rPr>
              <a:t>   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определенная</a:t>
            </a:r>
            <a:r>
              <a:rPr sz="1400" spc="360" dirty="0">
                <a:latin typeface="Times New Roman"/>
                <a:cs typeface="Times New Roman"/>
              </a:rPr>
              <a:t>    </a:t>
            </a:r>
            <a:r>
              <a:rPr sz="1400" spc="-5" dirty="0">
                <a:latin typeface="Times New Roman"/>
                <a:cs typeface="Times New Roman"/>
              </a:rPr>
              <a:t>последовательность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80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усложнения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речедвигательных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дифференцировок.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Освоение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нового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звука происходит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сравнении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другими звуками.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период постановки звука </a:t>
            </a:r>
            <a:r>
              <a:rPr sz="1400" dirty="0">
                <a:latin typeface="Times New Roman"/>
                <a:cs typeface="Times New Roman"/>
              </a:rPr>
              <a:t> 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звучание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сопоставляется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дефектным.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Усвоению звука способствует осознанное выделение характерных признаков </a:t>
            </a:r>
            <a:r>
              <a:rPr sz="1400" dirty="0">
                <a:latin typeface="Times New Roman"/>
                <a:cs typeface="Times New Roman"/>
              </a:rPr>
              <a:t> как в </a:t>
            </a:r>
            <a:r>
              <a:rPr sz="1400" spc="-5" dirty="0">
                <a:latin typeface="Times New Roman"/>
                <a:cs typeface="Times New Roman"/>
              </a:rPr>
              <a:t>звучании, </a:t>
            </a:r>
            <a:r>
              <a:rPr sz="1400" dirty="0">
                <a:latin typeface="Times New Roman"/>
                <a:cs typeface="Times New Roman"/>
              </a:rPr>
              <a:t>так и в </a:t>
            </a:r>
            <a:r>
              <a:rPr sz="1400" spc="-5" dirty="0">
                <a:latin typeface="Times New Roman"/>
                <a:cs typeface="Times New Roman"/>
              </a:rPr>
              <a:t>артикуляции. </a:t>
            </a:r>
            <a:r>
              <a:rPr sz="1400" dirty="0">
                <a:latin typeface="Times New Roman"/>
                <a:cs typeface="Times New Roman"/>
              </a:rPr>
              <a:t>Таким </a:t>
            </a:r>
            <a:r>
              <a:rPr sz="1400" spc="-5" dirty="0">
                <a:latin typeface="Times New Roman"/>
                <a:cs typeface="Times New Roman"/>
              </a:rPr>
              <a:t>образом, устанавливаются связи </a:t>
            </a:r>
            <a:r>
              <a:rPr sz="1400" dirty="0">
                <a:latin typeface="Times New Roman"/>
                <a:cs typeface="Times New Roman"/>
              </a:rPr>
              <a:t> между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акустическими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артикуляционными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характеристиками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звуков,</a:t>
            </a:r>
            <a:r>
              <a:rPr sz="1400" dirty="0">
                <a:latin typeface="Times New Roman"/>
                <a:cs typeface="Times New Roman"/>
              </a:rPr>
              <a:t> что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обеспечивает полноценную 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-5" dirty="0">
                <a:latin typeface="Times New Roman"/>
                <a:cs typeface="Times New Roman"/>
              </a:rPr>
              <a:t>дифференциацию. Этому способствует </a:t>
            </a:r>
            <a:r>
              <a:rPr sz="1400" dirty="0">
                <a:latin typeface="Times New Roman"/>
                <a:cs typeface="Times New Roman"/>
              </a:rPr>
              <a:t>также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сопоставление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каждого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изучаемого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ранее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изученными,</a:t>
            </a:r>
            <a:r>
              <a:rPr sz="1400" dirty="0">
                <a:latin typeface="Times New Roman"/>
                <a:cs typeface="Times New Roman"/>
              </a:rPr>
              <a:t> так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неисправленными, </a:t>
            </a:r>
            <a:r>
              <a:rPr sz="1400" dirty="0">
                <a:latin typeface="Times New Roman"/>
                <a:cs typeface="Times New Roman"/>
              </a:rPr>
              <a:t>но в </a:t>
            </a:r>
            <a:r>
              <a:rPr sz="1400" spc="-5" dirty="0">
                <a:latin typeface="Times New Roman"/>
                <a:cs typeface="Times New Roman"/>
              </a:rPr>
              <a:t>последнем случае </a:t>
            </a:r>
            <a:r>
              <a:rPr sz="1400" dirty="0">
                <a:latin typeface="Times New Roman"/>
                <a:cs typeface="Times New Roman"/>
              </a:rPr>
              <a:t>— без </a:t>
            </a:r>
            <a:r>
              <a:rPr sz="1400" spc="-5" dirty="0">
                <a:latin typeface="Times New Roman"/>
                <a:cs typeface="Times New Roman"/>
              </a:rPr>
              <a:t>проговаривания, только на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слух.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начале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сравниваются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контрастные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звуки,</a:t>
            </a:r>
            <a:r>
              <a:rPr sz="1400" dirty="0">
                <a:latin typeface="Times New Roman"/>
                <a:cs typeface="Times New Roman"/>
              </a:rPr>
              <a:t> т. </a:t>
            </a:r>
            <a:r>
              <a:rPr sz="1400" spc="-5" dirty="0">
                <a:latin typeface="Times New Roman"/>
                <a:cs typeface="Times New Roman"/>
              </a:rPr>
              <a:t>Е.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резко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противопоставленные по артикуляции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звучанию, затем вводятся упражнения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различение звуков, близких по артикуляционно-перцептивным признакам.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систематических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упражнений подбираются сначала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звуки, </a:t>
            </a:r>
            <a:r>
              <a:rPr sz="1400" dirty="0">
                <a:latin typeface="Times New Roman"/>
                <a:cs typeface="Times New Roman"/>
              </a:rPr>
              <a:t>слоги, слова.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мере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детьми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анализом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слова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упражнения </a:t>
            </a:r>
            <a:r>
              <a:rPr sz="1400" dirty="0">
                <a:latin typeface="Times New Roman"/>
                <a:cs typeface="Times New Roman"/>
              </a:rPr>
              <a:t> усложняются за </a:t>
            </a:r>
            <a:r>
              <a:rPr sz="1400" spc="-5" dirty="0">
                <a:latin typeface="Times New Roman"/>
                <a:cs typeface="Times New Roman"/>
              </a:rPr>
              <a:t>счет включения новых </a:t>
            </a:r>
            <a:r>
              <a:rPr sz="1400" dirty="0">
                <a:latin typeface="Times New Roman"/>
                <a:cs typeface="Times New Roman"/>
              </a:rPr>
              <a:t>типов </a:t>
            </a:r>
            <a:r>
              <a:rPr sz="1400" spc="-5" dirty="0">
                <a:latin typeface="Times New Roman"/>
                <a:cs typeface="Times New Roman"/>
              </a:rPr>
              <a:t>звуко-слоговых структур. При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автоматизации </a:t>
            </a:r>
            <a:r>
              <a:rPr sz="1400" dirty="0">
                <a:latin typeface="Times New Roman"/>
                <a:cs typeface="Times New Roman"/>
              </a:rPr>
              <a:t>из </a:t>
            </a:r>
            <a:r>
              <a:rPr sz="1400" spc="-5" dirty="0">
                <a:latin typeface="Times New Roman"/>
                <a:cs typeface="Times New Roman"/>
              </a:rPr>
              <a:t>речевого материала </a:t>
            </a:r>
            <a:r>
              <a:rPr sz="1400" dirty="0">
                <a:latin typeface="Times New Roman"/>
                <a:cs typeface="Times New Roman"/>
              </a:rPr>
              <a:t>исключаются </a:t>
            </a:r>
            <a:r>
              <a:rPr sz="1400" spc="-5" dirty="0">
                <a:latin typeface="Times New Roman"/>
                <a:cs typeface="Times New Roman"/>
              </a:rPr>
              <a:t>дефектно произносимые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смешиваемые звуки.</a:t>
            </a:r>
            <a:endParaRPr sz="1400">
              <a:latin typeface="Times New Roman"/>
              <a:cs typeface="Times New Roman"/>
            </a:endParaRPr>
          </a:p>
          <a:p>
            <a:pPr marL="12700" marR="8255" indent="264795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Очень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важным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методическим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требованием</a:t>
            </a:r>
            <a:r>
              <a:rPr sz="1400" dirty="0">
                <a:latin typeface="Times New Roman"/>
                <a:cs typeface="Times New Roman"/>
              </a:rPr>
              <a:t> является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организация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 занятий:</a:t>
            </a:r>
            <a:endParaRPr sz="1400">
              <a:latin typeface="Times New Roman"/>
              <a:cs typeface="Times New Roman"/>
            </a:endParaRPr>
          </a:p>
          <a:p>
            <a:pPr marL="295910" indent="-107314">
              <a:lnSpc>
                <a:spcPts val="1540"/>
              </a:lnSpc>
              <a:buChar char="•"/>
              <a:tabLst>
                <a:tab pos="296545" algn="l"/>
              </a:tabLst>
            </a:pPr>
            <a:r>
              <a:rPr sz="1400" dirty="0">
                <a:latin typeface="Times New Roman"/>
                <a:cs typeface="Times New Roman"/>
              </a:rPr>
              <a:t>он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должен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максимально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насыщен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изучаемым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звуком;</a:t>
            </a:r>
            <a:endParaRPr sz="1400">
              <a:latin typeface="Times New Roman"/>
              <a:cs typeface="Times New Roman"/>
            </a:endParaRPr>
          </a:p>
          <a:p>
            <a:pPr marL="12700" marR="8890" lvl="1" indent="264795">
              <a:lnSpc>
                <a:spcPts val="1610"/>
              </a:lnSpc>
              <a:spcBef>
                <a:spcPts val="80"/>
              </a:spcBef>
              <a:buChar char="•"/>
              <a:tabLst>
                <a:tab pos="384810" algn="l"/>
                <a:tab pos="1534795" algn="l"/>
                <a:tab pos="1813560" algn="l"/>
                <a:tab pos="3130550" algn="l"/>
                <a:tab pos="3749040" algn="l"/>
                <a:tab pos="4119245" algn="l"/>
                <a:tab pos="5245100" algn="l"/>
                <a:tab pos="5681980" algn="l"/>
              </a:tabLst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шенные	в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з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ки	не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кл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чаются	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	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  </a:t>
            </a:r>
            <a:r>
              <a:rPr sz="1400" spc="-5" dirty="0">
                <a:latin typeface="Times New Roman"/>
                <a:cs typeface="Times New Roman"/>
              </a:rPr>
              <a:t>возможности);</a:t>
            </a:r>
            <a:endParaRPr sz="1400">
              <a:latin typeface="Times New Roman"/>
              <a:cs typeface="Times New Roman"/>
            </a:endParaRPr>
          </a:p>
          <a:p>
            <a:pPr marL="295910" indent="-107314">
              <a:lnSpc>
                <a:spcPts val="1530"/>
              </a:lnSpc>
              <a:buChar char="•"/>
              <a:tabLst>
                <a:tab pos="296545" algn="l"/>
                <a:tab pos="1545590" algn="l"/>
                <a:tab pos="2553335" algn="l"/>
                <a:tab pos="3103245" algn="l"/>
                <a:tab pos="4428490" algn="l"/>
                <a:tab pos="4742180" algn="l"/>
                <a:tab pos="521589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произношение	изучаемого	звука	отрабатывается	</a:t>
            </a:r>
            <a:r>
              <a:rPr sz="1400" spc="-10" dirty="0">
                <a:latin typeface="Times New Roman"/>
                <a:cs typeface="Times New Roman"/>
              </a:rPr>
              <a:t>во	</a:t>
            </a:r>
            <a:r>
              <a:rPr sz="1400" spc="-5" dirty="0">
                <a:latin typeface="Times New Roman"/>
                <a:cs typeface="Times New Roman"/>
              </a:rPr>
              <a:t>всех	доступных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ts val="1610"/>
              </a:lnSpc>
              <a:spcBef>
                <a:spcPts val="75"/>
              </a:spcBef>
            </a:pPr>
            <a:r>
              <a:rPr sz="1400" spc="-5" dirty="0">
                <a:latin typeface="Times New Roman"/>
                <a:cs typeface="Times New Roman"/>
              </a:rPr>
              <a:t>сочетаниях; одновременно учитывается </a:t>
            </a:r>
            <a:r>
              <a:rPr sz="1400" dirty="0">
                <a:latin typeface="Times New Roman"/>
                <a:cs typeface="Times New Roman"/>
              </a:rPr>
              <a:t>слоговой состав </a:t>
            </a:r>
            <a:r>
              <a:rPr sz="1400" spc="-5" dirty="0">
                <a:latin typeface="Times New Roman"/>
                <a:cs typeface="Times New Roman"/>
              </a:rPr>
              <a:t>слов, 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-5" dirty="0">
                <a:latin typeface="Times New Roman"/>
                <a:cs typeface="Times New Roman"/>
              </a:rPr>
              <a:t>лексическое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значение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структура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соответствии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возрастом.</a:t>
            </a:r>
            <a:endParaRPr sz="1400">
              <a:latin typeface="Times New Roman"/>
              <a:cs typeface="Times New Roman"/>
            </a:endParaRPr>
          </a:p>
          <a:p>
            <a:pPr marL="12700" marR="7620" indent="264795" algn="just">
              <a:lnSpc>
                <a:spcPts val="161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Помимо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специфических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логопедических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приемов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рекомендуется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регулярно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применять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направленные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слуховой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памяти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запоминание рядов </a:t>
            </a:r>
            <a:r>
              <a:rPr sz="1400" dirty="0">
                <a:latin typeface="Times New Roman"/>
                <a:cs typeface="Times New Roman"/>
              </a:rPr>
              <a:t>из 3—4 слов; </a:t>
            </a:r>
            <a:r>
              <a:rPr sz="1400" spc="-5" dirty="0">
                <a:latin typeface="Times New Roman"/>
                <a:cs typeface="Times New Roman"/>
              </a:rPr>
              <a:t>воспроизведение серии простых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действий.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Постепенно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упражнения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включаются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более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сходного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25"/>
              </a:lnSpc>
            </a:pPr>
            <a:r>
              <a:rPr sz="1400" spc="-5" dirty="0">
                <a:latin typeface="Times New Roman"/>
                <a:cs typeface="Times New Roman"/>
              </a:rPr>
              <a:t>звукового</a:t>
            </a:r>
            <a:r>
              <a:rPr sz="1400" spc="6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состава;</a:t>
            </a:r>
            <a:r>
              <a:rPr sz="1400" spc="6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увеличивается</a:t>
            </a:r>
            <a:r>
              <a:rPr sz="1400" spc="6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6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количество.</a:t>
            </a:r>
            <a:r>
              <a:rPr sz="1400" spc="6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Широко</a:t>
            </a:r>
            <a:r>
              <a:rPr sz="1400" spc="6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используются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14"/>
              </a:lnSpc>
            </a:pPr>
            <a:r>
              <a:rPr sz="1400" spc="-5" dirty="0">
                <a:latin typeface="Times New Roman"/>
                <a:cs typeface="Times New Roman"/>
              </a:rPr>
              <a:t>различные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виды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слоговых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упражнений:</a:t>
            </a:r>
            <a:endParaRPr sz="1400">
              <a:latin typeface="Times New Roman"/>
              <a:cs typeface="Times New Roman"/>
            </a:endParaRPr>
          </a:p>
          <a:p>
            <a:pPr marL="384175" lvl="1" indent="-107314">
              <a:lnSpc>
                <a:spcPts val="1614"/>
              </a:lnSpc>
              <a:buChar char="•"/>
              <a:tabLst>
                <a:tab pos="38481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воспроизведение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ритмов;</a:t>
            </a:r>
            <a:endParaRPr sz="1400">
              <a:latin typeface="Times New Roman"/>
              <a:cs typeface="Times New Roman"/>
            </a:endParaRPr>
          </a:p>
          <a:p>
            <a:pPr marL="384175" lvl="1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сочетание</a:t>
            </a:r>
            <a:r>
              <a:rPr sz="1400" spc="-5" dirty="0">
                <a:latin typeface="Times New Roman"/>
                <a:cs typeface="Times New Roman"/>
              </a:rPr>
              <a:t> отстукивания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ритма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-5" dirty="0">
                <a:latin typeface="Times New Roman"/>
                <a:cs typeface="Times New Roman"/>
              </a:rPr>
              <a:t> проговаривания;</a:t>
            </a:r>
            <a:endParaRPr sz="1400">
              <a:latin typeface="Times New Roman"/>
              <a:cs typeface="Times New Roman"/>
            </a:endParaRPr>
          </a:p>
          <a:p>
            <a:pPr marL="384175" lvl="1" indent="-107314">
              <a:lnSpc>
                <a:spcPts val="1610"/>
              </a:lnSpc>
              <a:buChar char="•"/>
              <a:tabLst>
                <a:tab pos="384810" algn="l"/>
              </a:tabLst>
            </a:pPr>
            <a:r>
              <a:rPr sz="1400" dirty="0">
                <a:latin typeface="Times New Roman"/>
                <a:cs typeface="Times New Roman"/>
              </a:rPr>
              <a:t>рифмованные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фразы.</a:t>
            </a:r>
            <a:endParaRPr sz="1400">
              <a:latin typeface="Times New Roman"/>
              <a:cs typeface="Times New Roman"/>
            </a:endParaRPr>
          </a:p>
          <a:p>
            <a:pPr marL="277495">
              <a:lnSpc>
                <a:spcPts val="1645"/>
              </a:lnSpc>
            </a:pPr>
            <a:r>
              <a:rPr sz="1400" spc="-5" dirty="0">
                <a:latin typeface="Times New Roman"/>
                <a:cs typeface="Times New Roman"/>
              </a:rPr>
              <a:t>Увеличивается</a:t>
            </a:r>
            <a:r>
              <a:rPr sz="1400" spc="6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количество</a:t>
            </a:r>
            <a:r>
              <a:rPr sz="1400" spc="6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элементов</a:t>
            </a:r>
            <a:r>
              <a:rPr sz="1400" spc="6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задания,</a:t>
            </a:r>
            <a:r>
              <a:rPr sz="1400" spc="6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включаются</a:t>
            </a:r>
            <a:r>
              <a:rPr sz="1400" spc="6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прямые</a:t>
            </a:r>
            <a:r>
              <a:rPr sz="1400" spc="6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978204" y="9502454"/>
            <a:ext cx="614045" cy="222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spc="-5" dirty="0">
                <a:latin typeface="Times New Roman"/>
                <a:cs typeface="Times New Roman"/>
              </a:rPr>
              <a:t>подход.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73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7900" cy="51473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6985" indent="264795" algn="just">
              <a:lnSpc>
                <a:spcPct val="96000"/>
              </a:lnSpc>
              <a:spcBef>
                <a:spcPts val="170"/>
              </a:spcBef>
            </a:pPr>
            <a:r>
              <a:rPr sz="1400" dirty="0">
                <a:latin typeface="Times New Roman"/>
                <a:cs typeface="Times New Roman"/>
              </a:rPr>
              <a:t>Однако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механического</a:t>
            </a:r>
            <a:r>
              <a:rPr sz="1400" dirty="0">
                <a:latin typeface="Times New Roman"/>
                <a:cs typeface="Times New Roman"/>
              </a:rPr>
              <a:t> повторения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закрепления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произнесения речевых структур недостаточно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усвоения звуковой стороны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 Необходимо взаимосвязанное формирование различных сторон речи как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целостного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образования.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При формировании фонематического слуха </a:t>
            </a:r>
            <a:r>
              <a:rPr sz="1400" dirty="0">
                <a:latin typeface="Times New Roman"/>
                <a:cs typeface="Times New Roman"/>
              </a:rPr>
              <a:t>и звукопроизношения </a:t>
            </a:r>
            <a:r>
              <a:rPr sz="1400" spc="-5" dirty="0">
                <a:latin typeface="Times New Roman"/>
                <a:cs typeface="Times New Roman"/>
              </a:rPr>
              <a:t>важно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опираться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специфические принципы системности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правильного подбора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лексического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материала.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определении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лексического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минимума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40"/>
              </a:lnSpc>
            </a:pPr>
            <a:r>
              <a:rPr sz="1400" spc="-5" dirty="0">
                <a:latin typeface="Times New Roman"/>
                <a:cs typeface="Times New Roman"/>
              </a:rPr>
              <a:t>учитываются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позиции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звука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слове.</a:t>
            </a:r>
            <a:endParaRPr sz="1400">
              <a:latin typeface="Times New Roman"/>
              <a:cs typeface="Times New Roman"/>
            </a:endParaRPr>
          </a:p>
          <a:p>
            <a:pPr marL="12700" marR="5715" indent="264795" algn="just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Важно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соблюдать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принцип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сознательной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опоры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значение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подчеркивая, что изменение одного звука приводит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другому </a:t>
            </a:r>
            <a:r>
              <a:rPr sz="1400" dirty="0">
                <a:latin typeface="Times New Roman"/>
                <a:cs typeface="Times New Roman"/>
              </a:rPr>
              <a:t>значению слов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(ка</a:t>
            </a:r>
            <a:r>
              <a:rPr sz="1400" b="1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ка 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</a:t>
            </a:r>
            <a:r>
              <a:rPr sz="1400" b="1" spc="-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ка,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мы</a:t>
            </a:r>
            <a:r>
              <a:rPr sz="1400" b="1" spc="-5" dirty="0">
                <a:latin typeface="Times New Roman"/>
                <a:cs typeface="Times New Roman"/>
              </a:rPr>
              <a:t>ш</a:t>
            </a:r>
            <a:r>
              <a:rPr sz="1400" spc="-5" dirty="0">
                <a:latin typeface="Times New Roman"/>
                <a:cs typeface="Times New Roman"/>
              </a:rPr>
              <a:t>ка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</a:t>
            </a:r>
            <a:r>
              <a:rPr sz="1400" b="1" spc="-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ка,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ук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ук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 Д.).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Учитывается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также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многообразие языкового контекста (коса девочки, коса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" dirty="0">
                <a:latin typeface="Times New Roman"/>
                <a:cs typeface="Times New Roman"/>
              </a:rPr>
              <a:t>орудие труда; ключ </a:t>
            </a:r>
            <a:r>
              <a:rPr sz="1400" dirty="0">
                <a:latin typeface="Times New Roman"/>
                <a:cs typeface="Times New Roman"/>
              </a:rPr>
              <a:t> от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замка,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ключ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озере).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45"/>
              </a:lnSpc>
            </a:pPr>
            <a:r>
              <a:rPr sz="1400" b="1" dirty="0">
                <a:latin typeface="Times New Roman"/>
                <a:cs typeface="Times New Roman"/>
              </a:rPr>
              <a:t>3.6 </a:t>
            </a:r>
            <a:r>
              <a:rPr sz="1400" b="1" spc="-5" dirty="0">
                <a:latin typeface="Times New Roman"/>
                <a:cs typeface="Times New Roman"/>
              </a:rPr>
              <a:t>Взаимодействие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логопеда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воспитателя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ct val="95800"/>
              </a:lnSpc>
              <a:spcBef>
                <a:spcPts val="25"/>
              </a:spcBef>
            </a:pPr>
            <a:r>
              <a:rPr sz="1400" dirty="0">
                <a:latin typeface="Times New Roman"/>
                <a:cs typeface="Times New Roman"/>
              </a:rPr>
              <a:t>Работа </a:t>
            </a:r>
            <a:r>
              <a:rPr sz="1400" spc="-5" dirty="0">
                <a:latin typeface="Times New Roman"/>
                <a:cs typeface="Times New Roman"/>
              </a:rPr>
              <a:t>воспитателя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группах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детей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ФФН </a:t>
            </a:r>
            <a:r>
              <a:rPr sz="1400" dirty="0">
                <a:latin typeface="Times New Roman"/>
                <a:cs typeface="Times New Roman"/>
              </a:rPr>
              <a:t>имеет свою </a:t>
            </a:r>
            <a:r>
              <a:rPr sz="1400" spc="-5" dirty="0">
                <a:latin typeface="Times New Roman"/>
                <a:cs typeface="Times New Roman"/>
              </a:rPr>
              <a:t>специфику.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задачу </a:t>
            </a:r>
            <a:r>
              <a:rPr sz="1400" spc="-5" dirty="0">
                <a:latin typeface="Times New Roman"/>
                <a:cs typeface="Times New Roman"/>
              </a:rPr>
              <a:t>воспитателя входит выявление степени отставания детей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усвоении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программного </a:t>
            </a:r>
            <a:r>
              <a:rPr sz="1400" dirty="0">
                <a:latin typeface="Times New Roman"/>
                <a:cs typeface="Times New Roman"/>
              </a:rPr>
              <a:t>материала </a:t>
            </a:r>
            <a:r>
              <a:rPr sz="1400" spc="-5" dirty="0">
                <a:latin typeface="Times New Roman"/>
                <a:cs typeface="Times New Roman"/>
              </a:rPr>
              <a:t>по всем видам учебной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игровой деятельности. </a:t>
            </a:r>
            <a:r>
              <a:rPr sz="1400" spc="10" dirty="0">
                <a:latin typeface="Times New Roman"/>
                <a:cs typeface="Times New Roman"/>
              </a:rPr>
              <a:t>Это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необходимо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устранения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пробелов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развитии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создания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успешного обучения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среде нормально развивающихся сверстников.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этой целью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первые </a:t>
            </a:r>
            <a:r>
              <a:rPr sz="1400" dirty="0">
                <a:latin typeface="Times New Roman"/>
                <a:cs typeface="Times New Roman"/>
              </a:rPr>
              <a:t>две </a:t>
            </a:r>
            <a:r>
              <a:rPr sz="1400" spc="-5" dirty="0">
                <a:latin typeface="Times New Roman"/>
                <a:cs typeface="Times New Roman"/>
              </a:rPr>
              <a:t>недели воспитатель определяет возможности детей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изобразительной,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конструктивной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деятельности,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овладении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счетными операциями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Совместно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анализирует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детей.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должен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иметь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представление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том,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пользуется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ребенок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краткой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развернутой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формой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высказывания,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владеет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79456" y="5802248"/>
            <a:ext cx="2051685" cy="44513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51435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возрасту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детям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старшей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описанием,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рассказом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8204" y="5802248"/>
            <a:ext cx="686435" cy="64960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just">
              <a:lnSpc>
                <a:spcPct val="96100"/>
              </a:lnSpc>
              <a:spcBef>
                <a:spcPts val="170"/>
              </a:spcBef>
            </a:pP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5" dirty="0">
                <a:latin typeface="Times New Roman"/>
                <a:cs typeface="Times New Roman"/>
              </a:rPr>
              <a:t>группы: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личного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5673" y="5802248"/>
            <a:ext cx="3230245" cy="649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53340" algn="ctr">
              <a:lnSpc>
                <a:spcPts val="1620"/>
              </a:lnSpc>
              <a:spcBef>
                <a:spcPts val="204"/>
              </a:spcBef>
            </a:pPr>
            <a:r>
              <a:rPr sz="1400" spc="-5" dirty="0">
                <a:latin typeface="Times New Roman"/>
                <a:cs typeface="Times New Roman"/>
              </a:rPr>
              <a:t>типами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связной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доступными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пересказом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картине,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серии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картин,</a:t>
            </a:r>
            <a:endParaRPr sz="1400">
              <a:latin typeface="Times New Roman"/>
              <a:cs typeface="Times New Roman"/>
            </a:endParaRPr>
          </a:p>
          <a:p>
            <a:pPr marL="126364" algn="ctr">
              <a:lnSpc>
                <a:spcPts val="1565"/>
              </a:lnSpc>
            </a:pPr>
            <a:r>
              <a:rPr sz="1400" dirty="0">
                <a:latin typeface="Times New Roman"/>
                <a:cs typeface="Times New Roman"/>
              </a:rPr>
              <a:t>опыта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44382" y="6212204"/>
            <a:ext cx="18897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51000" algn="l"/>
              </a:tabLst>
            </a:pPr>
            <a:r>
              <a:rPr sz="1400" dirty="0">
                <a:latin typeface="Times New Roman"/>
                <a:cs typeface="Times New Roman"/>
              </a:rPr>
              <a:t>и	др.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43380" y="6416420"/>
            <a:ext cx="57886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оценке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состояния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навыков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этим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направлениям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следует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учитывать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8204" y="6620636"/>
            <a:ext cx="29032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57375" algn="l"/>
              </a:tabLst>
            </a:pPr>
            <a:r>
              <a:rPr sz="1400" spc="-5" dirty="0">
                <a:latin typeface="Times New Roman"/>
                <a:cs typeface="Times New Roman"/>
              </a:rPr>
              <a:t>общеобразовательные	программные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14255" y="6620636"/>
            <a:ext cx="30181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32510" algn="l"/>
                <a:tab pos="1454150" algn="l"/>
                <a:tab pos="2157730" algn="l"/>
              </a:tabLst>
            </a:pPr>
            <a:r>
              <a:rPr sz="1400" spc="-5" dirty="0">
                <a:latin typeface="Times New Roman"/>
                <a:cs typeface="Times New Roman"/>
              </a:rPr>
              <a:t>требования	</a:t>
            </a:r>
            <a:r>
              <a:rPr sz="1400" dirty="0">
                <a:latin typeface="Times New Roman"/>
                <a:cs typeface="Times New Roman"/>
              </a:rPr>
              <a:t>для	</a:t>
            </a:r>
            <a:r>
              <a:rPr sz="1400" spc="-5" dirty="0">
                <a:latin typeface="Times New Roman"/>
                <a:cs typeface="Times New Roman"/>
              </a:rPr>
              <a:t>данной	возрастной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8204" y="6824853"/>
            <a:ext cx="38239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83590" algn="l"/>
                <a:tab pos="1504315" algn="l"/>
                <a:tab pos="1835785" algn="l"/>
                <a:tab pos="3242945" algn="l"/>
              </a:tabLst>
            </a:pPr>
            <a:r>
              <a:rPr sz="1400" spc="-5" dirty="0">
                <a:latin typeface="Times New Roman"/>
                <a:cs typeface="Times New Roman"/>
              </a:rPr>
              <a:t>группы.	Исходя	</a:t>
            </a:r>
            <a:r>
              <a:rPr sz="1400" dirty="0">
                <a:latin typeface="Times New Roman"/>
                <a:cs typeface="Times New Roman"/>
              </a:rPr>
              <a:t>из	</a:t>
            </a:r>
            <a:r>
              <a:rPr sz="1400" spc="-5" dirty="0">
                <a:latin typeface="Times New Roman"/>
                <a:cs typeface="Times New Roman"/>
              </a:rPr>
              <a:t>неоднородности	состава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40250" y="6824853"/>
            <a:ext cx="20897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98805" algn="l"/>
                <a:tab pos="848360" algn="l"/>
                <a:tab pos="1623060" algn="l"/>
              </a:tabLst>
            </a:pP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	в	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	</a:t>
            </a:r>
            <a:r>
              <a:rPr sz="1400" spc="-10" dirty="0">
                <a:latin typeface="Times New Roman"/>
                <a:cs typeface="Times New Roman"/>
              </a:rPr>
              <a:t>ФФН</a:t>
            </a:r>
            <a:r>
              <a:rPr sz="1400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8204" y="7029068"/>
            <a:ext cx="6056630" cy="146685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обусловленной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этиологией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социокультурными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факторами, важно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результате первичного обследования дифференцированно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оценить</a:t>
            </a:r>
            <a:r>
              <a:rPr sz="1400" dirty="0">
                <a:latin typeface="Times New Roman"/>
                <a:cs typeface="Times New Roman"/>
              </a:rPr>
              <a:t> степень </a:t>
            </a:r>
            <a:r>
              <a:rPr sz="1400" spc="-5" dirty="0">
                <a:latin typeface="Times New Roman"/>
                <a:cs typeface="Times New Roman"/>
              </a:rPr>
              <a:t>отставания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5" dirty="0">
                <a:latin typeface="Times New Roman"/>
                <a:cs typeface="Times New Roman"/>
              </a:rPr>
              <a:t>усвоении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учебного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материала,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предлагаемого 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средней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старшей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общеразвивающего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вида.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Возможны</a:t>
            </a:r>
            <a:r>
              <a:rPr sz="1400" dirty="0">
                <a:latin typeface="Times New Roman"/>
                <a:cs typeface="Times New Roman"/>
              </a:rPr>
              <a:t> разные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варианты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программным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требованиям: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полностью соответствует, </a:t>
            </a:r>
            <a:r>
              <a:rPr sz="1400" dirty="0">
                <a:latin typeface="Times New Roman"/>
                <a:cs typeface="Times New Roman"/>
              </a:rPr>
              <a:t>отстает, </a:t>
            </a:r>
            <a:r>
              <a:rPr sz="1400" spc="-5" dirty="0">
                <a:latin typeface="Times New Roman"/>
                <a:cs typeface="Times New Roman"/>
              </a:rPr>
              <a:t>значительно отстает. </a:t>
            </a:r>
            <a:r>
              <a:rPr sz="1400" dirty="0">
                <a:latin typeface="Times New Roman"/>
                <a:cs typeface="Times New Roman"/>
              </a:rPr>
              <a:t>После </a:t>
            </a:r>
            <a:r>
              <a:rPr sz="1400" spc="-5" dirty="0">
                <a:latin typeface="Times New Roman"/>
                <a:cs typeface="Times New Roman"/>
              </a:rPr>
              <a:t>проведенного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обследования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получает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представление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состоянии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204" y="8666226"/>
            <a:ext cx="33172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4780" algn="l"/>
                <a:tab pos="2042795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представления,	речь,	изобразительная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8204" y="8460485"/>
            <a:ext cx="6055360" cy="445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ts val="1650"/>
              </a:lnSpc>
              <a:spcBef>
                <a:spcPts val="100"/>
              </a:spcBef>
              <a:tabLst>
                <a:tab pos="870585" algn="l"/>
                <a:tab pos="1708150" algn="l"/>
                <a:tab pos="2133600" algn="l"/>
                <a:tab pos="3496945" algn="l"/>
                <a:tab pos="4805045" algn="l"/>
              </a:tabLst>
            </a:pPr>
            <a:r>
              <a:rPr sz="1400" dirty="0">
                <a:latin typeface="Times New Roman"/>
                <a:cs typeface="Times New Roman"/>
              </a:rPr>
              <a:t>ка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	по	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ям:	</a:t>
            </a:r>
            <a:r>
              <a:rPr sz="1400" spc="-5" dirty="0">
                <a:latin typeface="Times New Roman"/>
                <a:cs typeface="Times New Roman"/>
              </a:rPr>
              <a:t>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емен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dirty="0">
                <a:latin typeface="Times New Roman"/>
                <a:cs typeface="Times New Roman"/>
              </a:rPr>
              <a:t>ые	математи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ие</a:t>
            </a:r>
            <a:endParaRPr sz="1400">
              <a:latin typeface="Times New Roman"/>
              <a:cs typeface="Times New Roman"/>
            </a:endParaRPr>
          </a:p>
          <a:p>
            <a:pPr marR="5080" algn="r">
              <a:lnSpc>
                <a:spcPts val="1650"/>
              </a:lnSpc>
              <a:tabLst>
                <a:tab pos="1288415" algn="l"/>
              </a:tabLst>
            </a:pPr>
            <a:r>
              <a:rPr sz="1400" spc="-5" dirty="0">
                <a:latin typeface="Times New Roman"/>
                <a:cs typeface="Times New Roman"/>
              </a:rPr>
              <a:t>деятельность,	конструктивная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8204" y="8870441"/>
            <a:ext cx="6058535" cy="6483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algn="just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деятельность,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игровая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деятельность,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двигательные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навыки,</a:t>
            </a:r>
            <a:r>
              <a:rPr sz="1400" dirty="0">
                <a:latin typeface="Times New Roman"/>
                <a:cs typeface="Times New Roman"/>
              </a:rPr>
              <a:t> музыкально-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ритмические способности. Это позволит при проведении занятий усилить их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коррекционную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направленность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адресно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осуществить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индивидуальный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6867906" y="9935667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74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187642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9525" indent="264795" algn="just">
              <a:lnSpc>
                <a:spcPct val="959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 педагогическом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совете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сообщают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результаты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обследования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коллегиально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обсуждается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выбор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типовой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варианты</a:t>
            </a:r>
            <a:r>
              <a:rPr sz="1400" dirty="0">
                <a:latin typeface="Times New Roman"/>
                <a:cs typeface="Times New Roman"/>
              </a:rPr>
              <a:t> ее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реализации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детей.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Предъявляемый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речевой</a:t>
            </a:r>
            <a:r>
              <a:rPr sz="1400" dirty="0">
                <a:latin typeface="Times New Roman"/>
                <a:cs typeface="Times New Roman"/>
              </a:rPr>
              <a:t> материал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должен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соотнесен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уровнем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фонетического,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dirty="0">
                <a:latin typeface="Times New Roman"/>
                <a:cs typeface="Times New Roman"/>
              </a:rPr>
              <a:t> детей.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Чрезмерные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нагрузки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могут негативно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повлиять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процесс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коррекции.</a:t>
            </a:r>
            <a:endParaRPr sz="1400">
              <a:latin typeface="Times New Roman"/>
              <a:cs typeface="Times New Roman"/>
            </a:endParaRPr>
          </a:p>
          <a:p>
            <a:pPr marL="12700" indent="264795" algn="just">
              <a:lnSpc>
                <a:spcPts val="1580"/>
              </a:lnSpc>
            </a:pPr>
            <a:r>
              <a:rPr sz="1400" dirty="0">
                <a:latin typeface="Times New Roman"/>
                <a:cs typeface="Times New Roman"/>
              </a:rPr>
              <a:t>Занятия, 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направленные</a:t>
            </a:r>
            <a:r>
              <a:rPr sz="1400" spc="7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6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развитие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правильной</a:t>
            </a:r>
            <a:r>
              <a:rPr sz="1400" spc="7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связной</a:t>
            </a:r>
            <a:r>
              <a:rPr sz="1400" spc="7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6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10"/>
              </a:lnSpc>
              <a:spcBef>
                <a:spcPts val="85"/>
              </a:spcBef>
            </a:pPr>
            <a:r>
              <a:rPr sz="1400" spc="-5" dirty="0">
                <a:latin typeface="Times New Roman"/>
                <a:cs typeface="Times New Roman"/>
              </a:rPr>
              <a:t>(уточнение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расширение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словарного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запаса,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совершенствование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грамматического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строя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речи),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проводятся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течение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года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воспитателем,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так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2531109"/>
            <a:ext cx="1212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3380" y="2531109"/>
            <a:ext cx="5793105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4915535">
              <a:lnSpc>
                <a:spcPts val="1610"/>
              </a:lnSpc>
              <a:spcBef>
                <a:spcPts val="215"/>
              </a:spcBef>
              <a:tabLst>
                <a:tab pos="813435" algn="l"/>
                <a:tab pos="1843405" algn="l"/>
                <a:tab pos="2098675" algn="l"/>
                <a:tab pos="2965450" algn="l"/>
                <a:tab pos="3209290" algn="l"/>
                <a:tab pos="3983990" algn="l"/>
                <a:tab pos="4480560" algn="l"/>
              </a:tabLst>
            </a:pP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дом.  Процесс	</a:t>
            </a:r>
            <a:r>
              <a:rPr sz="1400" spc="-5" dirty="0">
                <a:latin typeface="Times New Roman"/>
                <a:cs typeface="Times New Roman"/>
              </a:rPr>
              <a:t>воспитания	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5" dirty="0">
                <a:latin typeface="Times New Roman"/>
                <a:cs typeface="Times New Roman"/>
              </a:rPr>
              <a:t>обучения	</a:t>
            </a:r>
            <a:r>
              <a:rPr sz="1400" dirty="0">
                <a:latin typeface="Times New Roman"/>
                <a:cs typeface="Times New Roman"/>
              </a:rPr>
              <a:t>в	</a:t>
            </a:r>
            <a:r>
              <a:rPr sz="1400" spc="-5" dirty="0">
                <a:latin typeface="Times New Roman"/>
                <a:cs typeface="Times New Roman"/>
              </a:rPr>
              <a:t>детском	саду	предусматривает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2939542"/>
            <a:ext cx="6057900" cy="678307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9525" algn="just">
              <a:lnSpc>
                <a:spcPct val="961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определенный </a:t>
            </a:r>
            <a:r>
              <a:rPr sz="1400" spc="-10" dirty="0">
                <a:latin typeface="Times New Roman"/>
                <a:cs typeface="Times New Roman"/>
              </a:rPr>
              <a:t>круг </a:t>
            </a:r>
            <a:r>
              <a:rPr sz="1400" dirty="0">
                <a:latin typeface="Times New Roman"/>
                <a:cs typeface="Times New Roman"/>
              </a:rPr>
              <a:t>знаний </a:t>
            </a:r>
            <a:r>
              <a:rPr sz="1400" spc="-5" dirty="0">
                <a:latin typeface="Times New Roman"/>
                <a:cs typeface="Times New Roman"/>
              </a:rPr>
              <a:t>об окружающем </a:t>
            </a:r>
            <a:r>
              <a:rPr sz="1400" dirty="0">
                <a:latin typeface="Times New Roman"/>
                <a:cs typeface="Times New Roman"/>
              </a:rPr>
              <a:t>мире и </a:t>
            </a:r>
            <a:r>
              <a:rPr sz="1400" spc="-5" dirty="0">
                <a:latin typeface="Times New Roman"/>
                <a:cs typeface="Times New Roman"/>
              </a:rPr>
              <a:t>соответствующий объем </a:t>
            </a:r>
            <a:r>
              <a:rPr sz="1400" dirty="0">
                <a:latin typeface="Times New Roman"/>
                <a:cs typeface="Times New Roman"/>
              </a:rPr>
              <a:t> словаря, </a:t>
            </a:r>
            <a:r>
              <a:rPr sz="1400" spc="-5" dirty="0">
                <a:latin typeface="Times New Roman"/>
                <a:cs typeface="Times New Roman"/>
              </a:rPr>
              <a:t>речевых умений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навыков, которые должны быть усвоены </a:t>
            </a:r>
            <a:r>
              <a:rPr sz="1400" dirty="0">
                <a:latin typeface="Times New Roman"/>
                <a:cs typeface="Times New Roman"/>
              </a:rPr>
              <a:t>детьми </a:t>
            </a:r>
            <a:r>
              <a:rPr sz="1400" spc="-5" dirty="0">
                <a:latin typeface="Times New Roman"/>
                <a:cs typeface="Times New Roman"/>
              </a:rPr>
              <a:t>на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данном возрастном</a:t>
            </a:r>
            <a:r>
              <a:rPr sz="1400" dirty="0">
                <a:latin typeface="Times New Roman"/>
                <a:cs typeface="Times New Roman"/>
              </a:rPr>
              <a:t> этапе.</a:t>
            </a:r>
            <a:endParaRPr sz="1400">
              <a:latin typeface="Times New Roman"/>
              <a:cs typeface="Times New Roman"/>
            </a:endParaRPr>
          </a:p>
          <a:p>
            <a:pPr marL="12700" marR="9525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Необходимо </a:t>
            </a:r>
            <a:r>
              <a:rPr sz="1400" dirty="0">
                <a:latin typeface="Times New Roman"/>
                <a:cs typeface="Times New Roman"/>
              </a:rPr>
              <a:t>отметить, </a:t>
            </a:r>
            <a:r>
              <a:rPr sz="1400" spc="-5" dirty="0">
                <a:latin typeface="Times New Roman"/>
                <a:cs typeface="Times New Roman"/>
              </a:rPr>
              <a:t>что логопед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воспитатель, </a:t>
            </a:r>
            <a:r>
              <a:rPr sz="1400" dirty="0">
                <a:latin typeface="Times New Roman"/>
                <a:cs typeface="Times New Roman"/>
              </a:rPr>
              <a:t>работая </a:t>
            </a:r>
            <a:r>
              <a:rPr sz="1400" spc="-5" dirty="0">
                <a:latin typeface="Times New Roman"/>
                <a:cs typeface="Times New Roman"/>
              </a:rPr>
              <a:t>над развитием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 не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подменяют,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 дополняют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друга.</a:t>
            </a:r>
            <a:endParaRPr sz="1400">
              <a:latin typeface="Times New Roman"/>
              <a:cs typeface="Times New Roman"/>
            </a:endParaRPr>
          </a:p>
          <a:p>
            <a:pPr marL="277495" algn="just">
              <a:lnSpc>
                <a:spcPts val="1530"/>
              </a:lnSpc>
            </a:pPr>
            <a:r>
              <a:rPr sz="1400" dirty="0">
                <a:latin typeface="Times New Roman"/>
                <a:cs typeface="Times New Roman"/>
              </a:rPr>
              <a:t>Воспитатель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ориентируется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программный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материал,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предлагаемый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данного возрастного уровня детей дошкольного образовательного учреждения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общеразвивающего</a:t>
            </a:r>
            <a:r>
              <a:rPr sz="1400" dirty="0">
                <a:latin typeface="Times New Roman"/>
                <a:cs typeface="Times New Roman"/>
              </a:rPr>
              <a:t> вида.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осуществляет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родному</a:t>
            </a:r>
            <a:r>
              <a:rPr sz="1400" dirty="0">
                <a:latin typeface="Times New Roman"/>
                <a:cs typeface="Times New Roman"/>
              </a:rPr>
              <a:t> языку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занятиях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руководство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-5" dirty="0">
                <a:latin typeface="Times New Roman"/>
                <a:cs typeface="Times New Roman"/>
              </a:rPr>
              <a:t>повседневной </a:t>
            </a:r>
            <a:r>
              <a:rPr sz="1400" dirty="0">
                <a:latin typeface="Times New Roman"/>
                <a:cs typeface="Times New Roman"/>
              </a:rPr>
              <a:t> жизни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играх,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быту,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прогулках),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учитывая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особенности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dirty="0">
                <a:latin typeface="Times New Roman"/>
                <a:cs typeface="Times New Roman"/>
              </a:rPr>
              <a:t> детей.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родному</a:t>
            </a:r>
            <a:r>
              <a:rPr sz="1400" dirty="0">
                <a:latin typeface="Times New Roman"/>
                <a:cs typeface="Times New Roman"/>
              </a:rPr>
              <a:t> языку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имеет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некоторое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своеобразие.</a:t>
            </a:r>
            <a:endParaRPr sz="1400">
              <a:latin typeface="Times New Roman"/>
              <a:cs typeface="Times New Roman"/>
            </a:endParaRPr>
          </a:p>
          <a:p>
            <a:pPr marL="12700" marR="9525" indent="264795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В начале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использует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преимущественно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методы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приемы развития речи,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5" dirty="0">
                <a:latin typeface="Times New Roman"/>
                <a:cs typeface="Times New Roman"/>
              </a:rPr>
              <a:t>требующие развернутого высказывания детей. Так, </a:t>
            </a:r>
            <a:r>
              <a:rPr sz="1400" dirty="0">
                <a:latin typeface="Times New Roman"/>
                <a:cs typeface="Times New Roman"/>
              </a:rPr>
              <a:t> широко 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применяется</a:t>
            </a:r>
            <a:r>
              <a:rPr sz="1400" spc="7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наглядный</a:t>
            </a:r>
            <a:r>
              <a:rPr sz="1400" spc="7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</a:t>
            </a:r>
            <a:r>
              <a:rPr sz="1400" spc="7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обучения,</a:t>
            </a:r>
            <a:r>
              <a:rPr sz="1400" spc="7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например,</a:t>
            </a:r>
            <a:r>
              <a:rPr sz="1400" spc="7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экскурсии,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1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знакомство детей </a:t>
            </a:r>
            <a:r>
              <a:rPr sz="1400" dirty="0">
                <a:latin typeface="Times New Roman"/>
                <a:cs typeface="Times New Roman"/>
              </a:rPr>
              <a:t>с теми или иными </a:t>
            </a:r>
            <a:r>
              <a:rPr sz="1400" spc="-5" dirty="0">
                <a:latin typeface="Times New Roman"/>
                <a:cs typeface="Times New Roman"/>
              </a:rPr>
              <a:t>объектами, показ картин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видеофильмов.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Использование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словесных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методов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сводится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преимущественно</a:t>
            </a:r>
            <a:r>
              <a:rPr sz="1400" dirty="0">
                <a:latin typeface="Times New Roman"/>
                <a:cs typeface="Times New Roman"/>
              </a:rPr>
              <a:t> к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чтению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детям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художественных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произведений,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рассказам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воспитателя, </a:t>
            </a:r>
            <a:r>
              <a:rPr sz="1400" dirty="0">
                <a:latin typeface="Times New Roman"/>
                <a:cs typeface="Times New Roman"/>
              </a:rPr>
              <a:t> беседам.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Большое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уделяет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</a:t>
            </a:r>
            <a:r>
              <a:rPr sz="1400" dirty="0">
                <a:latin typeface="Times New Roman"/>
                <a:cs typeface="Times New Roman"/>
              </a:rPr>
              <a:t> диалогической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 Сюда относятся различные </a:t>
            </a:r>
            <a:r>
              <a:rPr sz="1400" dirty="0">
                <a:latin typeface="Times New Roman"/>
                <a:cs typeface="Times New Roman"/>
              </a:rPr>
              <a:t>формы </a:t>
            </a:r>
            <a:r>
              <a:rPr sz="1400" spc="-5" dirty="0">
                <a:latin typeface="Times New Roman"/>
                <a:cs typeface="Times New Roman"/>
              </a:rPr>
              <a:t>вопросов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ответов: краткий </a:t>
            </a:r>
            <a:r>
              <a:rPr sz="1400" dirty="0">
                <a:latin typeface="Times New Roman"/>
                <a:cs typeface="Times New Roman"/>
              </a:rPr>
              <a:t>ответ,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развернутый</a:t>
            </a:r>
            <a:r>
              <a:rPr sz="1400" dirty="0">
                <a:latin typeface="Times New Roman"/>
                <a:cs typeface="Times New Roman"/>
              </a:rPr>
              <a:t> ответ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(несколько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позднее),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вариантов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вопроса,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умение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поддерживать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разговор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собеседником.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же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время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во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0"/>
              </a:lnSpc>
            </a:pPr>
            <a:r>
              <a:rPr sz="1400" spc="-5" dirty="0">
                <a:latin typeface="Times New Roman"/>
                <a:cs typeface="Times New Roman"/>
              </a:rPr>
              <a:t>втором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полугодии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большое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внимание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уделяется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развитию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основных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типов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10"/>
              </a:lnSpc>
              <a:tabLst>
                <a:tab pos="5647055" algn="l"/>
              </a:tabLst>
            </a:pP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	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 marL="12700" marR="5715" indent="264795" algn="just">
              <a:lnSpc>
                <a:spcPct val="95900"/>
              </a:lnSpc>
              <a:spcBef>
                <a:spcPts val="35"/>
              </a:spcBef>
            </a:pPr>
            <a:r>
              <a:rPr sz="1400" dirty="0">
                <a:latin typeface="Times New Roman"/>
                <a:cs typeface="Times New Roman"/>
              </a:rPr>
              <a:t>Содержание </a:t>
            </a:r>
            <a:r>
              <a:rPr sz="1400" spc="-5" dirty="0">
                <a:latin typeface="Times New Roman"/>
                <a:cs typeface="Times New Roman"/>
              </a:rPr>
              <a:t>логопедических занятий, организация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методические приемы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определяются</a:t>
            </a:r>
            <a:r>
              <a:rPr sz="1400" dirty="0">
                <a:latin typeface="Times New Roman"/>
                <a:cs typeface="Times New Roman"/>
              </a:rPr>
              <a:t> целями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обучения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учетом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конкретных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представлений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опыта,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накопленных</a:t>
            </a:r>
            <a:r>
              <a:rPr sz="1400" dirty="0">
                <a:latin typeface="Times New Roman"/>
                <a:cs typeface="Times New Roman"/>
              </a:rPr>
              <a:t> детьми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процессе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воспитателя</a:t>
            </a:r>
            <a:r>
              <a:rPr sz="1400" dirty="0">
                <a:latin typeface="Times New Roman"/>
                <a:cs typeface="Times New Roman"/>
              </a:rPr>
              <a:t> по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разделам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Усилия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ликвидацию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имеющихся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пробелов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словоизменения,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словообразования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недостаточного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овладения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предложно-падежным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управлением.</a:t>
            </a:r>
            <a:endParaRPr sz="1400">
              <a:latin typeface="Times New Roman"/>
              <a:cs typeface="Times New Roman"/>
            </a:endParaRPr>
          </a:p>
          <a:p>
            <a:pPr marL="12700" marR="8890" indent="264795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Работа </a:t>
            </a:r>
            <a:r>
              <a:rPr sz="1400" spc="-5" dirty="0">
                <a:latin typeface="Times New Roman"/>
                <a:cs typeface="Times New Roman"/>
              </a:rPr>
              <a:t>логопеда </a:t>
            </a:r>
            <a:r>
              <a:rPr sz="1400" dirty="0">
                <a:latin typeface="Times New Roman"/>
                <a:cs typeface="Times New Roman"/>
              </a:rPr>
              <a:t>над </a:t>
            </a:r>
            <a:r>
              <a:rPr sz="1400" spc="-5" dirty="0">
                <a:latin typeface="Times New Roman"/>
                <a:cs typeface="Times New Roman"/>
              </a:rPr>
              <a:t>словарем носит </a:t>
            </a:r>
            <a:r>
              <a:rPr sz="1400" dirty="0">
                <a:latin typeface="Times New Roman"/>
                <a:cs typeface="Times New Roman"/>
              </a:rPr>
              <a:t>выборочный </a:t>
            </a:r>
            <a:r>
              <a:rPr sz="1400" spc="-5" dirty="0">
                <a:latin typeface="Times New Roman"/>
                <a:cs typeface="Times New Roman"/>
              </a:rPr>
              <a:t>характер,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нее входят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накопление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уточнение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(существительных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прилагательных),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имеющих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75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6058535" cy="576199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7620" algn="just">
              <a:lnSpc>
                <a:spcPct val="95900"/>
              </a:lnSpc>
              <a:spcBef>
                <a:spcPts val="170"/>
              </a:spcBef>
              <a:tabLst>
                <a:tab pos="5314950" algn="l"/>
              </a:tabLst>
            </a:pPr>
            <a:r>
              <a:rPr sz="1400" spc="-5" dirty="0">
                <a:latin typeface="Times New Roman"/>
                <a:cs typeface="Times New Roman"/>
              </a:rPr>
              <a:t>уменьшительно-ласкательное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значение,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понимание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употребление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приставочных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глаголов;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практическое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накопление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родственных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знакомство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наиболее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распространенными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случаями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многозначности</a:t>
            </a:r>
            <a:r>
              <a:rPr sz="1400" dirty="0">
                <a:latin typeface="Times New Roman"/>
                <a:cs typeface="Times New Roman"/>
              </a:rPr>
              <a:t> слов,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практическое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ознакомление</a:t>
            </a:r>
            <a:r>
              <a:rPr sz="1400" dirty="0">
                <a:latin typeface="Times New Roman"/>
                <a:cs typeface="Times New Roman"/>
              </a:rPr>
              <a:t> со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имеющими </a:t>
            </a:r>
            <a:r>
              <a:rPr sz="1400" dirty="0">
                <a:latin typeface="Times New Roman"/>
                <a:cs typeface="Times New Roman"/>
              </a:rPr>
              <a:t>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	знач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12700" marR="6350" indent="264795" algn="just">
              <a:lnSpc>
                <a:spcPts val="1610"/>
              </a:lnSpc>
              <a:spcBef>
                <a:spcPts val="40"/>
              </a:spcBef>
            </a:pPr>
            <a:r>
              <a:rPr sz="1400" spc="-5" dirty="0">
                <a:latin typeface="Times New Roman"/>
                <a:cs typeface="Times New Roman"/>
              </a:rPr>
              <a:t>Основная</a:t>
            </a:r>
            <a:r>
              <a:rPr sz="1400" dirty="0">
                <a:latin typeface="Times New Roman"/>
                <a:cs typeface="Times New Roman"/>
              </a:rPr>
              <a:t> цель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заданий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научить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осмысленно</a:t>
            </a:r>
            <a:r>
              <a:rPr sz="1400" spc="7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употреблять</a:t>
            </a:r>
            <a:r>
              <a:rPr sz="1400" spc="6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слова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6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спонтанной</a:t>
            </a:r>
            <a:r>
              <a:rPr sz="1400" spc="6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речи,</a:t>
            </a:r>
            <a:r>
              <a:rPr sz="1400" spc="6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упражнять</a:t>
            </a:r>
            <a:r>
              <a:rPr sz="1400" spc="6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6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ts val="1610"/>
              </a:lnSpc>
              <a:spcBef>
                <a:spcPts val="10"/>
              </a:spcBef>
            </a:pPr>
            <a:r>
              <a:rPr sz="1400" spc="-5" dirty="0">
                <a:latin typeface="Times New Roman"/>
                <a:cs typeface="Times New Roman"/>
              </a:rPr>
              <a:t>составлении словосочетаний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предложений. Сначала используются модели,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предлагаемые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логопедом,</a:t>
            </a:r>
            <a:r>
              <a:rPr sz="1400" dirty="0">
                <a:latin typeface="Times New Roman"/>
                <a:cs typeface="Times New Roman"/>
              </a:rPr>
              <a:t> 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затем 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самостоятельно.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Большое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уделяется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совершенствованию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практического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употребления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простого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распространенного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предложения.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подбираются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определенные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группы</a:t>
            </a:r>
            <a:r>
              <a:rPr sz="1400" spc="-5" dirty="0">
                <a:latin typeface="Times New Roman"/>
                <a:cs typeface="Times New Roman"/>
              </a:rPr>
              <a:t> слов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синтаксических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конструкций,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образовании</a:t>
            </a:r>
            <a:r>
              <a:rPr sz="1400" spc="89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которых</a:t>
            </a:r>
            <a:r>
              <a:rPr sz="1400" spc="8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дети</a:t>
            </a:r>
            <a:r>
              <a:rPr sz="1400" spc="89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наиболее</a:t>
            </a:r>
            <a:r>
              <a:rPr sz="1400" spc="89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часто</a:t>
            </a:r>
            <a:r>
              <a:rPr sz="1400" spc="89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допускают</a:t>
            </a:r>
            <a:r>
              <a:rPr sz="1400" spc="89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грамматические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535"/>
              </a:lnSpc>
            </a:pPr>
            <a:r>
              <a:rPr sz="1400" spc="-5" dirty="0">
                <a:latin typeface="Times New Roman"/>
                <a:cs typeface="Times New Roman"/>
              </a:rPr>
              <a:t>ошибки.</a:t>
            </a:r>
            <a:r>
              <a:rPr sz="1400" spc="455" dirty="0">
                <a:latin typeface="Times New Roman"/>
                <a:cs typeface="Times New Roman"/>
              </a:rPr>
              <a:t>  </a:t>
            </a:r>
            <a:r>
              <a:rPr sz="1400" spc="-5" dirty="0">
                <a:latin typeface="Times New Roman"/>
                <a:cs typeface="Times New Roman"/>
              </a:rPr>
              <a:t>Используются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упражнения</a:t>
            </a:r>
            <a:r>
              <a:rPr sz="1400" spc="45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   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изменение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падежных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</a:t>
            </a:r>
            <a:endParaRPr sz="1400">
              <a:latin typeface="Times New Roman"/>
              <a:cs typeface="Times New Roman"/>
            </a:endParaRPr>
          </a:p>
          <a:p>
            <a:pPr marL="12700" marR="5080" algn="r">
              <a:lnSpc>
                <a:spcPct val="95800"/>
              </a:lnSpc>
              <a:spcBef>
                <a:spcPts val="35"/>
              </a:spcBef>
              <a:tabLst>
                <a:tab pos="808990" algn="l"/>
                <a:tab pos="918210" algn="l"/>
                <a:tab pos="1003935" algn="l"/>
                <a:tab pos="1244600" algn="l"/>
                <a:tab pos="1391285" algn="l"/>
                <a:tab pos="1516380" algn="l"/>
                <a:tab pos="1775460" algn="l"/>
                <a:tab pos="1811020" algn="l"/>
                <a:tab pos="1939289" algn="l"/>
                <a:tab pos="2230755" algn="l"/>
                <a:tab pos="2377440" algn="l"/>
                <a:tab pos="2512060" algn="l"/>
                <a:tab pos="2900045" algn="l"/>
                <a:tab pos="2957195" algn="l"/>
                <a:tab pos="3140710" algn="l"/>
                <a:tab pos="3188970" algn="l"/>
                <a:tab pos="3920490" algn="l"/>
                <a:tab pos="4053840" algn="l"/>
                <a:tab pos="4087495" algn="l"/>
                <a:tab pos="4258310" algn="l"/>
                <a:tab pos="4543425" algn="l"/>
                <a:tab pos="4670425" algn="l"/>
                <a:tab pos="4726940" algn="l"/>
                <a:tab pos="4937760" algn="l"/>
                <a:tab pos="5044440" algn="l"/>
                <a:tab pos="5170170" algn="l"/>
                <a:tab pos="5196205" algn="l"/>
                <a:tab pos="5408930" algn="l"/>
                <a:tab pos="5643245" algn="l"/>
              </a:tabLst>
            </a:pPr>
            <a:r>
              <a:rPr sz="1400" spc="-5" dirty="0">
                <a:latin typeface="Times New Roman"/>
                <a:cs typeface="Times New Roman"/>
              </a:rPr>
              <a:t>существительного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зависимости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предлога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или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вопроса;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изменение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ам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ати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их	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орм		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исла		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ществите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ых</a:t>
            </a:r>
            <a:r>
              <a:rPr sz="1400" dirty="0">
                <a:latin typeface="Times New Roman"/>
                <a:cs typeface="Times New Roman"/>
              </a:rPr>
              <a:t>;		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исла,		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а		и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рем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  глаголов,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также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правильное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употребление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глаголов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сочетании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		мест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ями.	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ое		</a:t>
            </a:r>
            <a:r>
              <a:rPr sz="1400" spc="-5" dirty="0">
                <a:latin typeface="Times New Roman"/>
                <a:cs typeface="Times New Roman"/>
              </a:rPr>
              <a:t>вн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ние		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деляется	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-5" dirty="0">
                <a:latin typeface="Times New Roman"/>
                <a:cs typeface="Times New Roman"/>
              </a:rPr>
              <a:t>согласованию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прилагательных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существительными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косвенных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падежах,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согласованию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порядковых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числительных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существительными.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Постепенно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усвоенные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типы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речевых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конструкций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логопед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включает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работу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над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связной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речью,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применяя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специальные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методические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приемы.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Особого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внимания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требуют	подбор		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5" dirty="0">
                <a:latin typeface="Times New Roman"/>
                <a:cs typeface="Times New Roman"/>
              </a:rPr>
              <a:t>группировка	различного	наглядного	</a:t>
            </a:r>
            <a:r>
              <a:rPr sz="1400" dirty="0">
                <a:latin typeface="Times New Roman"/>
                <a:cs typeface="Times New Roman"/>
              </a:rPr>
              <a:t>и			</a:t>
            </a:r>
            <a:r>
              <a:rPr sz="1400" spc="-10" dirty="0">
                <a:latin typeface="Times New Roman"/>
                <a:cs typeface="Times New Roman"/>
              </a:rPr>
              <a:t>словесного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материала,		</a:t>
            </a:r>
            <a:r>
              <a:rPr sz="1400" spc="-5" dirty="0">
                <a:latin typeface="Times New Roman"/>
                <a:cs typeface="Times New Roman"/>
              </a:rPr>
              <a:t>игровых		упражнений,		дидактических	игр,		обеспечивающих </a:t>
            </a:r>
            <a:r>
              <a:rPr sz="1400" dirty="0">
                <a:latin typeface="Times New Roman"/>
                <a:cs typeface="Times New Roman"/>
              </a:rPr>
              <a:t> пр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ое	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	на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ыка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		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ам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	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авил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ой	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R="5715" algn="r">
              <a:lnSpc>
                <a:spcPts val="1580"/>
              </a:lnSpc>
              <a:tabLst>
                <a:tab pos="5182235" algn="l"/>
              </a:tabLst>
            </a:pPr>
            <a:r>
              <a:rPr sz="1400" dirty="0">
                <a:latin typeface="Times New Roman"/>
                <a:cs typeface="Times New Roman"/>
              </a:rPr>
              <a:t>Чтобы</a:t>
            </a:r>
            <a:r>
              <a:rPr sz="1400" spc="6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повысить</a:t>
            </a:r>
            <a:r>
              <a:rPr sz="1400" spc="6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коррекционное</a:t>
            </a:r>
            <a:r>
              <a:rPr sz="1400" spc="6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значение</a:t>
            </a:r>
            <a:r>
              <a:rPr sz="1400" spc="6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словарной</a:t>
            </a:r>
            <a:r>
              <a:rPr sz="1400" spc="6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работы,	</a:t>
            </a:r>
            <a:r>
              <a:rPr sz="1400" spc="-5" dirty="0">
                <a:latin typeface="Times New Roman"/>
                <a:cs typeface="Times New Roman"/>
              </a:rPr>
              <a:t>широко</a:t>
            </a:r>
            <a:endParaRPr sz="1400">
              <a:latin typeface="Times New Roman"/>
              <a:cs typeface="Times New Roman"/>
            </a:endParaRPr>
          </a:p>
          <a:p>
            <a:pPr marL="12700" marR="9525" algn="r">
              <a:lnSpc>
                <a:spcPts val="1610"/>
              </a:lnSpc>
              <a:spcBef>
                <a:spcPts val="80"/>
              </a:spcBef>
            </a:pPr>
            <a:r>
              <a:rPr sz="1400" spc="-5" dirty="0">
                <a:latin typeface="Times New Roman"/>
                <a:cs typeface="Times New Roman"/>
              </a:rPr>
              <a:t>используются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специальные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упражнения,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развивающие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направленность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смысловую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звуковую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сторону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слов,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умение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подмечать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общие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8204" y="6416420"/>
            <a:ext cx="50609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56410" algn="l"/>
                <a:tab pos="2882265" algn="l"/>
                <a:tab pos="4104004" algn="l"/>
              </a:tabLst>
            </a:pPr>
            <a:r>
              <a:rPr sz="1400" spc="-5" dirty="0">
                <a:latin typeface="Times New Roman"/>
                <a:cs typeface="Times New Roman"/>
              </a:rPr>
              <a:t>морфологические	</a:t>
            </a:r>
            <a:r>
              <a:rPr sz="1400" dirty="0">
                <a:latin typeface="Times New Roman"/>
                <a:cs typeface="Times New Roman"/>
              </a:rPr>
              <a:t>элементы	</a:t>
            </a:r>
            <a:r>
              <a:rPr sz="1400" spc="-5" dirty="0">
                <a:latin typeface="Times New Roman"/>
                <a:cs typeface="Times New Roman"/>
              </a:rPr>
              <a:t>изучаемых	лексических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3380" y="6416420"/>
            <a:ext cx="5792470" cy="4438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5168265">
              <a:lnSpc>
                <a:spcPts val="1610"/>
              </a:lnSpc>
              <a:spcBef>
                <a:spcPts val="215"/>
              </a:spcBef>
              <a:tabLst>
                <a:tab pos="933450" algn="l"/>
                <a:tab pos="2045335" algn="l"/>
                <a:tab pos="2741295" algn="l"/>
                <a:tab pos="3574415" algn="l"/>
                <a:tab pos="3820795" algn="l"/>
                <a:tab pos="4900930" algn="l"/>
                <a:tab pos="5235575" algn="l"/>
              </a:tabLst>
            </a:pP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ц. 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сно</a:t>
            </a:r>
            <a:r>
              <a:rPr sz="1400" spc="-5" dirty="0">
                <a:latin typeface="Times New Roman"/>
                <a:cs typeface="Times New Roman"/>
              </a:rPr>
              <a:t>вн</a:t>
            </a:r>
            <a:r>
              <a:rPr sz="1400" spc="5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	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	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оты	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да	и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	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6824853"/>
            <a:ext cx="6058535" cy="289814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7620" algn="just">
              <a:lnSpc>
                <a:spcPct val="959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программе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полноценной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системы </a:t>
            </a:r>
            <a:r>
              <a:rPr sz="1400" dirty="0">
                <a:latin typeface="Times New Roman"/>
                <a:cs typeface="Times New Roman"/>
              </a:rPr>
              <a:t> языка,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восприятия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первоначальных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звукового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анализа,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автоматизация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слухопроизносительных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умений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навыков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ситуациях,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навыков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изменения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просодических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характеристик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самостоятельных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высказываний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зависимости</a:t>
            </a:r>
            <a:r>
              <a:rPr sz="1400" dirty="0">
                <a:latin typeface="Times New Roman"/>
                <a:cs typeface="Times New Roman"/>
              </a:rPr>
              <a:t> от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намерений.</a:t>
            </a:r>
            <a:endParaRPr sz="1400">
              <a:latin typeface="Times New Roman"/>
              <a:cs typeface="Times New Roman"/>
            </a:endParaRPr>
          </a:p>
          <a:p>
            <a:pPr marR="10160" algn="r">
              <a:lnSpc>
                <a:spcPts val="1575"/>
              </a:lnSpc>
            </a:pPr>
            <a:r>
              <a:rPr sz="1400" spc="-5" dirty="0">
                <a:latin typeface="Times New Roman"/>
                <a:cs typeface="Times New Roman"/>
              </a:rPr>
              <a:t>Формирование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стороны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рассматривается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как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самоцель,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endParaRPr sz="1400">
              <a:latin typeface="Times New Roman"/>
              <a:cs typeface="Times New Roman"/>
            </a:endParaRPr>
          </a:p>
          <a:p>
            <a:pPr marL="12700" marR="5080" algn="r">
              <a:lnSpc>
                <a:spcPct val="95900"/>
              </a:lnSpc>
              <a:spcBef>
                <a:spcPts val="35"/>
              </a:spcBef>
              <a:tabLst>
                <a:tab pos="840740" algn="l"/>
                <a:tab pos="1118870" algn="l"/>
                <a:tab pos="1588770" algn="l"/>
                <a:tab pos="1896745" algn="l"/>
                <a:tab pos="2097405" algn="l"/>
                <a:tab pos="2346960" algn="l"/>
                <a:tab pos="2482850" algn="l"/>
                <a:tab pos="3345179" algn="l"/>
                <a:tab pos="3369945" algn="l"/>
                <a:tab pos="3945890" algn="l"/>
                <a:tab pos="4187825" algn="l"/>
                <a:tab pos="4249420" algn="l"/>
                <a:tab pos="5205730" algn="l"/>
                <a:tab pos="5396230" algn="l"/>
              </a:tabLst>
            </a:pP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одно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необходимых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средств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воспитания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звуковой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культуры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целом,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ия	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яз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	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	и	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вк</a:t>
            </a:r>
            <a:r>
              <a:rPr sz="1400" dirty="0">
                <a:latin typeface="Times New Roman"/>
                <a:cs typeface="Times New Roman"/>
              </a:rPr>
              <a:t>и	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етей	к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спеш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ому	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аде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ю  </a:t>
            </a:r>
            <a:r>
              <a:rPr sz="1400" spc="-5" dirty="0">
                <a:latin typeface="Times New Roman"/>
                <a:cs typeface="Times New Roman"/>
              </a:rPr>
              <a:t>письменной	формой	речи,		развития	языковой		способности	ребенка.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Логопедическая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работа,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предусмотренная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программе,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строится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основе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теоретических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положений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роли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полноценных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фонематических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процессов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развитии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становления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письма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чтения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(Р.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Левина,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Леонтьев,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10"/>
              </a:lnSpc>
            </a:pPr>
            <a:r>
              <a:rPr sz="1400" spc="-5" dirty="0">
                <a:latin typeface="Times New Roman"/>
                <a:cs typeface="Times New Roman"/>
              </a:rPr>
              <a:t>А. Р.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Лурия,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Жинкин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др.).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76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898651"/>
            <a:ext cx="6057265" cy="6483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  <a:tabLst>
                <a:tab pos="461645" algn="l"/>
                <a:tab pos="1812925" algn="l"/>
                <a:tab pos="3431540" algn="l"/>
                <a:tab pos="4958080" algn="l"/>
              </a:tabLst>
            </a:pPr>
            <a:r>
              <a:rPr sz="1400" b="1" dirty="0">
                <a:latin typeface="Times New Roman"/>
                <a:cs typeface="Times New Roman"/>
              </a:rPr>
              <a:t>3.7	Пл</a:t>
            </a:r>
            <a:r>
              <a:rPr sz="1400" b="1" spc="5" dirty="0">
                <a:latin typeface="Times New Roman"/>
                <a:cs typeface="Times New Roman"/>
              </a:rPr>
              <a:t>а</a:t>
            </a:r>
            <a:r>
              <a:rPr sz="1400" b="1" spc="-5" dirty="0">
                <a:latin typeface="Times New Roman"/>
                <a:cs typeface="Times New Roman"/>
              </a:rPr>
              <a:t>ни</a:t>
            </a:r>
            <a:r>
              <a:rPr sz="1400" b="1" spc="-15" dirty="0">
                <a:latin typeface="Times New Roman"/>
                <a:cs typeface="Times New Roman"/>
              </a:rPr>
              <a:t>р</a:t>
            </a:r>
            <a:r>
              <a:rPr sz="1400" b="1" dirty="0">
                <a:latin typeface="Times New Roman"/>
                <a:cs typeface="Times New Roman"/>
              </a:rPr>
              <a:t>о</a:t>
            </a:r>
            <a:r>
              <a:rPr sz="1400" b="1" spc="-5" dirty="0">
                <a:latin typeface="Times New Roman"/>
                <a:cs typeface="Times New Roman"/>
              </a:rPr>
              <a:t>ван</a:t>
            </a:r>
            <a:r>
              <a:rPr sz="1400" b="1" spc="-10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е	</a:t>
            </a:r>
            <a:r>
              <a:rPr sz="1400" b="1" spc="-5" dirty="0">
                <a:latin typeface="Times New Roman"/>
                <a:cs typeface="Times New Roman"/>
              </a:rPr>
              <a:t>н</a:t>
            </a:r>
            <a:r>
              <a:rPr sz="1400" b="1" spc="-15" dirty="0">
                <a:latin typeface="Times New Roman"/>
                <a:cs typeface="Times New Roman"/>
              </a:rPr>
              <a:t>е</a:t>
            </a:r>
            <a:r>
              <a:rPr sz="1400" b="1" spc="-5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осред</a:t>
            </a:r>
            <a:r>
              <a:rPr sz="1400" b="1" spc="-15" dirty="0">
                <a:latin typeface="Times New Roman"/>
                <a:cs typeface="Times New Roman"/>
              </a:rPr>
              <a:t>с</a:t>
            </a:r>
            <a:r>
              <a:rPr sz="1400" b="1" spc="5" dirty="0">
                <a:latin typeface="Times New Roman"/>
                <a:cs typeface="Times New Roman"/>
              </a:rPr>
              <a:t>т</a:t>
            </a:r>
            <a:r>
              <a:rPr sz="1400" b="1" spc="-5" dirty="0">
                <a:latin typeface="Times New Roman"/>
                <a:cs typeface="Times New Roman"/>
              </a:rPr>
              <a:t>ве</a:t>
            </a:r>
            <a:r>
              <a:rPr sz="1400" b="1" spc="-10" dirty="0">
                <a:latin typeface="Times New Roman"/>
                <a:cs typeface="Times New Roman"/>
              </a:rPr>
              <a:t>н</a:t>
            </a:r>
            <a:r>
              <a:rPr sz="1400" b="1" spc="-5" dirty="0">
                <a:latin typeface="Times New Roman"/>
                <a:cs typeface="Times New Roman"/>
              </a:rPr>
              <a:t>н</a:t>
            </a:r>
            <a:r>
              <a:rPr sz="1400" b="1" dirty="0">
                <a:latin typeface="Times New Roman"/>
                <a:cs typeface="Times New Roman"/>
              </a:rPr>
              <a:t>ой	</a:t>
            </a:r>
            <a:r>
              <a:rPr sz="1400" b="1" spc="-10" dirty="0">
                <a:latin typeface="Times New Roman"/>
                <a:cs typeface="Times New Roman"/>
              </a:rPr>
              <a:t>о</a:t>
            </a:r>
            <a:r>
              <a:rPr sz="1400" b="1" dirty="0">
                <a:latin typeface="Times New Roman"/>
                <a:cs typeface="Times New Roman"/>
              </a:rPr>
              <a:t>б</a:t>
            </a:r>
            <a:r>
              <a:rPr sz="1400" b="1" spc="-5" dirty="0">
                <a:latin typeface="Times New Roman"/>
                <a:cs typeface="Times New Roman"/>
              </a:rPr>
              <a:t>р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зо</a:t>
            </a:r>
            <a:r>
              <a:rPr sz="1400" b="1" spc="-15" dirty="0">
                <a:latin typeface="Times New Roman"/>
                <a:cs typeface="Times New Roman"/>
              </a:rPr>
              <a:t>в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spc="5" dirty="0">
                <a:latin typeface="Times New Roman"/>
                <a:cs typeface="Times New Roman"/>
              </a:rPr>
              <a:t>т</a:t>
            </a:r>
            <a:r>
              <a:rPr sz="1400" b="1" dirty="0">
                <a:latin typeface="Times New Roman"/>
                <a:cs typeface="Times New Roman"/>
              </a:rPr>
              <a:t>е</a:t>
            </a:r>
            <a:r>
              <a:rPr sz="1400" b="1" spc="-10" dirty="0">
                <a:latin typeface="Times New Roman"/>
                <a:cs typeface="Times New Roman"/>
              </a:rPr>
              <a:t>л</a:t>
            </a:r>
            <a:r>
              <a:rPr sz="1400" b="1" dirty="0">
                <a:latin typeface="Times New Roman"/>
                <a:cs typeface="Times New Roman"/>
              </a:rPr>
              <a:t>ьной	де</a:t>
            </a:r>
            <a:r>
              <a:rPr sz="1400" b="1" spc="-10" dirty="0">
                <a:latin typeface="Times New Roman"/>
                <a:cs typeface="Times New Roman"/>
              </a:rPr>
              <a:t>я</a:t>
            </a:r>
            <a:r>
              <a:rPr sz="1400" b="1" spc="5" dirty="0">
                <a:latin typeface="Times New Roman"/>
                <a:cs typeface="Times New Roman"/>
              </a:rPr>
              <a:t>т</a:t>
            </a:r>
            <a:r>
              <a:rPr sz="1400" b="1" spc="-15" dirty="0">
                <a:latin typeface="Times New Roman"/>
                <a:cs typeface="Times New Roman"/>
              </a:rPr>
              <a:t>е</a:t>
            </a:r>
            <a:r>
              <a:rPr sz="1400" b="1" dirty="0">
                <a:latin typeface="Times New Roman"/>
                <a:cs typeface="Times New Roman"/>
              </a:rPr>
              <a:t>льно</a:t>
            </a:r>
            <a:r>
              <a:rPr sz="1400" b="1" spc="-10" dirty="0">
                <a:latin typeface="Times New Roman"/>
                <a:cs typeface="Times New Roman"/>
              </a:rPr>
              <a:t>ст</a:t>
            </a:r>
            <a:r>
              <a:rPr sz="1400" b="1" dirty="0">
                <a:latin typeface="Times New Roman"/>
                <a:cs typeface="Times New Roman"/>
              </a:rPr>
              <a:t>и  детей</a:t>
            </a:r>
            <a:endParaRPr sz="1400">
              <a:latin typeface="Times New Roman"/>
              <a:cs typeface="Times New Roman"/>
            </a:endParaRPr>
          </a:p>
          <a:p>
            <a:pPr marL="1553210">
              <a:lnSpc>
                <a:spcPts val="1565"/>
              </a:lnSpc>
            </a:pPr>
            <a:r>
              <a:rPr sz="1400" b="1" dirty="0">
                <a:latin typeface="Times New Roman"/>
                <a:cs typeface="Times New Roman"/>
              </a:rPr>
              <a:t>В </a:t>
            </a:r>
            <a:r>
              <a:rPr sz="1400" b="1" spc="-5" dirty="0">
                <a:latin typeface="Times New Roman"/>
                <a:cs typeface="Times New Roman"/>
              </a:rPr>
              <a:t>старшей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группе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соответствии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-5" dirty="0">
                <a:latin typeface="Times New Roman"/>
                <a:cs typeface="Times New Roman"/>
              </a:rPr>
              <a:t> ФГОС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16280" y="1611121"/>
          <a:ext cx="6540500" cy="24662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0020"/>
                <a:gridCol w="1812925"/>
                <a:gridCol w="703580"/>
                <a:gridCol w="2593975"/>
              </a:tblGrid>
              <a:tr h="620267">
                <a:tc>
                  <a:txBody>
                    <a:bodyPr/>
                    <a:lstStyle/>
                    <a:p>
                      <a:pPr marL="420370" marR="61594" indent="-35242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бра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вате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ая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область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6379">
                        <a:lnSpc>
                          <a:spcPts val="157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Вид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marR="79375" indent="-1270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  НОД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неделю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6944" marR="171450" indent="-78041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Интеграция образовательных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областей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45945">
                <a:tc>
                  <a:txBody>
                    <a:bodyPr/>
                    <a:lstStyle/>
                    <a:p>
                      <a:pPr marL="67945" marR="683260" indent="4445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Речевое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раз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0007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  фонетико-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фонематической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 marR="348615">
                        <a:lnSpc>
                          <a:spcPct val="961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стороны речи.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 лексико-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грамматических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 marR="41719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категорий речи.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связной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9245" marR="116839" indent="-18478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раза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56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неделю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54356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Познавательное развитие.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Речевое развитие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Социально-коммуникативное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Физическое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Художественно-эстетическое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78204" y="4053966"/>
            <a:ext cx="6055360" cy="126555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indent="448945" algn="just">
              <a:lnSpc>
                <a:spcPct val="96100"/>
              </a:lnSpc>
              <a:spcBef>
                <a:spcPts val="170"/>
              </a:spcBef>
            </a:pPr>
            <a:r>
              <a:rPr sz="1400" spc="-5" dirty="0">
                <a:latin typeface="Times New Roman"/>
                <a:cs typeface="Times New Roman"/>
              </a:rPr>
              <a:t>Длительность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НОД</a:t>
            </a:r>
            <a:r>
              <a:rPr sz="1400" dirty="0">
                <a:latin typeface="Times New Roman"/>
                <a:cs typeface="Times New Roman"/>
              </a:rPr>
              <a:t> 25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минут.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Физминутки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динамические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паузы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течение </a:t>
            </a:r>
            <a:r>
              <a:rPr sz="1400" spc="-5" dirty="0">
                <a:latin typeface="Times New Roman"/>
                <a:cs typeface="Times New Roman"/>
              </a:rPr>
              <a:t>НОД каждые 10 минут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5" dirty="0">
                <a:latin typeface="Times New Roman"/>
                <a:cs typeface="Times New Roman"/>
              </a:rPr>
              <a:t>2-3 </a:t>
            </a:r>
            <a:r>
              <a:rPr sz="1400" spc="-5" dirty="0">
                <a:latin typeface="Times New Roman"/>
                <a:cs typeface="Times New Roman"/>
              </a:rPr>
              <a:t>минуты. Перерыв </a:t>
            </a:r>
            <a:r>
              <a:rPr sz="1400" dirty="0">
                <a:latin typeface="Times New Roman"/>
                <a:cs typeface="Times New Roman"/>
              </a:rPr>
              <a:t>между </a:t>
            </a:r>
            <a:r>
              <a:rPr sz="1400" spc="-5" dirty="0">
                <a:latin typeface="Times New Roman"/>
                <a:cs typeface="Times New Roman"/>
              </a:rPr>
              <a:t>НОД </a:t>
            </a:r>
            <a:r>
              <a:rPr sz="1400" dirty="0">
                <a:latin typeface="Times New Roman"/>
                <a:cs typeface="Times New Roman"/>
              </a:rPr>
              <a:t>не менее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 </a:t>
            </a:r>
            <a:r>
              <a:rPr sz="1400" spc="-5" dirty="0">
                <a:latin typeface="Times New Roman"/>
                <a:cs typeface="Times New Roman"/>
              </a:rPr>
              <a:t>минут.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В </a:t>
            </a:r>
            <a:r>
              <a:rPr sz="1400" b="1" spc="-5" dirty="0">
                <a:latin typeface="Times New Roman"/>
                <a:cs typeface="Times New Roman"/>
              </a:rPr>
              <a:t>подготовительной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группе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 </a:t>
            </a:r>
            <a:r>
              <a:rPr sz="1400" b="1" spc="-5" dirty="0">
                <a:latin typeface="Times New Roman"/>
                <a:cs typeface="Times New Roman"/>
              </a:rPr>
              <a:t>соответствии </a:t>
            </a:r>
            <a:r>
              <a:rPr sz="1400" b="1" dirty="0">
                <a:latin typeface="Times New Roman"/>
                <a:cs typeface="Times New Roman"/>
              </a:rPr>
              <a:t>с </a:t>
            </a:r>
            <a:r>
              <a:rPr sz="1400" b="1" spc="-5" dirty="0">
                <a:latin typeface="Times New Roman"/>
                <a:cs typeface="Times New Roman"/>
              </a:rPr>
              <a:t>ФГОС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16280" y="5310250"/>
          <a:ext cx="6372224" cy="2671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0020"/>
                <a:gridCol w="1784985"/>
                <a:gridCol w="702944"/>
                <a:gridCol w="2454275"/>
              </a:tblGrid>
              <a:tr h="620268">
                <a:tc>
                  <a:txBody>
                    <a:bodyPr/>
                    <a:lstStyle/>
                    <a:p>
                      <a:pPr marL="420370" marR="61594" indent="-352425">
                        <a:lnSpc>
                          <a:spcPts val="1620"/>
                        </a:lnSpc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бра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вате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ая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область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3045">
                        <a:lnSpc>
                          <a:spcPts val="157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Вид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 marR="79375" indent="-12700">
                        <a:lnSpc>
                          <a:spcPts val="162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  НОД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54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неделю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6460" marR="102870" indent="-780415">
                        <a:lnSpc>
                          <a:spcPts val="162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Интеграция образовательных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областей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51558">
                <a:tc>
                  <a:txBody>
                    <a:bodyPr/>
                    <a:lstStyle/>
                    <a:p>
                      <a:pPr marL="67945" marR="683260" indent="44450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Речевое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раз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572770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  фонетико-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53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фонематической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 marR="314325">
                        <a:lnSpc>
                          <a:spcPts val="1610"/>
                        </a:lnSpc>
                        <a:spcBef>
                          <a:spcPts val="8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стороны речи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обучение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грамоте.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 лексико-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грамматических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52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категорий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 marR="38989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связной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9245" marR="116839" indent="-184785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4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раза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56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неделю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404495">
                        <a:lnSpc>
                          <a:spcPts val="1610"/>
                        </a:lnSpc>
                        <a:spcBef>
                          <a:spcPts val="1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Познавательное развитие.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Речевое развитие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53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Социально-коммуникативное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14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Физическое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Художественно-эстетическое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978204" y="7958708"/>
            <a:ext cx="6056630" cy="187515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715" indent="448945" algn="just">
              <a:lnSpc>
                <a:spcPct val="95800"/>
              </a:lnSpc>
              <a:spcBef>
                <a:spcPts val="175"/>
              </a:spcBef>
            </a:pPr>
            <a:r>
              <a:rPr sz="1400" spc="-5" dirty="0">
                <a:latin typeface="Times New Roman"/>
                <a:cs typeface="Times New Roman"/>
              </a:rPr>
              <a:t>Длительность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НОД</a:t>
            </a:r>
            <a:r>
              <a:rPr sz="1400" dirty="0">
                <a:latin typeface="Times New Roman"/>
                <a:cs typeface="Times New Roman"/>
              </a:rPr>
              <a:t> 30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минут.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Физминутки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динамические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паузы</a:t>
            </a:r>
            <a:r>
              <a:rPr sz="1400" dirty="0">
                <a:latin typeface="Times New Roman"/>
                <a:cs typeface="Times New Roman"/>
              </a:rPr>
              <a:t>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течение </a:t>
            </a:r>
            <a:r>
              <a:rPr sz="1400" spc="-5" dirty="0">
                <a:latin typeface="Times New Roman"/>
                <a:cs typeface="Times New Roman"/>
              </a:rPr>
              <a:t>НОД каждые 10 минут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5" dirty="0">
                <a:latin typeface="Times New Roman"/>
                <a:cs typeface="Times New Roman"/>
              </a:rPr>
              <a:t>2-3 </a:t>
            </a:r>
            <a:r>
              <a:rPr sz="1400" spc="-5" dirty="0">
                <a:latin typeface="Times New Roman"/>
                <a:cs typeface="Times New Roman"/>
              </a:rPr>
              <a:t>минуты. Перерыв </a:t>
            </a:r>
            <a:r>
              <a:rPr sz="1400" dirty="0">
                <a:latin typeface="Times New Roman"/>
                <a:cs typeface="Times New Roman"/>
              </a:rPr>
              <a:t>между </a:t>
            </a:r>
            <a:r>
              <a:rPr sz="1400" spc="-5" dirty="0">
                <a:latin typeface="Times New Roman"/>
                <a:cs typeface="Times New Roman"/>
              </a:rPr>
              <a:t>НОД </a:t>
            </a:r>
            <a:r>
              <a:rPr sz="1400" dirty="0">
                <a:latin typeface="Times New Roman"/>
                <a:cs typeface="Times New Roman"/>
              </a:rPr>
              <a:t>не менее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 </a:t>
            </a:r>
            <a:r>
              <a:rPr sz="1400" spc="-5" dirty="0">
                <a:latin typeface="Times New Roman"/>
                <a:cs typeface="Times New Roman"/>
              </a:rPr>
              <a:t>минут.</a:t>
            </a:r>
            <a:endParaRPr sz="1400">
              <a:latin typeface="Times New Roman"/>
              <a:cs typeface="Times New Roman"/>
            </a:endParaRPr>
          </a:p>
          <a:p>
            <a:pPr marL="291465">
              <a:lnSpc>
                <a:spcPts val="1585"/>
              </a:lnSpc>
            </a:pPr>
            <a:r>
              <a:rPr sz="1400" b="1" spc="-5" dirty="0">
                <a:latin typeface="Times New Roman"/>
                <a:cs typeface="Times New Roman"/>
              </a:rPr>
              <a:t>Особенности образовательного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процесса:</a:t>
            </a:r>
            <a:endParaRPr sz="1400">
              <a:latin typeface="Times New Roman"/>
              <a:cs typeface="Times New Roman"/>
            </a:endParaRPr>
          </a:p>
          <a:p>
            <a:pPr marL="475615" indent="-253365">
              <a:lnSpc>
                <a:spcPts val="1600"/>
              </a:lnSpc>
              <a:buSzPct val="78571"/>
              <a:buFont typeface="Wingdings"/>
              <a:buChar char=""/>
              <a:tabLst>
                <a:tab pos="475615" algn="l"/>
                <a:tab pos="476250" algn="l"/>
              </a:tabLst>
            </a:pPr>
            <a:r>
              <a:rPr sz="1400" spc="-5" dirty="0">
                <a:latin typeface="Times New Roman"/>
                <a:cs typeface="Times New Roman"/>
              </a:rPr>
              <a:t>интеграция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областей,</a:t>
            </a:r>
            <a:endParaRPr sz="1400">
              <a:latin typeface="Times New Roman"/>
              <a:cs typeface="Times New Roman"/>
            </a:endParaRPr>
          </a:p>
          <a:p>
            <a:pPr marL="475615" indent="-253365">
              <a:lnSpc>
                <a:spcPts val="1614"/>
              </a:lnSpc>
              <a:buSzPct val="78571"/>
              <a:buFont typeface="Wingdings"/>
              <a:buChar char=""/>
              <a:tabLst>
                <a:tab pos="475615" algn="l"/>
                <a:tab pos="476250" algn="l"/>
              </a:tabLst>
            </a:pPr>
            <a:r>
              <a:rPr sz="1400" spc="-5" dirty="0">
                <a:latin typeface="Times New Roman"/>
                <a:cs typeface="Times New Roman"/>
              </a:rPr>
              <a:t>отражение национально-регионального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компонента,</a:t>
            </a:r>
            <a:endParaRPr sz="1400">
              <a:latin typeface="Times New Roman"/>
              <a:cs typeface="Times New Roman"/>
            </a:endParaRPr>
          </a:p>
          <a:p>
            <a:pPr marL="476884" indent="-254635">
              <a:lnSpc>
                <a:spcPts val="1610"/>
              </a:lnSpc>
              <a:buSzPct val="78571"/>
              <a:buFont typeface="Wingdings"/>
              <a:buChar char=""/>
              <a:tabLst>
                <a:tab pos="476884" algn="l"/>
                <a:tab pos="477520" algn="l"/>
              </a:tabLst>
            </a:pPr>
            <a:r>
              <a:rPr sz="1400" spc="-5" dirty="0">
                <a:latin typeface="Times New Roman"/>
                <a:cs typeface="Times New Roman"/>
              </a:rPr>
              <a:t>увеличение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количества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индивидуальной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подгрупповой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НОД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 счет</a:t>
            </a:r>
            <a:endParaRPr sz="1400">
              <a:latin typeface="Times New Roman"/>
              <a:cs typeface="Times New Roman"/>
            </a:endParaRPr>
          </a:p>
          <a:p>
            <a:pPr marL="222885" marR="5080" indent="220345">
              <a:lnSpc>
                <a:spcPts val="161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сокращения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фронтальной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НОД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ввиду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сложности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речевых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дефектов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детей,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77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978204" y="689863"/>
            <a:ext cx="5534660" cy="229425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455930" marR="5080" indent="-233679">
              <a:lnSpc>
                <a:spcPts val="1620"/>
              </a:lnSpc>
              <a:spcBef>
                <a:spcPts val="204"/>
              </a:spcBef>
              <a:buFont typeface="Wingdings"/>
              <a:buChar char=""/>
              <a:tabLst>
                <a:tab pos="475615" algn="l"/>
                <a:tab pos="47625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проведение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специалистами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различных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культурно-досуговой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деятельности</a:t>
            </a:r>
            <a:endParaRPr sz="1400">
              <a:latin typeface="Times New Roman"/>
              <a:cs typeface="Times New Roman"/>
            </a:endParaRPr>
          </a:p>
          <a:p>
            <a:pPr marL="475615" indent="-253365">
              <a:lnSpc>
                <a:spcPts val="1530"/>
              </a:lnSpc>
              <a:buFont typeface="Wingdings"/>
              <a:buChar char=""/>
              <a:tabLst>
                <a:tab pos="475615" algn="l"/>
                <a:tab pos="476250" algn="l"/>
              </a:tabLst>
            </a:pPr>
            <a:r>
              <a:rPr sz="1400" spc="-5" dirty="0">
                <a:latin typeface="Times New Roman"/>
                <a:cs typeface="Times New Roman"/>
              </a:rPr>
              <a:t>взаимодействие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всех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участников образовательного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процесса,</a:t>
            </a:r>
            <a:endParaRPr sz="1400">
              <a:latin typeface="Times New Roman"/>
              <a:cs typeface="Times New Roman"/>
            </a:endParaRPr>
          </a:p>
          <a:p>
            <a:pPr marL="475615" indent="-253365">
              <a:lnSpc>
                <a:spcPts val="1645"/>
              </a:lnSpc>
              <a:buFont typeface="Wingdings"/>
              <a:buChar char=""/>
              <a:tabLst>
                <a:tab pos="475615" algn="l"/>
                <a:tab pos="476250" algn="l"/>
              </a:tabLst>
            </a:pPr>
            <a:r>
              <a:rPr sz="1400" dirty="0">
                <a:latin typeface="Times New Roman"/>
                <a:cs typeface="Times New Roman"/>
              </a:rPr>
              <a:t>наличие </a:t>
            </a:r>
            <a:r>
              <a:rPr sz="1400" spc="-5" dirty="0">
                <a:latin typeface="Times New Roman"/>
                <a:cs typeface="Times New Roman"/>
              </a:rPr>
              <a:t>логопедических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уголков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групповом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помещении.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890905">
              <a:lnSpc>
                <a:spcPts val="1620"/>
              </a:lnSpc>
            </a:pPr>
            <a:r>
              <a:rPr sz="1400" b="1" spc="-5" dirty="0">
                <a:latin typeface="Times New Roman"/>
                <a:cs typeface="Times New Roman"/>
              </a:rPr>
              <a:t>Календарно-тематическое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планирование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коррекционной </a:t>
            </a:r>
            <a:r>
              <a:rPr sz="1400" b="1" spc="-3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непосредственной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образовательной </a:t>
            </a:r>
            <a:r>
              <a:rPr sz="1400" b="1" dirty="0">
                <a:latin typeface="Times New Roman"/>
                <a:cs typeface="Times New Roman"/>
              </a:rPr>
              <a:t>деятельности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65"/>
              </a:lnSpc>
            </a:pP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старшей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логопедической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группе.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i="1" dirty="0">
                <a:latin typeface="Calibri"/>
                <a:cs typeface="Calibri"/>
              </a:rPr>
              <a:t>I</a:t>
            </a:r>
            <a:r>
              <a:rPr sz="1400" b="1" i="1" spc="-10" dirty="0">
                <a:latin typeface="Calibri"/>
                <a:cs typeface="Calibri"/>
              </a:rPr>
              <a:t> </a:t>
            </a:r>
            <a:r>
              <a:rPr sz="1400" b="1" i="1" spc="-5" dirty="0">
                <a:latin typeface="Calibri"/>
                <a:cs typeface="Calibri"/>
              </a:rPr>
              <a:t>период</a:t>
            </a:r>
            <a:r>
              <a:rPr sz="1400" b="1" i="1" dirty="0">
                <a:latin typeface="Calibri"/>
                <a:cs typeface="Calibri"/>
              </a:rPr>
              <a:t> </a:t>
            </a:r>
            <a:r>
              <a:rPr sz="1400" b="1" i="1" spc="-5" dirty="0">
                <a:latin typeface="Calibri"/>
                <a:cs typeface="Calibri"/>
              </a:rPr>
              <a:t>обучения (сентябрь, октябрь, </a:t>
            </a:r>
            <a:r>
              <a:rPr sz="1400" b="1" i="1" dirty="0">
                <a:latin typeface="Calibri"/>
                <a:cs typeface="Calibri"/>
              </a:rPr>
              <a:t>ноябрь)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16280" y="3141217"/>
          <a:ext cx="6216014" cy="67004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539750"/>
                <a:gridCol w="1081405"/>
                <a:gridCol w="360044"/>
                <a:gridCol w="1350645"/>
                <a:gridCol w="360045"/>
                <a:gridCol w="1620520"/>
              </a:tblGrid>
              <a:tr h="137350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Месяц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Неде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5532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Лекси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еская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тема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Направ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работ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3995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Формирова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етико-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0805" marR="86995" algn="ctr">
                        <a:lnSpc>
                          <a:spcPct val="11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емати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кой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сторо 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Лексико-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915" marR="76200" algn="ctr">
                        <a:lnSpc>
                          <a:spcPct val="110000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граммати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еский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строй </a:t>
                      </a:r>
                      <a:r>
                        <a:rPr sz="1200" i="1" spc="-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46379">
                        <a:lnSpc>
                          <a:spcPts val="135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витие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свя</a:t>
                      </a:r>
                      <a:r>
                        <a:rPr sz="1200" i="1" spc="4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36701">
                <a:tc rowSpan="3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Сентябрь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«Наша</a:t>
                      </a:r>
                      <a:r>
                        <a:rPr sz="12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группа.</a:t>
                      </a:r>
                      <a:r>
                        <a:rPr sz="12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Игрушки.</a:t>
                      </a:r>
                      <a:r>
                        <a:rPr sz="12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Кто</a:t>
                      </a:r>
                      <a:r>
                        <a:rPr sz="12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работает</a:t>
                      </a:r>
                      <a:r>
                        <a:rPr sz="12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 детсаду?»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1-15 се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тября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обс</a:t>
                      </a:r>
                      <a:r>
                        <a:rPr sz="12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едова</a:t>
                      </a: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(диаг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остика)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30619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витие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ухового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408940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има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 и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восприятия</a:t>
                      </a:r>
                      <a:r>
                        <a:rPr sz="12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15265">
                        <a:lnSpc>
                          <a:spcPct val="11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ере</a:t>
                      </a:r>
                      <a:r>
                        <a:rPr sz="1200" i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ев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вуках.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витие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ей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кой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17170">
                        <a:lnSpc>
                          <a:spcPct val="11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</a:t>
                      </a:r>
                      <a:r>
                        <a:rPr sz="12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ой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моторики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Закреп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асов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98120">
                        <a:lnSpc>
                          <a:spcPct val="11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ь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 с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притяжате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ь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местоиме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иями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мой,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81280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моя.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Отработка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падеж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 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око </a:t>
                      </a:r>
                      <a:r>
                        <a:rPr sz="1200" i="1" spc="45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ий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имё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еди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стве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3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93040" marR="186690" indent="1270" algn="ctr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ра дева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ке»,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ого по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демо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стрируем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действиям.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4411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Формирова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86690">
                        <a:lnSpc>
                          <a:spcPct val="11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емати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еского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восприятия.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17475">
                        <a:lnSpc>
                          <a:spcPts val="1600"/>
                        </a:lnSpc>
                        <a:spcBef>
                          <a:spcPts val="60"/>
                        </a:spcBef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витие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ха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ия,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го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оса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мими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еских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6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шц.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Отработка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падеж  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436245">
                        <a:lnSpc>
                          <a:spcPct val="110000"/>
                        </a:lnSpc>
                      </a:pP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око </a:t>
                      </a:r>
                      <a:r>
                        <a:rPr sz="1200" i="1" spc="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3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ий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имё 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еди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стве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Преобра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60020" marR="153035" algn="ctr">
                        <a:lnSpc>
                          <a:spcPct val="11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«Как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игра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и»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демо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стрируем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действиям.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78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6280" y="719327"/>
          <a:ext cx="6216014" cy="84030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539750"/>
                <a:gridCol w="1440815"/>
                <a:gridCol w="1710689"/>
                <a:gridCol w="1621155"/>
              </a:tblGrid>
              <a:tr h="9923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35255" algn="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име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ите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ом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падеже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85725">
                        <a:lnSpc>
                          <a:spcPts val="1590"/>
                        </a:lnSpc>
                        <a:spcBef>
                          <a:spcPts val="70"/>
                        </a:spcBef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еди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стве</a:t>
                      </a:r>
                      <a:r>
                        <a:rPr sz="12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3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во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ожестве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ое</a:t>
                      </a:r>
                      <a:r>
                        <a:rPr sz="1200" i="1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2419">
                <a:tc rowSpan="3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Октябр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10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«Осень».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Уто 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Отработка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падеж  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яции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око 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ий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Н.С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адкова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«Осе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прои</a:t>
                      </a:r>
                      <a:r>
                        <a:rPr sz="1200" i="1" spc="3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оше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пороге»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[У]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3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акомить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ожестве</a:t>
                      </a:r>
                      <a:r>
                        <a:rPr sz="1200" i="1" spc="5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испо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ятием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"г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200" i="1" spc="7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маг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ит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доски.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вук"У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.Сог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асова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удар</a:t>
                      </a:r>
                      <a:r>
                        <a:rPr sz="1200" i="1" spc="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7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375"/>
                        </a:lnSpc>
                        <a:spcBef>
                          <a:spcPts val="23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1375"/>
                        </a:lnSpc>
                        <a:spcBef>
                          <a:spcPts val="23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200" i="1" spc="7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200" i="1" spc="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вук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роде,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е,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падеже.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882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42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2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огах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08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10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«Овощи»»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Уто 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асова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яции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описате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прои</a:t>
                      </a:r>
                      <a:r>
                        <a:rPr sz="1200" i="1" spc="3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оше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ово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ах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[A]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ятие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роде,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е,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падеже.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опорой</a:t>
                      </a:r>
                      <a:r>
                        <a:rPr sz="1200" i="1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схему.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месте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ахожде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25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вука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ове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30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ова).Ра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вивать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ьшите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аскате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716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65"/>
                        </a:lnSpc>
                        <a:spcBef>
                          <a:spcPts val="24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1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5" dirty="0">
                          <a:latin typeface="Times New Roman"/>
                          <a:cs typeface="Times New Roman"/>
                        </a:rPr>
                        <a:t>иксами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–ик-,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-чик-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875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1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ебо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ьшие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-ечк, -очк,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-еньк,-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441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ия..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оньк-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теме.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08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«Фрукты»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У-А.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асова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давать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описате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срав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ите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притяжате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руктах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характеристику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местоиме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иями</a:t>
                      </a:r>
                      <a:r>
                        <a:rPr sz="12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мой,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опорой</a:t>
                      </a:r>
                      <a:r>
                        <a:rPr sz="1200" i="1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схему.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9202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1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вукам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0"/>
                        </a:lnSpc>
                        <a:spcBef>
                          <a:spcPts val="20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моя,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моё,</a:t>
                      </a:r>
                      <a:r>
                        <a:rPr sz="1200" b="1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мои.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03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4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подбирать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(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асова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ки)</a:t>
                      </a:r>
                      <a:r>
                        <a:rPr sz="1200" i="1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ада   </a:t>
                      </a:r>
                      <a:r>
                        <a:rPr sz="1200" i="1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вивать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роде,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е, падеже.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35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мотор 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35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4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праксис,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5467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31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просоди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еские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компо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7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i="1" spc="4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79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6280" y="719327"/>
          <a:ext cx="6216014" cy="74562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539750"/>
                <a:gridCol w="1440815"/>
                <a:gridCol w="1710689"/>
                <a:gridCol w="1621155"/>
              </a:tblGrid>
              <a:tr h="192419"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9">
                  <a:txBody>
                    <a:bodyPr/>
                    <a:lstStyle/>
                    <a:p>
                      <a:pPr marL="72834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«Сад-огород»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Уто 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асова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012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яции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"Богат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урожай"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40"/>
                        </a:lnSpc>
                      </a:pP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прои</a:t>
                      </a:r>
                      <a:r>
                        <a:rPr sz="1200" i="1" spc="3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оше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40"/>
                        </a:lnSpc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40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испо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ием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серии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38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вука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[П].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3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акомить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аго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ами,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акреп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0" dirty="0">
                          <a:latin typeface="Times New Roman"/>
                          <a:cs typeface="Times New Roman"/>
                        </a:rPr>
                        <a:t>жет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ятием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прост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огов: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30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"сог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200" i="1" spc="7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ухой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вук"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на-с,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в-из.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место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ахожде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вука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це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4555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0895">
                <a:tc rowSpan="18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Ноябрь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8"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«Лес. Грибы, ягоды,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деревья.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 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Уто 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8">
                  <a:txBody>
                    <a:bodyPr/>
                    <a:lstStyle/>
                    <a:p>
                      <a:pPr marL="106680">
                        <a:lnSpc>
                          <a:spcPts val="1355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асова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имё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два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пять</a:t>
                      </a:r>
                      <a:r>
                        <a:rPr sz="1200" b="1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23520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ь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ми;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упраж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ие в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орм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81280">
                        <a:lnSpc>
                          <a:spcPct val="110000"/>
                        </a:lnSpc>
                      </a:pP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м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ожестве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ого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ис </a:t>
                      </a:r>
                      <a:r>
                        <a:rPr sz="1200" i="1" spc="120" dirty="0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имё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16205" algn="just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родите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ом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падеже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(яб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ок,  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ашек,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п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атьев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т.д.)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0135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яции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Я.Тайца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"По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ягод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"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21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40"/>
                        </a:lnSpc>
                      </a:pP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прои</a:t>
                      </a:r>
                      <a:r>
                        <a:rPr sz="1200" i="1" spc="3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оше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40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испо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O].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вивать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предмет</a:t>
                      </a:r>
                      <a:r>
                        <a:rPr sz="1200" i="1" spc="7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емати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еские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ок.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процесс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..Закреп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582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ятия: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"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вук",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"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ово".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5695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08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10">
                  <a:txBody>
                    <a:bodyPr/>
                    <a:lstStyle/>
                    <a:p>
                      <a:pPr marL="61722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«Перелётные</a:t>
                      </a:r>
                      <a:r>
                        <a:rPr sz="1200" b="1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птицы»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Уто 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яции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адаптирова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20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прои</a:t>
                      </a:r>
                      <a:r>
                        <a:rPr sz="1200" i="1" spc="3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оше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приставо    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аго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32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b="1" i="1" spc="5" dirty="0">
                          <a:latin typeface="Times New Roman"/>
                          <a:cs typeface="Times New Roman"/>
                        </a:rPr>
                        <a:t>[И].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Автомати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иро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вук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[И]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Закреп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Л.Воро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ковой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"Лебеди"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огах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,с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прост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огов: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испо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иях.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с,</a:t>
                      </a:r>
                      <a:r>
                        <a:rPr sz="1200" b="1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в -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из;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0" dirty="0">
                          <a:latin typeface="Times New Roman"/>
                          <a:cs typeface="Times New Roman"/>
                        </a:rPr>
                        <a:t>жет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30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ьшите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аскате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8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0" dirty="0">
                          <a:latin typeface="Times New Roman"/>
                          <a:cs typeface="Times New Roman"/>
                        </a:rPr>
                        <a:t>орму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5474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25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имё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80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6280" y="719327"/>
          <a:ext cx="6216014" cy="53425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539750"/>
                <a:gridCol w="1440815"/>
                <a:gridCol w="1710689"/>
                <a:gridCol w="1621155"/>
              </a:tblGrid>
              <a:tr h="267944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«Одежда»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Уто 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6040">
                        <a:lnSpc>
                          <a:spcPts val="1590"/>
                        </a:lnSpc>
                        <a:spcBef>
                          <a:spcPts val="7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яции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прои</a:t>
                      </a:r>
                      <a:r>
                        <a:rPr sz="1200" i="1" spc="3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оше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вука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30" dirty="0">
                          <a:latin typeface="Times New Roman"/>
                          <a:cs typeface="Times New Roman"/>
                        </a:rPr>
                        <a:t>[M].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акомить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ятием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"сог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200" i="1" spc="7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93980">
                        <a:lnSpc>
                          <a:spcPct val="11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вук".Упраж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30835">
                        <a:lnSpc>
                          <a:spcPct val="11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ьшите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63220">
                        <a:lnSpc>
                          <a:spcPct val="1108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аскате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   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5" dirty="0">
                          <a:latin typeface="Times New Roman"/>
                          <a:cs typeface="Times New Roman"/>
                        </a:rPr>
                        <a:t>иксами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ик,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b="1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чик,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61290" indent="38100">
                        <a:lnSpc>
                          <a:spcPct val="109200"/>
                        </a:lnSpc>
                        <a:spcBef>
                          <a:spcPts val="1019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ечк,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- очк, -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еньк,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оньк,</a:t>
                      </a:r>
                      <a:r>
                        <a:rPr sz="12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ормирова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ие 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асов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2865">
                        <a:lnSpc>
                          <a:spcPts val="1600"/>
                        </a:lnSpc>
                        <a:spcBef>
                          <a:spcPts val="6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ите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3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два,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две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описате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31445">
                        <a:lnSpc>
                          <a:spcPct val="110000"/>
                        </a:lnSpc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одежде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опорой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схему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306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"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Обувь, одежда,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головные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уборы."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Уто 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6040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яции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прои</a:t>
                      </a:r>
                      <a:r>
                        <a:rPr sz="1200" i="1" spc="3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оше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вука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10" dirty="0">
                          <a:latin typeface="Times New Roman"/>
                          <a:cs typeface="Times New Roman"/>
                        </a:rPr>
                        <a:t>[H].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63830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вуков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е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схем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ировать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Формирова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07950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 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асов</a:t>
                      </a:r>
                      <a:r>
                        <a:rPr sz="1200" i="1" spc="5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аго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 су</a:t>
                      </a:r>
                      <a:r>
                        <a:rPr sz="1200" i="1" spc="3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еди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стве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ожестве</a:t>
                      </a:r>
                      <a:r>
                        <a:rPr sz="1200" i="1" spc="5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94005">
                        <a:lnSpc>
                          <a:spcPct val="109400"/>
                        </a:lnSpc>
                        <a:spcBef>
                          <a:spcPts val="4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(яблоко растёт,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 яблоки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растут);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ии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подбирать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противопо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ож </a:t>
                      </a:r>
                      <a:r>
                        <a:rPr sz="1200" i="1" spc="3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6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77495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"Как 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со </a:t>
                      </a:r>
                      <a:r>
                        <a:rPr sz="12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шко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боти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ок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аш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о" по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серии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0" dirty="0">
                          <a:latin typeface="Times New Roman"/>
                          <a:cs typeface="Times New Roman"/>
                        </a:rPr>
                        <a:t>жет</a:t>
                      </a:r>
                      <a:r>
                        <a:rPr sz="1200" i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432430" y="6373748"/>
            <a:ext cx="31451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II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период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обучения</a:t>
            </a:r>
            <a:r>
              <a:rPr sz="1200" b="1" i="1" dirty="0">
                <a:latin typeface="Times New Roman"/>
                <a:cs typeface="Times New Roman"/>
              </a:rPr>
              <a:t> ( </a:t>
            </a:r>
            <a:r>
              <a:rPr sz="1200" b="1" i="1" spc="-5" dirty="0">
                <a:latin typeface="Times New Roman"/>
                <a:cs typeface="Times New Roman"/>
              </a:rPr>
              <a:t>декабрь,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январь,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февраль)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16280" y="6724777"/>
          <a:ext cx="6217285" cy="23122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450215"/>
                <a:gridCol w="1800860"/>
                <a:gridCol w="1621155"/>
                <a:gridCol w="1441450"/>
              </a:tblGrid>
              <a:tr h="137312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Месяц.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Неде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5435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Лекси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еская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тема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Направ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работ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9391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55"/>
                        </a:lnSpc>
                      </a:pP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Формирова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етико-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39725" marR="334010" algn="ctr">
                        <a:lnSpc>
                          <a:spcPct val="11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емати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еской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сторо</a:t>
                      </a:r>
                      <a:r>
                        <a:rPr sz="12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5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Лексико-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59079" marR="252729" algn="ctr">
                        <a:lnSpc>
                          <a:spcPct val="110000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граммати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еский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строй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витие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свя</a:t>
                      </a:r>
                      <a:r>
                        <a:rPr sz="1200" i="1" spc="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81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6280" y="719327"/>
          <a:ext cx="6217285" cy="79931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450215"/>
                <a:gridCol w="1800860"/>
                <a:gridCol w="1621155"/>
                <a:gridCol w="1441450"/>
              </a:tblGrid>
              <a:tr h="1746757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Декабрь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356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«Ателье»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7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Т.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характери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овать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вук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65430">
                        <a:lnSpc>
                          <a:spcPct val="11000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[T]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акусти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еским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</a:t>
                      </a:r>
                      <a:r>
                        <a:rPr sz="12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акам,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13360">
                        <a:lnSpc>
                          <a:spcPct val="110000"/>
                        </a:lnSpc>
                      </a:pP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ировать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прям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70"/>
                        </a:lnSpc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 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52095">
                        <a:lnSpc>
                          <a:spcPts val="1590"/>
                        </a:lnSpc>
                        <a:spcBef>
                          <a:spcPts val="70"/>
                        </a:spcBef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х;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акреп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асов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два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пять</a:t>
                      </a:r>
                      <a:r>
                        <a:rPr sz="1200" b="1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97790">
                        <a:lnSpc>
                          <a:spcPts val="1590"/>
                        </a:lnSpc>
                        <a:spcBef>
                          <a:spcPts val="70"/>
                        </a:spcBef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адаптирова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Н.Носова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"Зап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атка"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37820">
                        <a:lnSpc>
                          <a:spcPts val="1580"/>
                        </a:lnSpc>
                        <a:spcBef>
                          <a:spcPts val="5"/>
                        </a:spcBef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испо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ием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предмет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ок.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45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0" marR="346075" indent="-250190">
                        <a:lnSpc>
                          <a:spcPct val="114199"/>
                        </a:lnSpc>
                        <a:spcBef>
                          <a:spcPts val="22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200" b="1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Зима.</a:t>
                      </a:r>
                      <a:r>
                        <a:rPr sz="1200" b="1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Зимние </a:t>
                      </a:r>
                      <a:r>
                        <a:rPr sz="1200" b="1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забавы»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[TЬ].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Т.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акомить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69850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ятием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"сог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й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мягкий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вук".Упраж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вуковом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огов.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algn="just">
                        <a:lnSpc>
                          <a:spcPts val="1355"/>
                        </a:lnSpc>
                      </a:pP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Закреп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ять     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algn="just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59690" algn="just">
                        <a:lnSpc>
                          <a:spcPct val="110200"/>
                        </a:lnSpc>
                        <a:spcBef>
                          <a:spcPts val="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движе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ия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в,</a:t>
                      </a:r>
                      <a:r>
                        <a:rPr sz="1200" b="1" i="1" spc="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из,</a:t>
                      </a:r>
                      <a:r>
                        <a:rPr sz="1200" b="1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от,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 по,     </a:t>
                      </a:r>
                      <a:r>
                        <a:rPr sz="12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к;      </a:t>
                      </a:r>
                      <a:r>
                        <a:rPr sz="1200" b="1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 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аго 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прошедшего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време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и;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подбирать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родстве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"Об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ая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горка",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13995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551180">
                        <a:lnSpc>
                          <a:spcPts val="1590"/>
                        </a:lnSpc>
                        <a:spcBef>
                          <a:spcPts val="7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проб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ем</a:t>
                      </a:r>
                      <a:r>
                        <a:rPr sz="1200" i="1" spc="4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жетом.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5295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Декабрь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«Мебель.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мебели»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78435">
                        <a:lnSpc>
                          <a:spcPts val="1580"/>
                        </a:lnSpc>
                        <a:spcBef>
                          <a:spcPts val="65"/>
                        </a:spcBef>
                      </a:pPr>
                      <a:r>
                        <a:rPr sz="1200" b="1" i="1" spc="15" dirty="0">
                          <a:latin typeface="Times New Roman"/>
                          <a:cs typeface="Times New Roman"/>
                        </a:rPr>
                        <a:t>К.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Закреп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ятия: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200" i="1" spc="5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й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,сог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й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твёрд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вуки.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85090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опреде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места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вука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вивать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асов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87960" algn="just">
                        <a:lnSpc>
                          <a:spcPct val="11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3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 с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роде,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е,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падеже;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95605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подбирать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аго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88265">
                        <a:lnSpc>
                          <a:spcPct val="11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теме;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акреп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31445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ав</a:t>
                      </a:r>
                      <a:r>
                        <a:rPr sz="12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ь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 в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родите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ом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падеже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русской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93370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арод</a:t>
                      </a:r>
                      <a:r>
                        <a:rPr sz="1200" i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ки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"Три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медведя"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0" dirty="0">
                          <a:latin typeface="Times New Roman"/>
                          <a:cs typeface="Times New Roman"/>
                        </a:rPr>
                        <a:t>э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еме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тами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драмати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ации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4805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«Семья»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algn="just">
                        <a:lnSpc>
                          <a:spcPts val="13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[KЬ].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К.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03200" algn="just">
                        <a:lnSpc>
                          <a:spcPts val="1580"/>
                        </a:lnSpc>
                        <a:spcBef>
                          <a:spcPts val="55"/>
                        </a:spcBef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вуковом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прям</a:t>
                      </a:r>
                      <a:r>
                        <a:rPr sz="1200" i="1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04775" algn="just">
                        <a:lnSpc>
                          <a:spcPts val="1580"/>
                        </a:lnSpc>
                        <a:spcBef>
                          <a:spcPts val="20"/>
                        </a:spcBef>
                      </a:pPr>
                      <a:r>
                        <a:rPr sz="1200" i="1" spc="120" dirty="0">
                          <a:latin typeface="Times New Roman"/>
                          <a:cs typeface="Times New Roman"/>
                        </a:rPr>
                        <a:t>обрат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 огов. У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опреде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ять место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вука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algn="just">
                        <a:lnSpc>
                          <a:spcPts val="1355"/>
                        </a:lnSpc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подбирать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algn="just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противопо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ож </a:t>
                      </a:r>
                      <a:r>
                        <a:rPr sz="1200" i="1" spc="3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algn="just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6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45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32080" algn="just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акреп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 о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родстве</a:t>
                      </a:r>
                      <a:r>
                        <a:rPr sz="1200" i="1" spc="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свя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ях;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вивать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има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огико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452120">
                        <a:lnSpc>
                          <a:spcPct val="110200"/>
                        </a:lnSpc>
                        <a:spcBef>
                          <a:spcPts val="5"/>
                        </a:spcBef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граммати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еских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струкций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71450">
                        <a:lnSpc>
                          <a:spcPts val="1600"/>
                        </a:lnSpc>
                        <a:spcBef>
                          <a:spcPts val="60"/>
                        </a:spcBef>
                      </a:pP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"Семей</a:t>
                      </a:r>
                      <a:r>
                        <a:rPr sz="1200" i="1" spc="4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ужи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"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серии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0" dirty="0">
                          <a:latin typeface="Times New Roman"/>
                          <a:cs typeface="Times New Roman"/>
                        </a:rPr>
                        <a:t>жет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407670">
                        <a:lnSpc>
                          <a:spcPct val="11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(с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0" dirty="0">
                          <a:latin typeface="Times New Roman"/>
                          <a:cs typeface="Times New Roman"/>
                        </a:rPr>
                        <a:t>э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еме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тами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твор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ества)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82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6280" y="719327"/>
          <a:ext cx="6219823" cy="7988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450215"/>
                <a:gridCol w="1441450"/>
                <a:gridCol w="360680"/>
                <a:gridCol w="1261744"/>
                <a:gridCol w="360679"/>
                <a:gridCol w="1441450"/>
              </a:tblGrid>
              <a:tr h="193943">
                <a:tc rowSpan="29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Январь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9"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«Новогодний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праздник»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[КЬ]-[К].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9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 marR="294640">
                        <a:lnSpc>
                          <a:spcPct val="110100"/>
                        </a:lnSpc>
                        <a:spcBef>
                          <a:spcPts val="865"/>
                        </a:spcBef>
                      </a:pP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Закреп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подбирать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66065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 к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м;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упраж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ять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10820" algn="just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без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имё 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 в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4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4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падежах.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9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 marR="222250">
                        <a:lnSpc>
                          <a:spcPct val="110200"/>
                        </a:lnSpc>
                        <a:spcBef>
                          <a:spcPts val="86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ие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"Нов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й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год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а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пороге"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серии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0" dirty="0">
                          <a:latin typeface="Times New Roman"/>
                          <a:cs typeface="Times New Roman"/>
                        </a:rPr>
                        <a:t>жет</a:t>
                      </a:r>
                      <a:r>
                        <a:rPr sz="1200" i="1" spc="5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3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89255">
                        <a:lnSpc>
                          <a:spcPts val="1600"/>
                        </a:lnSpc>
                        <a:spcBef>
                          <a:spcPts val="65"/>
                        </a:spcBef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продо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ием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жета.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10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44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44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К.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4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вуки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К-КЬ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акусти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еским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39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   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25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акам.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вивать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ха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ие,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го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ос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1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мими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еску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0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муску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атуру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ица.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403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81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25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КАНИКУЛЫ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239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КАНИКУЛЫ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939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1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«Зимующие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птицы»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370"/>
                        </a:lnSpc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 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996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b="1" i="1" spc="25" dirty="0">
                          <a:latin typeface="Times New Roman"/>
                          <a:cs typeface="Times New Roman"/>
                        </a:rPr>
                        <a:t>Б.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вивать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аго  </a:t>
                      </a:r>
                      <a:r>
                        <a:rPr sz="1200" i="1" spc="3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3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акреп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описате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емати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еские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иму </a:t>
                      </a:r>
                      <a:r>
                        <a:rPr sz="1200" i="1" spc="45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птицах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1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процесс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го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осах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птиц;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испо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ием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схем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1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12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4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оги.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вивать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4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200" i="1" spc="5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5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ку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135" dirty="0">
                          <a:latin typeface="Times New Roman"/>
                          <a:cs typeface="Times New Roman"/>
                        </a:rPr>
                        <a:t>помо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171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75"/>
                        </a:lnSpc>
                        <a:spcBef>
                          <a:spcPts val="23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моторику,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ьшите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866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2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i="1" spc="4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хате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32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аскате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го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осов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4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4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кции.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1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0" dirty="0">
                          <a:latin typeface="Times New Roman"/>
                          <a:cs typeface="Times New Roman"/>
                        </a:rPr>
                        <a:t>иксов;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030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31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акреп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57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9735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05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име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ите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ом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родите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падежах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21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ожестве</a:t>
                      </a:r>
                      <a:r>
                        <a:rPr sz="1200" i="1" spc="5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4574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44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83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6280" y="719327"/>
          <a:ext cx="6217284" cy="88510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450215"/>
                <a:gridCol w="1441450"/>
                <a:gridCol w="1621154"/>
                <a:gridCol w="1800860"/>
              </a:tblGrid>
              <a:tr h="193943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8">
                  <a:txBody>
                    <a:bodyPr/>
                    <a:lstStyle/>
                    <a:p>
                      <a:pPr marL="29654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«Дикие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животные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зимой»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[БЬ].Буква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7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Обу</a:t>
                      </a:r>
                      <a:r>
                        <a:rPr sz="1200" i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ова </a:t>
                      </a:r>
                      <a:r>
                        <a:rPr sz="1200" i="1" spc="360" dirty="0">
                          <a:latin typeface="Times New Roman"/>
                          <a:cs typeface="Times New Roman"/>
                        </a:rPr>
                        <a:t>и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997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Б.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притяжате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Е.Чаруши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Кто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как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40"/>
                        </a:lnSpc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характери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40"/>
                        </a:lnSpc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х;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4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живёт: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аяц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,бе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ка,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38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вук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БЬ]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акусти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еским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акреп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практи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еское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к»(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кий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текст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   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46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51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акам.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прост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огов: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на,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с,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под,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над,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04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598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[БЬ]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це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середи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2419">
                <a:tc rowSpan="2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Февраль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«Почта.»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</a:pP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Закреп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"Как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027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52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Э.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характери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асов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два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i="1" spc="36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4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аемся",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5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вук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Э</a:t>
                      </a:r>
                      <a:r>
                        <a:rPr sz="1200" b="1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пять</a:t>
                      </a:r>
                      <a:r>
                        <a:rPr sz="1200" b="1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0" dirty="0">
                          <a:latin typeface="Times New Roman"/>
                          <a:cs typeface="Times New Roman"/>
                        </a:rPr>
                        <a:t>жет</a:t>
                      </a:r>
                      <a:r>
                        <a:rPr sz="1200" i="1" spc="5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ам.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0"/>
                        </a:lnSpc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акусти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еским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25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53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   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асов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30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54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акам.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аго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ами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64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5"/>
                        </a:lnSpc>
                        <a:spcBef>
                          <a:spcPts val="23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вуковом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еди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стве</a:t>
                      </a:r>
                      <a:r>
                        <a:rPr sz="1200" i="1" spc="5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866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15"/>
                        </a:lnSpc>
                      </a:pP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прям</a:t>
                      </a:r>
                      <a:r>
                        <a:rPr sz="1200" i="1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15"/>
                        </a:lnSpc>
                      </a:pP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ожестве</a:t>
                      </a:r>
                      <a:r>
                        <a:rPr sz="1200" i="1" spc="5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447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120" dirty="0">
                          <a:latin typeface="Times New Roman"/>
                          <a:cs typeface="Times New Roman"/>
                        </a:rPr>
                        <a:t>обрат</a:t>
                      </a:r>
                      <a:r>
                        <a:rPr sz="1200" i="1" spc="4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огов.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31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6">
                  <a:txBody>
                    <a:bodyPr/>
                    <a:lstStyle/>
                    <a:p>
                      <a:pPr marL="40068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«Транспорт.»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[Г]-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Обу</a:t>
                      </a:r>
                      <a:r>
                        <a:rPr sz="1200" i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ова </a:t>
                      </a:r>
                      <a:r>
                        <a:rPr sz="1200" i="1" spc="360" dirty="0">
                          <a:latin typeface="Times New Roman"/>
                          <a:cs typeface="Times New Roman"/>
                        </a:rPr>
                        <a:t>и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018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50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50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[ГЬ].Буква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давать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0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приставо    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аго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движе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ия;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0"/>
                        </a:lnSpc>
                      </a:pPr>
                      <a:r>
                        <a:rPr sz="1200" i="1" spc="135" dirty="0">
                          <a:latin typeface="Times New Roman"/>
                          <a:cs typeface="Times New Roman"/>
                        </a:rPr>
                        <a:t>Г.Ц</a:t>
                      </a:r>
                      <a:r>
                        <a:rPr sz="1200" i="1" spc="3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ерова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"Парово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ик"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916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56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срав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ите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405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характеристику.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акреп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405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име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испо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ием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опор  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405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предмет</a:t>
                      </a:r>
                      <a:r>
                        <a:rPr sz="1200" i="1" spc="7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ок.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вуковом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0" dirty="0">
                          <a:latin typeface="Times New Roman"/>
                          <a:cs typeface="Times New Roman"/>
                        </a:rPr>
                        <a:t>орме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косве</a:t>
                      </a:r>
                      <a:r>
                        <a:rPr sz="1200" i="1" spc="5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4555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огов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падежа.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24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8"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«Комнатные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растения.»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[ЛЬ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].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008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58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44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Л.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характери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аго  </a:t>
                      </a:r>
                      <a:r>
                        <a:rPr sz="1200" i="1" spc="3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прошедшем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време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и;</a:t>
                      </a:r>
                      <a:r>
                        <a:rPr sz="12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акреп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жет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"В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живом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уго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ке"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924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вук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200" b="1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395"/>
                        </a:lnSpc>
                        <a:spcBef>
                          <a:spcPts val="155"/>
                        </a:spcBef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акусти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еским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подбирать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395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сход</a:t>
                      </a:r>
                      <a:r>
                        <a:rPr sz="1200" i="1" spc="7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278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   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противопо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ож </a:t>
                      </a:r>
                      <a:r>
                        <a:rPr sz="1200" i="1" spc="3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328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40"/>
                        </a:lnSpc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акам.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4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6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45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0" dirty="0">
                          <a:latin typeface="Times New Roman"/>
                          <a:cs typeface="Times New Roman"/>
                        </a:rPr>
                        <a:t>и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ЛЬ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текста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од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окоре  </a:t>
                      </a:r>
                      <a:r>
                        <a:rPr sz="1200" i="1" spc="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е,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середи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4550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це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84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6280" y="719327"/>
          <a:ext cx="6217284" cy="17467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450215"/>
                <a:gridCol w="1441450"/>
                <a:gridCol w="1621154"/>
                <a:gridCol w="1800860"/>
              </a:tblGrid>
              <a:tr h="17467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61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62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63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703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«Наша</a:t>
                      </a:r>
                      <a:r>
                        <a:rPr sz="1200" b="1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армия»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10820">
                        <a:lnSpc>
                          <a:spcPts val="1590"/>
                        </a:lnSpc>
                        <a:spcBef>
                          <a:spcPts val="4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Ы.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ить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характери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вук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Ы.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53060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оги,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а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7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Обу</a:t>
                      </a:r>
                      <a:r>
                        <a:rPr sz="1200" i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ова </a:t>
                      </a:r>
                      <a:r>
                        <a:rPr sz="1200" i="1" spc="360" dirty="0">
                          <a:latin typeface="Times New Roman"/>
                          <a:cs typeface="Times New Roman"/>
                        </a:rPr>
                        <a:t>и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52095">
                        <a:lnSpc>
                          <a:spcPts val="1590"/>
                        </a:lnSpc>
                        <a:spcBef>
                          <a:spcPts val="70"/>
                        </a:spcBef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х;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акреп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асов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два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пять</a:t>
                      </a:r>
                      <a:r>
                        <a:rPr sz="1200" b="1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Касси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Сестра».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613786" y="2777997"/>
            <a:ext cx="2784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III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период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обучения</a:t>
            </a:r>
            <a:r>
              <a:rPr sz="1200" b="1" i="1" dirty="0">
                <a:latin typeface="Times New Roman"/>
                <a:cs typeface="Times New Roman"/>
              </a:rPr>
              <a:t> (</a:t>
            </a:r>
            <a:r>
              <a:rPr sz="1200" b="1" i="1" spc="-1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март,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апрель,</a:t>
            </a:r>
            <a:r>
              <a:rPr sz="1200" b="1" i="1" spc="1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май)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16280" y="3129025"/>
          <a:ext cx="6214109" cy="4865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269875"/>
                <a:gridCol w="1530350"/>
                <a:gridCol w="1979929"/>
                <a:gridCol w="1530350"/>
              </a:tblGrid>
              <a:tr h="137350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Месяц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Неде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5435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Лекси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еская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тема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059180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Направ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работ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387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Формирова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етико-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05104" marR="198755" algn="ctr">
                        <a:lnSpc>
                          <a:spcPts val="1600"/>
                        </a:lnSpc>
                        <a:spcBef>
                          <a:spcPts val="6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емати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еской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сторо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Лексико-граммати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еский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строй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витие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свя</a:t>
                      </a:r>
                      <a:r>
                        <a:rPr sz="1200" i="1" spc="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2419">
                <a:tc row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Март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9"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«Весна. День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рождения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весны.»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024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64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57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С.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характери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практи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еском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испо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«Заяц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морковка»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серии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246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40"/>
                        </a:lnSpc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акусти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еским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   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4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притяжате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осите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4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0" dirty="0">
                          <a:latin typeface="Times New Roman"/>
                          <a:cs typeface="Times New Roman"/>
                        </a:rPr>
                        <a:t>жет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акам.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х;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30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54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акомить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ятием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асси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ицировать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време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года;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отрабат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«пред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падеж  </a:t>
                      </a:r>
                      <a:r>
                        <a:rPr sz="12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око </a:t>
                      </a:r>
                      <a:r>
                        <a:rPr sz="12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имё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7983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1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240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66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еди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стве</a:t>
                      </a:r>
                      <a:r>
                        <a:rPr sz="1200" i="1" spc="5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455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ожестве</a:t>
                      </a:r>
                      <a:r>
                        <a:rPr sz="1200" i="1" spc="5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85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6280" y="719327"/>
          <a:ext cx="6214110" cy="85828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269875"/>
                <a:gridCol w="1530350"/>
                <a:gridCol w="1979930"/>
                <a:gridCol w="1530350"/>
              </a:tblGrid>
              <a:tr h="193943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67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8">
                  <a:txBody>
                    <a:bodyPr/>
                    <a:lstStyle/>
                    <a:p>
                      <a:pPr marL="33464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«Праздник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Марта.»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[СЬ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].Буква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С.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преобра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 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7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010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68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44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характери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име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мужского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рода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име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описате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маме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924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акусти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еским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395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   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395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ского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рода;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собстве</a:t>
                      </a:r>
                      <a:r>
                        <a:rPr sz="1200" i="1" spc="5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ому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395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рису</a:t>
                      </a:r>
                      <a:r>
                        <a:rPr sz="12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25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4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69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акам.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подборе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родстве</a:t>
                      </a:r>
                      <a:r>
                        <a:rPr sz="1200" i="1" spc="5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ов;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ять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подборе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вуковом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аков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предметам.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ов,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состоя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0" dirty="0">
                          <a:latin typeface="Times New Roman"/>
                          <a:cs typeface="Times New Roman"/>
                        </a:rPr>
                        <a:t>и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4402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трёх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вуков.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3943">
                <a:tc rowSpan="1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Март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8">
                  <a:txBody>
                    <a:bodyPr/>
                    <a:lstStyle/>
                    <a:p>
                      <a:pPr marL="116840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«Профессии»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Ш.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 </a:t>
                      </a:r>
                      <a:r>
                        <a:rPr sz="12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 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ессии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7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01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44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характери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месту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работ</a:t>
                      </a:r>
                      <a:r>
                        <a:rPr sz="1200" i="1" spc="3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роду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ятия;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 акреп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описате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926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40"/>
                        </a:lnSpc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акусти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еским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395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   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4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395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40"/>
                        </a:lnSpc>
                      </a:pP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ессиях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395"/>
                        </a:lnSpc>
                        <a:spcBef>
                          <a:spcPts val="155"/>
                        </a:spcBef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испо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25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4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71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акам.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творите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ом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падеже;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схем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71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75"/>
                        </a:lnSpc>
                        <a:spcBef>
                          <a:spcPts val="23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72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ожестве</a:t>
                      </a:r>
                      <a:r>
                        <a:rPr sz="1200" i="1" spc="5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9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2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родите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падежа.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31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7">
                  <a:txBody>
                    <a:bodyPr/>
                    <a:lstStyle/>
                    <a:p>
                      <a:pPr marL="50736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«Наша</a:t>
                      </a:r>
                      <a:r>
                        <a:rPr sz="1200" b="1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пища»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[С]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–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0157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73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50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0"/>
                        </a:lnSpc>
                      </a:pPr>
                      <a:r>
                        <a:rPr sz="1200" b="1" i="1" spc="25" dirty="0">
                          <a:latin typeface="Times New Roman"/>
                          <a:cs typeface="Times New Roman"/>
                        </a:rPr>
                        <a:t>[Ш].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вуковом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4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1200" i="1" spc="5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5" dirty="0">
                          <a:latin typeface="Times New Roman"/>
                          <a:cs typeface="Times New Roman"/>
                        </a:rPr>
                        <a:t>орм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име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0"/>
                        </a:lnSpc>
                      </a:pP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сце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ировка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ска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«Ко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осок»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917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ов.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405"/>
                        </a:lnSpc>
                        <a:spcBef>
                          <a:spcPts val="14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405"/>
                        </a:lnSpc>
                        <a:spcBef>
                          <a:spcPts val="14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акреп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ять 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ав</a:t>
                      </a:r>
                      <a:r>
                        <a:rPr sz="1200" i="1" spc="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испо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405"/>
                        </a:lnSpc>
                        <a:spcBef>
                          <a:spcPts val="14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серии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0" dirty="0">
                          <a:latin typeface="Times New Roman"/>
                          <a:cs typeface="Times New Roman"/>
                        </a:rPr>
                        <a:t>жет</a:t>
                      </a:r>
                      <a:r>
                        <a:rPr sz="1200" i="1" spc="5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34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74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оги,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,пред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прави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испо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а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ова..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прост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ож </a:t>
                      </a:r>
                      <a:r>
                        <a:rPr sz="1200" i="1" spc="4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64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огов.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6079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2419">
                <a:tc row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Апрель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8">
                  <a:txBody>
                    <a:bodyPr/>
                    <a:lstStyle/>
                    <a:p>
                      <a:pPr marL="32893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«Откуда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хлеб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пришёл?»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[Х]-[ХЬ].Буква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подбирать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023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57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76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57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Х.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характери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си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им</a:t>
                      </a:r>
                      <a:r>
                        <a:rPr sz="1200" i="1" spc="3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од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окоре  </a:t>
                      </a:r>
                      <a:r>
                        <a:rPr sz="1200" i="1" spc="3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ова;</a:t>
                      </a:r>
                      <a:r>
                        <a:rPr sz="1200" i="1" spc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акреп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ять  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«Откуда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пришё</a:t>
                      </a:r>
                      <a:r>
                        <a:rPr sz="12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»,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акусти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еским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ессиях    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дей,</a:t>
                      </a:r>
                      <a:r>
                        <a:rPr sz="1200" i="1" spc="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0" dirty="0">
                          <a:latin typeface="Times New Roman"/>
                          <a:cs typeface="Times New Roman"/>
                        </a:rPr>
                        <a:t>ят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5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5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   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ьском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хо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яйстве.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серии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5" dirty="0">
                          <a:latin typeface="Times New Roman"/>
                          <a:cs typeface="Times New Roman"/>
                        </a:rPr>
                        <a:t>жет</a:t>
                      </a:r>
                      <a:r>
                        <a:rPr sz="1200" i="1" spc="5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акам.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42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77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опреде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места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7965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вуков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240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78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81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86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6280" y="719327"/>
          <a:ext cx="6214110" cy="80098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269875"/>
                <a:gridCol w="1530350"/>
                <a:gridCol w="1979930"/>
                <a:gridCol w="1530350"/>
              </a:tblGrid>
              <a:tr h="29648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79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81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«Посуда»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[В]-[ВЬ].Буква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94615">
                        <a:lnSpc>
                          <a:spcPts val="1590"/>
                        </a:lnSpc>
                        <a:spcBef>
                          <a:spcPts val="4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В.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вивать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ировать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ия, 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оги.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вивать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44170">
                        <a:lnSpc>
                          <a:spcPct val="11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емати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еские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процесс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подбирать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им </a:t>
                      </a:r>
                      <a:r>
                        <a:rPr sz="1200" i="1" spc="4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68935">
                        <a:lnSpc>
                          <a:spcPts val="1600"/>
                        </a:lnSpc>
                        <a:spcBef>
                          <a:spcPts val="65"/>
                        </a:spcBef>
                      </a:pP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аго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ам;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79375">
                        <a:lnSpc>
                          <a:spcPct val="11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давать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ятие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материа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ах,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0" dirty="0">
                          <a:latin typeface="Times New Roman"/>
                          <a:cs typeface="Times New Roman"/>
                        </a:rPr>
                        <a:t>и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7945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котор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 </a:t>
                      </a:r>
                      <a:r>
                        <a:rPr sz="1200" i="1" spc="360" dirty="0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т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предмет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посуд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3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91795">
                        <a:lnSpc>
                          <a:spcPts val="1590"/>
                        </a:lnSpc>
                        <a:spcBef>
                          <a:spcPts val="7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Е.Пермяка</a:t>
                      </a:r>
                      <a:r>
                        <a:rPr sz="1200" i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«Как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Маша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ста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бо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ьшой».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2419">
                <a:tc rowSpan="1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Апрель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«Мой</a:t>
                      </a:r>
                      <a:r>
                        <a:rPr sz="1200" b="1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дом»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[З].Буква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 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0157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57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b="1" i="1" spc="20" dirty="0">
                          <a:latin typeface="Times New Roman"/>
                          <a:cs typeface="Times New Roman"/>
                        </a:rPr>
                        <a:t>З.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характери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ож </a:t>
                      </a:r>
                      <a:r>
                        <a:rPr sz="1200" i="1" spc="4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ова;</a:t>
                      </a:r>
                      <a:r>
                        <a:rPr sz="12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акреп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жет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вук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[З]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опорой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огами.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Од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дома»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0"/>
                        </a:lnSpc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акусти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еские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0"/>
                        </a:lnSpc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придум</a:t>
                      </a:r>
                      <a:r>
                        <a:rPr sz="1200" i="1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18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83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   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аки..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вуковом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5026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84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трёх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вуков.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257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7">
                  <a:txBody>
                    <a:bodyPr/>
                    <a:lstStyle/>
                    <a:p>
                      <a:pPr marL="413384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«Домашние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животные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[ЗЬ].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Буква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 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023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57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57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З.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характери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ож </a:t>
                      </a:r>
                      <a:r>
                        <a:rPr sz="1200" i="1" spc="4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ова;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Л.То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стого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«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Котё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ок»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916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вук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[ЗЬ]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опорой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405"/>
                        </a:lnSpc>
                        <a:spcBef>
                          <a:spcPts val="14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4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1200" i="1" spc="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вид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притяжате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405"/>
                        </a:lnSpc>
                        <a:spcBef>
                          <a:spcPts val="140"/>
                        </a:spcBef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25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87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я.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вивать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расширять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оварь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200" i="1" spc="5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5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ку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имов;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вивать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моторику.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ав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овообра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368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овои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87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6280" y="719327"/>
          <a:ext cx="6214110" cy="70905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269875"/>
                <a:gridCol w="1530350"/>
                <a:gridCol w="1979930"/>
                <a:gridCol w="1530350"/>
              </a:tblGrid>
              <a:tr h="193943">
                <a:tc rowSpan="1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Май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88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8"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«Наша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страна.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Мой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родной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край»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3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акомить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7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997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Ж.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 агом,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гим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ом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гербом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"Гра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ица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40"/>
                        </a:lnSpc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характери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4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России;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40"/>
                        </a:lnSpc>
                      </a:pP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Роди  </a:t>
                      </a:r>
                      <a:r>
                        <a:rPr sz="1200" i="1" spc="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i="1" spc="5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амке"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38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89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акусти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еским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   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серии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0" dirty="0">
                          <a:latin typeface="Times New Roman"/>
                          <a:cs typeface="Times New Roman"/>
                        </a:rPr>
                        <a:t>жет </a:t>
                      </a:r>
                      <a:r>
                        <a:rPr sz="1200" i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акам.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х;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030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90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вивать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сог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асов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 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80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иях.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7516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81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337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«Человек»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[З]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ди</a:t>
                      </a:r>
                      <a:r>
                        <a:rPr sz="1200" i="1" spc="6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ере</a:t>
                      </a:r>
                      <a:r>
                        <a:rPr sz="12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цировать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Переска</a:t>
                      </a:r>
                      <a:r>
                        <a:rPr sz="12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бас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017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91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50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0"/>
                        </a:lnSpc>
                      </a:pPr>
                      <a:r>
                        <a:rPr sz="1200" b="1" i="1" spc="10" dirty="0">
                          <a:latin typeface="Times New Roman"/>
                          <a:cs typeface="Times New Roman"/>
                        </a:rPr>
                        <a:t>[Ж].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4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ать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вуки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0"/>
                        </a:lnSpc>
                      </a:pP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аго  </a:t>
                      </a:r>
                      <a:r>
                        <a:rPr sz="1200" i="1" spc="3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соверше</a:t>
                      </a:r>
                      <a:r>
                        <a:rPr sz="1200" i="1" spc="8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есоверше</a:t>
                      </a:r>
                      <a:r>
                        <a:rPr sz="1200" i="1" spc="5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вида,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0"/>
                        </a:lnSpc>
                      </a:pPr>
                      <a:r>
                        <a:rPr sz="1200" i="1" spc="35" dirty="0">
                          <a:latin typeface="Times New Roman"/>
                          <a:cs typeface="Times New Roman"/>
                        </a:rPr>
                        <a:t>Л.То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стого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«Стар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дед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916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акусти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еским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405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   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во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врат  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405"/>
                        </a:lnSpc>
                        <a:spcBef>
                          <a:spcPts val="145"/>
                        </a:spcBef>
                      </a:pP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аго 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;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акреп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ек.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акам.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вивать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35" dirty="0">
                          <a:latin typeface="Times New Roman"/>
                          <a:cs typeface="Times New Roman"/>
                        </a:rPr>
                        <a:t>помо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5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ьшите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 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716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75"/>
                        </a:lnSpc>
                        <a:spcBef>
                          <a:spcPts val="23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93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ировать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аскате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4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0" dirty="0">
                          <a:latin typeface="Times New Roman"/>
                          <a:cs typeface="Times New Roman"/>
                        </a:rPr>
                        <a:t>иксов;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866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2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25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вивать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оварь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720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имов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2546">
                <a:tc row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Май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7">
                  <a:txBody>
                    <a:bodyPr/>
                    <a:lstStyle/>
                    <a:p>
                      <a:pPr marL="53022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«Насекомые»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[Д]-[ДЬ].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преобра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 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0170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44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94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44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Д.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3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ать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25"/>
                        </a:lnSpc>
                      </a:pP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аго  </a:t>
                      </a:r>
                      <a:r>
                        <a:rPr sz="1200" i="1" spc="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еди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стве</a:t>
                      </a:r>
                      <a:r>
                        <a:rPr sz="1200" i="1" spc="5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ожестве</a:t>
                      </a:r>
                      <a:r>
                        <a:rPr sz="1200" i="1" spc="5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ое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2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описате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924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акусти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еским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405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   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о;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вивать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405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асеком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405"/>
                        </a:lnSpc>
                        <a:spcBef>
                          <a:spcPts val="145"/>
                        </a:spcBef>
                      </a:pP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испо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5" dirty="0">
                          <a:latin typeface="Times New Roman"/>
                          <a:cs typeface="Times New Roman"/>
                        </a:rPr>
                        <a:t>ова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18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5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96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акам.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200" i="1" spc="5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ествите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4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орме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схем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Упраж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родите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падежа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1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опреде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места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ожестве</a:t>
                      </a:r>
                      <a:r>
                        <a:rPr sz="1200" i="1" spc="5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200" i="1" spc="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745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69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3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вуков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pPr marL="38100">
                <a:lnSpc>
                  <a:spcPts val="1150"/>
                </a:lnSpc>
              </a:pPr>
              <a:t>88</a:t>
            </a:fld>
            <a:endParaRPr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6280" y="719327"/>
          <a:ext cx="6214110" cy="2351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780"/>
                <a:gridCol w="271780"/>
                <a:gridCol w="360045"/>
                <a:gridCol w="269875"/>
                <a:gridCol w="1530350"/>
                <a:gridCol w="1979930"/>
                <a:gridCol w="1530350"/>
              </a:tblGrid>
              <a:tr h="23517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97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98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99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«Лето»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[Ф]-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[ФЬ].Буква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Нау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характери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овать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67945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артику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яцио  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акусти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еским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762635">
                        <a:lnSpc>
                          <a:spcPct val="110000"/>
                        </a:lnSpc>
                      </a:pPr>
                      <a:r>
                        <a:rPr sz="1200" i="1" spc="114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акам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вивать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83515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2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емати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еские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процесс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sz="1200" i="1" spc="4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вуковой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огов, с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ить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 </a:t>
                      </a:r>
                      <a:r>
                        <a:rPr sz="12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употреб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агате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срав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ите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степе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и;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акреп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ять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21310">
                        <a:lnSpc>
                          <a:spcPct val="110000"/>
                        </a:lnSpc>
                      </a:pP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вать 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аго</a:t>
                      </a:r>
                      <a:r>
                        <a:rPr sz="1200" i="1" spc="4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прошедшем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време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и;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92150">
                        <a:lnSpc>
                          <a:spcPts val="1600"/>
                        </a:lnSpc>
                        <a:spcBef>
                          <a:spcPts val="65"/>
                        </a:spcBef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вивать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оварь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95" dirty="0">
                          <a:latin typeface="Times New Roman"/>
                          <a:cs typeface="Times New Roman"/>
                        </a:rPr>
                        <a:t>си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9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имов.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7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Состав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расска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«Лето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07010">
                        <a:lnSpc>
                          <a:spcPct val="110000"/>
                        </a:lnSpc>
                      </a:pP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крас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ое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приш</a:t>
                      </a:r>
                      <a:r>
                        <a:rPr sz="12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о…»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жет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65" dirty="0">
                          <a:latin typeface="Times New Roman"/>
                          <a:cs typeface="Times New Roman"/>
                        </a:rPr>
                        <a:t>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карти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89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35353" y="898651"/>
            <a:ext cx="4886960" cy="84899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50190" marR="5080" indent="-238125">
              <a:lnSpc>
                <a:spcPts val="1610"/>
              </a:lnSpc>
              <a:spcBef>
                <a:spcPts val="215"/>
              </a:spcBef>
            </a:pPr>
            <a:r>
              <a:rPr sz="1400" b="1" dirty="0">
                <a:latin typeface="Times New Roman"/>
                <a:cs typeface="Times New Roman"/>
              </a:rPr>
              <a:t>3.7Календарно-тематическое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планирование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коррекционной </a:t>
            </a:r>
            <a:r>
              <a:rPr sz="1400" b="1" spc="-3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непосредственной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образовательной </a:t>
            </a:r>
            <a:r>
              <a:rPr sz="1400" b="1" dirty="0">
                <a:latin typeface="Times New Roman"/>
                <a:cs typeface="Times New Roman"/>
              </a:rPr>
              <a:t>деятельности</a:t>
            </a:r>
            <a:endParaRPr sz="1400">
              <a:latin typeface="Times New Roman"/>
              <a:cs typeface="Times New Roman"/>
            </a:endParaRPr>
          </a:p>
          <a:p>
            <a:pPr marL="864235">
              <a:lnSpc>
                <a:spcPts val="1565"/>
              </a:lnSpc>
            </a:pP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подготовительной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логопедической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группе.</a:t>
            </a:r>
            <a:endParaRPr sz="1400">
              <a:latin typeface="Times New Roman"/>
              <a:cs typeface="Times New Roman"/>
            </a:endParaRPr>
          </a:p>
          <a:p>
            <a:pPr marL="614045">
              <a:lnSpc>
                <a:spcPct val="100000"/>
              </a:lnSpc>
              <a:spcBef>
                <a:spcPts val="14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I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период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обучения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(</a:t>
            </a:r>
            <a:r>
              <a:rPr sz="1200" i="1" spc="-5" dirty="0">
                <a:latin typeface="Times New Roman"/>
                <a:cs typeface="Times New Roman"/>
              </a:rPr>
              <a:t>се</a:t>
            </a:r>
            <a:r>
              <a:rPr sz="1200" i="1" spc="29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тябрь,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октябрь,</a:t>
            </a:r>
            <a:r>
              <a:rPr sz="1200" i="1" spc="30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оябрь</a:t>
            </a:r>
            <a:r>
              <a:rPr sz="1200" b="1" i="1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5343" y="1880869"/>
          <a:ext cx="7205979" cy="69546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41880"/>
                <a:gridCol w="1170940"/>
              </a:tblGrid>
              <a:tr h="729996">
                <a:tc>
                  <a:txBody>
                    <a:bodyPr/>
                    <a:lstStyle/>
                    <a:p>
                      <a:pPr marL="20383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Мес.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Блоки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Не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1594">
                        <a:lnSpc>
                          <a:spcPts val="1600"/>
                        </a:lnSpc>
                        <a:spcBef>
                          <a:spcPts val="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л  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№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7945" marR="115570">
                        <a:lnSpc>
                          <a:spcPts val="1580"/>
                        </a:lnSpc>
                        <a:spcBef>
                          <a:spcPts val="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з </a:t>
                      </a:r>
                      <a:r>
                        <a:rPr sz="1200" b="1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Занятия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развитию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фонематического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22250" marR="215900" algn="ctr">
                        <a:lnSpc>
                          <a:spcPts val="158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восприятия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обучению </a:t>
                      </a:r>
                      <a:r>
                        <a:rPr sz="1200" b="1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грамоте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Занятия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формированию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0895" marR="247650" indent="-556260">
                        <a:lnSpc>
                          <a:spcPts val="1600"/>
                        </a:lnSpc>
                        <a:spcBef>
                          <a:spcPts val="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лексико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грамматических </a:t>
                      </a:r>
                      <a:r>
                        <a:rPr sz="1200" b="1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категорий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Развитие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связной</a:t>
                      </a:r>
                      <a:r>
                        <a:rPr sz="1200" b="1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речи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75131">
                <a:tc rowSpan="6"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Сентябрь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«До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свидания,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лето.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Здравствуй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детский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сад!»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–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-15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(диагностика)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53163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«В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мире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звуков»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Формирование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415925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представлений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звуках. </a:t>
                      </a:r>
                      <a:r>
                        <a:rPr sz="1200" spc="-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Развитие слухового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восприятия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речевых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звуках.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Понятия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«слово»,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«звук».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70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Детский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сад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игрушки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39395">
                        <a:lnSpc>
                          <a:spcPct val="110000"/>
                        </a:lnSpc>
                        <a:spcBef>
                          <a:spcPts val="10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Актуализация словаря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теме.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Отгадывание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толкование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загадок.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48285">
                        <a:lnSpc>
                          <a:spcPct val="110000"/>
                        </a:lnSpc>
                        <a:spcBef>
                          <a:spcPts val="100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Образование множ. числа сущ.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Игра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«Лото».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асс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зы –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описания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463550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люб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ых  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шк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57034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871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5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Детский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сад.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Профессии.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1140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469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 marR="149225">
                        <a:lnSpc>
                          <a:spcPct val="1109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Развитие навыков звукового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анализа слов (выделение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начальных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гласных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звуков),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200" b="1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 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Закреплять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понятие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«звук»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20345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«буква»,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выделять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начале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88290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 marR="113030">
                        <a:lnSpc>
                          <a:spcPct val="110100"/>
                        </a:lnSpc>
                        <a:spcBef>
                          <a:spcPts val="33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Образование однокоренных слов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слова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сад.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22885">
                        <a:lnSpc>
                          <a:spcPct val="110000"/>
                        </a:lnSpc>
                        <a:spcBef>
                          <a:spcPts val="101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«Кто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чем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пользуется?» -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твор.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пад.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сущ.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опорой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картинки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 marR="128905">
                        <a:lnSpc>
                          <a:spcPct val="110300"/>
                        </a:lnSpc>
                        <a:spcBef>
                          <a:spcPts val="33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Экскурсия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детскому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саду.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Расширение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словаря.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Беседа.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806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Профилактика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дисграфии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«Допиши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букву».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90</a:t>
            </a:fld>
            <a:endParaRPr sz="1100">
              <a:latin typeface="Calibri"/>
              <a:cs typeface="Calibri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28471"/>
          <a:ext cx="7205979" cy="7049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41880"/>
                <a:gridCol w="1170940"/>
              </a:tblGrid>
              <a:tr h="1033159">
                <a:tc rowSpan="6">
                  <a:txBody>
                    <a:bodyPr/>
                    <a:lstStyle/>
                    <a:p>
                      <a:pPr marL="1834514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Октябрь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«Золотая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осень»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5" dirty="0">
                          <a:latin typeface="Times New Roman"/>
                          <a:cs typeface="Times New Roman"/>
                        </a:rPr>
                        <a:t>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447040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Выделение начального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ударного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безударного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гласного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звука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У,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5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Осень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 лесу.(Деревья.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Ягоды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грибы.)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31775">
                        <a:lnSpc>
                          <a:spcPct val="110300"/>
                        </a:lnSpc>
                        <a:spcBef>
                          <a:spcPts val="9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Предметный словарь: названия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деревьев,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ствол,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крона,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лист,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ветви, кора,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корни,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хвоя, тайга,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бор,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дубрава, роща.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77825">
                        <a:lnSpc>
                          <a:spcPct val="110400"/>
                        </a:lnSpc>
                        <a:spcBef>
                          <a:spcPts val="99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Глагольный словарь: сажать,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растить, поливать, пилить,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рубить, строить.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00660">
                        <a:lnSpc>
                          <a:spcPct val="110300"/>
                        </a:lnSpc>
                        <a:spcBef>
                          <a:spcPts val="99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Словарь признаков: хвойный,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лиственный, смешанный,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относительные прилагательные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(лист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клена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кленовый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Сравнительный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487680">
                        <a:lnSpc>
                          <a:spcPts val="1600"/>
                        </a:lnSpc>
                        <a:spcBef>
                          <a:spcPts val="6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опи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берёзы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дуба.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9413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потоке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гласных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звуков;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627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1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звукосочетаниях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УА,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6972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 marR="215900">
                        <a:lnSpc>
                          <a:spcPct val="11000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словах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УМНЫЙ,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УТРО,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УЛИЙ, АИСТ, АРТИСТ,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АБРИКОС.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8701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02870" algn="just">
                        <a:lnSpc>
                          <a:spcPct val="110500"/>
                        </a:lnSpc>
                        <a:spcBef>
                          <a:spcPts val="3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различать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 – А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опорой на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различные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виды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контроля.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461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П,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Пь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84455">
                        <a:lnSpc>
                          <a:spcPct val="110200"/>
                        </a:lnSpc>
                        <a:spcBef>
                          <a:spcPts val="9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звуков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П-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Пь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слогах,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словах.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определять позицию звука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П </a:t>
                      </a:r>
                      <a:r>
                        <a:rPr sz="12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словах, активизировать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подбор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соответствии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позицией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звука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Читать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обратные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Т,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Ть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Т.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звуков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Т-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66675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Ть 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слогах, словах. Звуковой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анализ слов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ТОМ, ТИМ.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Чтение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обратных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слогов.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Труд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саду,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огороде.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Фрукты.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Овощи.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16205">
                        <a:lnSpc>
                          <a:spcPct val="110800"/>
                        </a:lnSpc>
                        <a:spcBef>
                          <a:spcPts val="9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Расширение знаний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особенностях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фруктов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овощей.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95580">
                        <a:lnSpc>
                          <a:spcPct val="110300"/>
                        </a:lnSpc>
                        <a:spcBef>
                          <a:spcPts val="99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Формирование грамматической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категории имен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существительных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форме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род.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падежа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множ.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числа.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708025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Формирование навыков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словообразования.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Относительные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прилагательные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Договаривание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20345">
                        <a:lnSpc>
                          <a:spcPts val="1600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дложен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й  по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вопросам.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80340">
                        <a:lnSpc>
                          <a:spcPct val="110200"/>
                        </a:lnSpc>
                        <a:spcBef>
                          <a:spcPts val="9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опи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льн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сюжетной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картине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873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28471"/>
          <a:ext cx="7205979" cy="71499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41880"/>
                <a:gridCol w="1170940"/>
              </a:tblGrid>
              <a:tr h="335038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algn="just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К,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Кь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К.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60325" algn="just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звуков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К- 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Кь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слогах,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словах.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59690" algn="just">
                        <a:lnSpc>
                          <a:spcPct val="110200"/>
                        </a:lnSpc>
                        <a:spcBef>
                          <a:spcPts val="1005"/>
                        </a:spcBef>
                        <a:tabLst>
                          <a:tab pos="989965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Учить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определять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позицию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начале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конце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,	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кти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зи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ть  подбор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соответствии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позицией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них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звука.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Читать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обратные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algn="just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П-Т-К.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61594" algn="just">
                        <a:lnSpc>
                          <a:spcPct val="110200"/>
                        </a:lnSpc>
                        <a:spcBef>
                          <a:spcPts val="9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звуков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П- 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Т-К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слогах, словах.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algn="just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Откуда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хлеб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пришел.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61594" algn="just">
                        <a:lnSpc>
                          <a:spcPct val="110200"/>
                        </a:lnSpc>
                        <a:spcBef>
                          <a:spcPts val="985"/>
                        </a:spcBef>
                        <a:tabLst>
                          <a:tab pos="1154430" algn="l"/>
                          <a:tab pos="1403985" algn="l"/>
                          <a:tab pos="220281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Труд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на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селе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осенью.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Новая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лексика.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Глагольный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словарь.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Образование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родственных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З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пл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ние		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ния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количественных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числительных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ОДИН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,	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ОДН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	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62230" algn="just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существительными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роде.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r>
                        <a:rPr sz="1200" spc="5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    </a:t>
                      </a:r>
                      <a:r>
                        <a:rPr sz="1200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algn="just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предлогом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0960" algn="just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«Откуда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х еб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прише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»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серии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413384">
                        <a:lnSpc>
                          <a:spcPts val="1600"/>
                        </a:lnSpc>
                        <a:spcBef>
                          <a:spcPts val="6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юж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тных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картинок.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995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О.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18110">
                        <a:lnSpc>
                          <a:spcPct val="110000"/>
                        </a:lnSpc>
                        <a:spcBef>
                          <a:spcPts val="9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Познакомиться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буквой О.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Закреплять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понятие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«звук»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11454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«буква»,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выделять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словах.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Учить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определять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позицию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звука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М,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Мь.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62865">
                        <a:lnSpc>
                          <a:spcPct val="110000"/>
                        </a:lnSpc>
                        <a:spcBef>
                          <a:spcPts val="975"/>
                        </a:spcBef>
                        <a:tabLst>
                          <a:tab pos="148971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ыд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ние	п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рвого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последнего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сонора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4610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слогах,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00660">
                        <a:lnSpc>
                          <a:spcPct val="110000"/>
                        </a:lnSpc>
                        <a:spcBef>
                          <a:spcPts val="10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Звуковой анализ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схемы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обратных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прямых слогов: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ам,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ум,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им,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ом,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ма,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му,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ми,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му,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МА-МА.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Поздняя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осень. Перелетные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птицы.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62865" algn="just">
                        <a:lnSpc>
                          <a:spcPct val="110400"/>
                        </a:lnSpc>
                        <a:spcBef>
                          <a:spcPts val="96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Образование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притяжательных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прилагательных</a:t>
                      </a:r>
                      <a:r>
                        <a:rPr sz="1200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«чей?</a:t>
                      </a:r>
                      <a:r>
                        <a:rPr sz="1200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чья?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чьи?».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73025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простых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н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не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нных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2230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простым</a:t>
                      </a:r>
                      <a:r>
                        <a:rPr sz="12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1-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фигурным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2230">
                        <a:lnSpc>
                          <a:spcPct val="110000"/>
                        </a:lnSpc>
                        <a:tabLst>
                          <a:tab pos="1032510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сюжетным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к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рт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	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2230">
                        <a:lnSpc>
                          <a:spcPct val="110000"/>
                        </a:lnSpc>
                        <a:spcBef>
                          <a:spcPts val="15"/>
                        </a:spcBef>
                        <a:tabLst>
                          <a:tab pos="797560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помощью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	ЧТО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ДЕЛАЕТ?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2865">
                        <a:lnSpc>
                          <a:spcPct val="110000"/>
                        </a:lnSpc>
                        <a:spcBef>
                          <a:spcPts val="1010"/>
                        </a:spcBef>
                        <a:tabLst>
                          <a:tab pos="941069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асс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за	по  картине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453390">
                        <a:lnSpc>
                          <a:spcPts val="1600"/>
                        </a:lnSpc>
                        <a:spcBef>
                          <a:spcPts val="6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ют 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вл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473964" y="7896732"/>
            <a:ext cx="3303270" cy="9525"/>
          </a:xfrm>
          <a:custGeom>
            <a:avLst/>
            <a:gdLst/>
            <a:ahLst/>
            <a:cxnLst/>
            <a:rect l="l" t="t" r="r" b="b"/>
            <a:pathLst>
              <a:path w="3303270" h="9525">
                <a:moveTo>
                  <a:pt x="3303016" y="0"/>
                </a:moveTo>
                <a:lnTo>
                  <a:pt x="3303016" y="0"/>
                </a:lnTo>
                <a:lnTo>
                  <a:pt x="0" y="0"/>
                </a:lnTo>
                <a:lnTo>
                  <a:pt x="0" y="9144"/>
                </a:lnTo>
                <a:lnTo>
                  <a:pt x="3303016" y="9144"/>
                </a:lnTo>
                <a:lnTo>
                  <a:pt x="33030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91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92</a:t>
            </a:fld>
            <a:endParaRPr sz="1100">
              <a:latin typeface="Calibri"/>
              <a:cs typeface="Calibri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19327"/>
          <a:ext cx="7233919" cy="6787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69820"/>
                <a:gridCol w="1170940"/>
              </a:tblGrid>
              <a:tr h="2909951">
                <a:tc rowSpan="2"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Ноябрь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«Мир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вокруг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нас»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Х,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Хь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59690" algn="just">
                        <a:lnSpc>
                          <a:spcPct val="1101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звуков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Х- 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Хь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слогах,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словах.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Учить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определять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позицию</a:t>
                      </a:r>
                      <a:r>
                        <a:rPr sz="1200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Хь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словах,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активизировать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подбор</a:t>
                      </a:r>
                      <a:r>
                        <a:rPr sz="1200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соответствии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позицией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них звуков. Читать обратные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прямые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7945" algn="just">
                        <a:lnSpc>
                          <a:spcPct val="10000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К-Х.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звуков</a:t>
                      </a:r>
                      <a:r>
                        <a:rPr sz="12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К-Х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298450" algn="l"/>
                          <a:tab pos="921385" algn="l"/>
                          <a:tab pos="15519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	слогах,	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словах.	Читать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550545">
                        <a:lnSpc>
                          <a:spcPts val="1580"/>
                        </a:lnSpc>
                        <a:spcBef>
                          <a:spcPts val="4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Одежда. Обувь. Головные </a:t>
                      </a:r>
                      <a:r>
                        <a:rPr sz="1200" b="1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уборы.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93675">
                        <a:lnSpc>
                          <a:spcPct val="110400"/>
                        </a:lnSpc>
                        <a:spcBef>
                          <a:spcPts val="9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 типов одежды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сезонам.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Усвоение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глагольного словаря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теме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70815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адеть,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5" dirty="0">
                          <a:latin typeface="Times New Roman"/>
                          <a:cs typeface="Times New Roman"/>
                        </a:rPr>
                        <a:t>астег</a:t>
                      </a:r>
                      <a:r>
                        <a:rPr sz="1200" i="1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уть,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обуваться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т.п.).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08915">
                        <a:lnSpc>
                          <a:spcPct val="110000"/>
                        </a:lnSpc>
                        <a:spcBef>
                          <a:spcPts val="10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Знакомство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деталями одежды,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обуви, головных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уборов.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31445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Усвоение категории род. падежа.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Употребление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относительных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15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прилагательных.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20345">
                        <a:lnSpc>
                          <a:spcPts val="1580"/>
                        </a:lnSpc>
                        <a:spcBef>
                          <a:spcPts val="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пр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дложен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9215">
                        <a:lnSpc>
                          <a:spcPts val="1580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льны  м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предметным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картинкам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09220">
                        <a:lnSpc>
                          <a:spcPts val="1580"/>
                        </a:lnSpc>
                        <a:spcBef>
                          <a:spcPts val="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образцу.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ав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льн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описательных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33985">
                        <a:lnSpc>
                          <a:spcPts val="1580"/>
                        </a:lnSpc>
                        <a:spcBef>
                          <a:spcPts val="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пол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ние  м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схемы.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773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Ы.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53035">
                        <a:lnSpc>
                          <a:spcPct val="110000"/>
                        </a:lnSpc>
                        <a:spcBef>
                          <a:spcPts val="9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Акустико- артикуляционная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характеристика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звука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Автоматизация звука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слогах,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словах,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5415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предложениях. Упражнять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звукобуквенном анализе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слогов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Ы-И.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61594" algn="just">
                        <a:lnSpc>
                          <a:spcPct val="1102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звуков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Ы- </a:t>
                      </a:r>
                      <a:r>
                        <a:rPr sz="12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слогах,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словах. Твердые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мягкие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звуки.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Читать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обратные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прямые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слоги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(МЫ-МИ).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21590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Посуда.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10185">
                        <a:lnSpc>
                          <a:spcPct val="110000"/>
                        </a:lnSpc>
                        <a:spcBef>
                          <a:spcPts val="9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Назначение посуды,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чего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она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сделана, где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хранят.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5880" indent="12065">
                        <a:lnSpc>
                          <a:spcPct val="1108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Усвоение</a:t>
                      </a:r>
                      <a:r>
                        <a:rPr sz="1200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категории</a:t>
                      </a:r>
                      <a:r>
                        <a:rPr sz="1200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род.</a:t>
                      </a:r>
                      <a:r>
                        <a:rPr sz="1200" spc="1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падежа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(что без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чего?)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9215">
                        <a:lnSpc>
                          <a:spcPct val="1102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льны  м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предметным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картинкам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образцу.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09220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ав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льн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описательных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33985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пол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ние  м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схем.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93</a:t>
            </a:fld>
            <a:endParaRPr sz="1100">
              <a:latin typeface="Calibri"/>
              <a:cs typeface="Calibri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28471"/>
          <a:ext cx="7205979" cy="66882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41880"/>
                <a:gridCol w="1170940"/>
              </a:tblGrid>
              <a:tr h="452081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Э.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53035">
                        <a:lnSpc>
                          <a:spcPct val="110300"/>
                        </a:lnSpc>
                        <a:spcBef>
                          <a:spcPts val="9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Акустико- артикуляционная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характеристика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звука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5" dirty="0">
                          <a:latin typeface="Times New Roman"/>
                          <a:cs typeface="Times New Roman"/>
                        </a:rPr>
                        <a:t>Э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. 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Автоматизация звука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слогах,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словах,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5415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предложениях. Упражнять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звукобуквенном анализе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слогов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Н,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Нь.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Н.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71120">
                        <a:lnSpc>
                          <a:spcPct val="110300"/>
                        </a:lnSpc>
                        <a:spcBef>
                          <a:spcPts val="9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Сравнительная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характеристика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звуков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Н-Нь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.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звуков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Н- </a:t>
                      </a:r>
                      <a:r>
                        <a:rPr sz="12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Нь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слогах,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словах,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предложениях.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45745">
                        <a:lnSpc>
                          <a:spcPct val="110400"/>
                        </a:lnSpc>
                        <a:spcBef>
                          <a:spcPts val="9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Упражнять в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звукобуквенном анализе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слогов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(ТОН,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КОТ).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Мебель.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456565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Материалы,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которых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она </a:t>
                      </a:r>
                      <a:r>
                        <a:rPr sz="1200" spc="-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сделана.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мебели.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Употребление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предлогов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с,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я,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86360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i="1" spc="8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со, </a:t>
                      </a:r>
                      <a:r>
                        <a:rPr sz="1200" i="1" spc="11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а.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Усвоение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категории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твор. падежа. Относительные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прилагательные. Работа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стихотворению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«Наша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квартира»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сравнительного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70840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рассказа-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описания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предметах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мебели.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41605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Творческое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асс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зы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52425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«Мебель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ег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»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73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М-Н.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56210">
                        <a:lnSpc>
                          <a:spcPct val="110000"/>
                        </a:lnSpc>
                        <a:spcBef>
                          <a:spcPts val="9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звуков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М- </a:t>
                      </a:r>
                      <a:r>
                        <a:rPr sz="12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слогах, словах,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предложениях.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94335">
                        <a:lnSpc>
                          <a:spcPct val="110400"/>
                        </a:lnSpc>
                        <a:spcBef>
                          <a:spcPts val="10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Упражнять в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звукобуквенном анализе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слогов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Транспорт.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5880" marR="203835" indent="89535">
                        <a:lnSpc>
                          <a:spcPct val="110000"/>
                        </a:lnSpc>
                        <a:spcBef>
                          <a:spcPts val="9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Виды транспорта. Материалы,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которых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он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сделан. Части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5880" marR="127000">
                        <a:lnSpc>
                          <a:spcPts val="1600"/>
                        </a:lnSpc>
                        <a:spcBef>
                          <a:spcPts val="7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видов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транспорта.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Употребление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предлога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из-за,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между.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Употребление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приставочных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5880" marR="146050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глаголов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(в</a:t>
                      </a:r>
                      <a:r>
                        <a:rPr sz="12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45" dirty="0">
                          <a:latin typeface="Times New Roman"/>
                          <a:cs typeface="Times New Roman"/>
                        </a:rPr>
                        <a:t>еха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аеха</a:t>
                      </a:r>
                      <a:r>
                        <a:rPr sz="12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въеха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перееха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объеха</a:t>
                      </a:r>
                      <a:r>
                        <a:rPr sz="1200" i="1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).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Творческое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рассказывание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33375">
                        <a:lnSpc>
                          <a:spcPts val="1590"/>
                        </a:lnSpc>
                        <a:spcBef>
                          <a:spcPts val="7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порт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будущего».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668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Правила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85445">
                        <a:lnSpc>
                          <a:spcPct val="11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дорож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ого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движения.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94</a:t>
            </a:fld>
            <a:endParaRPr sz="1100">
              <a:latin typeface="Calibri"/>
              <a:cs typeface="Calibri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28471"/>
          <a:ext cx="7205979" cy="68741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41880"/>
                <a:gridCol w="1170940"/>
              </a:tblGrid>
              <a:tr h="4790567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Декабрь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«Зимушка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зима»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П-Б.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Звонкие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глухие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согласные.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2240">
                        <a:lnSpc>
                          <a:spcPct val="1108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звуков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П - </a:t>
                      </a:r>
                      <a:r>
                        <a:rPr sz="12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2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слогах, словах,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предложениях.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95605">
                        <a:lnSpc>
                          <a:spcPct val="110400"/>
                        </a:lnSpc>
                        <a:spcBef>
                          <a:spcPts val="99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Упражнять в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звукобуквенном анализе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слогов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С.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53035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Акустико- артикуляционная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характеристика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звука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.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Автоматизация звука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слогах,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словах,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93980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предложениях. Упражнять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в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звукобуквенном анализе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слогов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типа: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сами,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сама.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Деление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Зимнее</a:t>
                      </a:r>
                      <a:r>
                        <a:rPr sz="1200" b="1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окошко.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Приметы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зимы.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Зимние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месяцы.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73025">
                        <a:lnSpc>
                          <a:spcPct val="110400"/>
                        </a:lnSpc>
                        <a:spcBef>
                          <a:spcPts val="99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Уточнение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расширение словаря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теме.</a:t>
                      </a:r>
                      <a:r>
                        <a:rPr sz="1200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Развитие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семантического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поля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«снег».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асс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зов 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94640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картинкам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зиме.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835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5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Сь.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53035">
                        <a:lnSpc>
                          <a:spcPct val="110000"/>
                        </a:lnSpc>
                        <a:spcBef>
                          <a:spcPts val="97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Акустико- артикуляционная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характеристика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звука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Сь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502284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Автоматизация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звука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слогах,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словах,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5415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предложениях. Упражнять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звуко-буквенном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анализе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68300">
                        <a:lnSpc>
                          <a:spcPts val="1610"/>
                        </a:lnSpc>
                        <a:spcBef>
                          <a:spcPts val="7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слогов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типа: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гусь, </a:t>
                      </a:r>
                      <a:r>
                        <a:rPr sz="12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гуси.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«Животные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Севера»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788035">
                        <a:lnSpc>
                          <a:spcPct val="110000"/>
                        </a:lnSpc>
                        <a:spcBef>
                          <a:spcPts val="97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Формирование навыка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словообразования.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80340">
                        <a:lnSpc>
                          <a:spcPct val="11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опи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льн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зимующих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птицах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15265">
                        <a:lnSpc>
                          <a:spcPct val="110000"/>
                        </a:lnSpc>
                        <a:spcBef>
                          <a:spcPts val="10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 опорой на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план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схему.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95</a:t>
            </a:fld>
            <a:endParaRPr sz="1100">
              <a:latin typeface="Calibri"/>
              <a:cs typeface="Calibri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28471"/>
          <a:ext cx="7205979" cy="9041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41880"/>
                <a:gridCol w="1170940"/>
              </a:tblGrid>
              <a:tr h="312940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З.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9225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Звуко-слоговой анализ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синтез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типа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коза,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зонт.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Зь.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89535">
                        <a:lnSpc>
                          <a:spcPct val="110800"/>
                        </a:lnSpc>
                        <a:spcBef>
                          <a:spcPts val="9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Звуко-слоговой анализ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и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синтез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типа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зима,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Зина.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460375">
                        <a:lnSpc>
                          <a:spcPct val="11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Схемы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слов.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Зимующие</a:t>
                      </a:r>
                      <a:r>
                        <a:rPr sz="1200" b="1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птицы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Приметы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зимы.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Зимние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месяцы.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73025">
                        <a:lnSpc>
                          <a:spcPct val="1108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Уточнение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расширение словаря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теме.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5880" marR="680720" indent="89535">
                        <a:lnSpc>
                          <a:spcPct val="110000"/>
                        </a:lnSpc>
                        <a:spcBef>
                          <a:spcPts val="99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Притяжательные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прилагательные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–ин-.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описательных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07010">
                        <a:lnSpc>
                          <a:spcPct val="1102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рассказов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по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сюжетным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картинам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забавах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детей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зимой.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2137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1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–З.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Звонкие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глухие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согласные.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12725">
                        <a:lnSpc>
                          <a:spcPct val="110000"/>
                        </a:lnSpc>
                        <a:spcBef>
                          <a:spcPts val="10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Сомнительные согласные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конце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(таз,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воз,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нос).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32715">
                        <a:lnSpc>
                          <a:spcPct val="110400"/>
                        </a:lnSpc>
                        <a:spcBef>
                          <a:spcPts val="969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Звуко-слоговой анализ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синтез слов типа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стол,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слон, </a:t>
                      </a:r>
                      <a:r>
                        <a:rPr sz="12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белка.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Схемы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15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Пусть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ёлка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новогодняя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нам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радость</a:t>
                      </a:r>
                      <a:r>
                        <a:rPr sz="1200" b="1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принесет.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Пересказ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455295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сказки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«В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гостях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дедушки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Мороза»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908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8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1-2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Каникулы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28471"/>
          <a:ext cx="7205979" cy="89330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41880"/>
                <a:gridCol w="1170940"/>
              </a:tblGrid>
              <a:tr h="2082037">
                <a:tc rowSpan="2"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Январь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«Братья</a:t>
                      </a:r>
                      <a:r>
                        <a:rPr sz="1200" b="1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наши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меньшие»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Ль.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Выделение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слов,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различия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Л-Ль.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8590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предложенных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букв.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Чтение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 предложений.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Ударение.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Ш.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«Дикие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животные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зимой»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80340">
                        <a:lnSpc>
                          <a:spcPts val="1600"/>
                        </a:lnSpc>
                        <a:spcBef>
                          <a:spcPts val="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опи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льн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рассказов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диких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животных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15265">
                        <a:lnSpc>
                          <a:spcPct val="110000"/>
                        </a:lnSpc>
                        <a:spcBef>
                          <a:spcPts val="10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 опорой на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план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схему.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74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15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 marR="940435">
                        <a:lnSpc>
                          <a:spcPct val="110000"/>
                        </a:lnSpc>
                        <a:spcBef>
                          <a:spcPts val="91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 буква Ш </a:t>
                      </a:r>
                      <a:r>
                        <a:rPr sz="1200" b="1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(продо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лж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).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69875">
                        <a:lnSpc>
                          <a:spcPct val="110000"/>
                        </a:lnSpc>
                        <a:spcBef>
                          <a:spcPts val="99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чтение,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Ж.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07340">
                        <a:lnSpc>
                          <a:spcPct val="110300"/>
                        </a:lnSpc>
                        <a:spcBef>
                          <a:spcPts val="98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Ж –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всегда твердый.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Правописание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ЖИ. </a:t>
                      </a:r>
                      <a:r>
                        <a:rPr sz="12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15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«Вот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так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 Африка!».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Животные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жарких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стран.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80340">
                        <a:lnSpc>
                          <a:spcPct val="11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опи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льн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рассказов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животных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93980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жарких стран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опорой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план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схему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748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075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Ж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(продолжение).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07340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Ш.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Звонкие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глухие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согласные.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12725">
                        <a:lnSpc>
                          <a:spcPct val="110800"/>
                        </a:lnSpc>
                        <a:spcBef>
                          <a:spcPts val="9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Сомнительные согласные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конце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«Человек,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тела»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95885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теле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человека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опорой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картину.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473963" y="9579559"/>
            <a:ext cx="603885" cy="9525"/>
          </a:xfrm>
          <a:custGeom>
            <a:avLst/>
            <a:gdLst/>
            <a:ahLst/>
            <a:cxnLst/>
            <a:rect l="l" t="t" r="r" b="b"/>
            <a:pathLst>
              <a:path w="603885" h="9525">
                <a:moveTo>
                  <a:pt x="603808" y="0"/>
                </a:moveTo>
                <a:lnTo>
                  <a:pt x="0" y="0"/>
                </a:lnTo>
                <a:lnTo>
                  <a:pt x="0" y="9143"/>
                </a:lnTo>
                <a:lnTo>
                  <a:pt x="603808" y="9143"/>
                </a:lnTo>
                <a:lnTo>
                  <a:pt x="6038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96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17803"/>
          <a:ext cx="7205979" cy="8330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41880"/>
                <a:gridCol w="1170940"/>
              </a:tblGrid>
              <a:tr h="1879345">
                <a:tc>
                  <a:txBody>
                    <a:bodyPr/>
                    <a:lstStyle/>
                    <a:p>
                      <a:pPr marL="62293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Февраль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6755" marR="306070" indent="-419100">
                        <a:lnSpc>
                          <a:spcPct val="114300"/>
                        </a:lnSpc>
                        <a:spcBef>
                          <a:spcPts val="250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«Мир,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котором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я </a:t>
                      </a:r>
                      <a:r>
                        <a:rPr sz="1200" b="1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живу»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З.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494030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Свистящие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шипящие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согласные.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07340">
                        <a:lnSpc>
                          <a:spcPct val="110000"/>
                        </a:lnSpc>
                        <a:spcBef>
                          <a:spcPts val="100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«Моя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семья»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67970">
                        <a:lnSpc>
                          <a:spcPts val="158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авл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ние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рассказов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29539">
                        <a:lnSpc>
                          <a:spcPts val="1580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ного опыта  о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семье.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5508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Февраль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«Мир,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котором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живу»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03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Ф.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07340">
                        <a:lnSpc>
                          <a:spcPct val="110000"/>
                        </a:lnSpc>
                        <a:spcBef>
                          <a:spcPts val="9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Фь.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79400">
                        <a:lnSpc>
                          <a:spcPct val="110000"/>
                        </a:lnSpc>
                        <a:spcBef>
                          <a:spcPts val="97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слогах,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словах,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«Мой</a:t>
                      </a:r>
                      <a:r>
                        <a:rPr sz="1200" b="1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город»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асс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зы –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описания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достопримечат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436880">
                        <a:lnSpc>
                          <a:spcPct val="1101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льно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тях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Казани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опорой 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фотографии.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41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Д-Дь.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725805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Выделение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слов,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различия.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7320">
                        <a:lnSpc>
                          <a:spcPct val="11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предложенных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букв.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Чтение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Гь.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725805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Выделение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слов,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различия.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8590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предложенных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букв.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Чтение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1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«День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Защитников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Отечества»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Пересказ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473075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«Собака-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»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473963" y="9046209"/>
            <a:ext cx="602615" cy="9525"/>
          </a:xfrm>
          <a:custGeom>
            <a:avLst/>
            <a:gdLst/>
            <a:ahLst/>
            <a:cxnLst/>
            <a:rect l="l" t="t" r="r" b="b"/>
            <a:pathLst>
              <a:path w="602615" h="9525">
                <a:moveTo>
                  <a:pt x="602284" y="0"/>
                </a:moveTo>
                <a:lnTo>
                  <a:pt x="0" y="0"/>
                </a:lnTo>
                <a:lnTo>
                  <a:pt x="0" y="9143"/>
                </a:lnTo>
                <a:lnTo>
                  <a:pt x="602284" y="9143"/>
                </a:lnTo>
                <a:lnTo>
                  <a:pt x="6022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97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17803"/>
          <a:ext cx="7205979" cy="90065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41880"/>
                <a:gridCol w="1170940"/>
              </a:tblGrid>
              <a:tr h="1879345"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Март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63830">
                        <a:lnSpc>
                          <a:spcPts val="1580"/>
                        </a:lnSpc>
                        <a:spcBef>
                          <a:spcPts val="5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Дифференциация звуков </a:t>
                      </a:r>
                      <a:r>
                        <a:rPr sz="1200" b="1" i="1" spc="5" dirty="0">
                          <a:latin typeface="Times New Roman"/>
                          <a:cs typeface="Times New Roman"/>
                        </a:rPr>
                        <a:t>Г- </a:t>
                      </a:r>
                      <a:r>
                        <a:rPr sz="1200" b="1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К.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90195">
                        <a:lnSpc>
                          <a:spcPct val="110000"/>
                        </a:lnSpc>
                        <a:spcBef>
                          <a:spcPts val="9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Сравнение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звонкости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глухости,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12725">
                        <a:lnSpc>
                          <a:spcPct val="110000"/>
                        </a:lnSpc>
                        <a:spcBef>
                          <a:spcPts val="100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Сомнительные согласные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конце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«Здравствуй,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весна!»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463550">
                        <a:lnSpc>
                          <a:spcPts val="1580"/>
                        </a:lnSpc>
                        <a:spcBef>
                          <a:spcPts val="3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  к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рт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428625">
                        <a:lnSpc>
                          <a:spcPts val="1580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весны.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9419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Март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«Весна идет, весне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дорогу»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звуков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В –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Ф.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90195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Сравнение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звонкости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глухости,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12725">
                        <a:lnSpc>
                          <a:spcPct val="110000"/>
                        </a:lnSpc>
                        <a:spcBef>
                          <a:spcPts val="10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Сомнительные согласные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конце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69875">
                        <a:lnSpc>
                          <a:spcPct val="1108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чтение,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88265">
                        <a:lnSpc>
                          <a:spcPct val="110800"/>
                        </a:lnSpc>
                        <a:spcBef>
                          <a:spcPts val="101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Дифференциация звуков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Д – </a:t>
                      </a:r>
                      <a:r>
                        <a:rPr sz="1200" b="1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Т.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90195">
                        <a:lnSpc>
                          <a:spcPct val="110800"/>
                        </a:lnSpc>
                        <a:spcBef>
                          <a:spcPts val="9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Сравнение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звонкости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глухости,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12725">
                        <a:lnSpc>
                          <a:spcPct val="110000"/>
                        </a:lnSpc>
                        <a:spcBef>
                          <a:spcPts val="100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Сомнительные согласные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конце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67970">
                        <a:lnSpc>
                          <a:spcPct val="110000"/>
                        </a:lnSpc>
                        <a:spcBef>
                          <a:spcPts val="100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чтение, </a:t>
                      </a:r>
                      <a:r>
                        <a:rPr sz="1200" spc="-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«Вот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какая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мама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золотая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прямо»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</a:t>
                      </a:r>
                      <a:r>
                        <a:rPr sz="1200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описание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49225">
                        <a:lnSpc>
                          <a:spcPts val="1600"/>
                        </a:lnSpc>
                        <a:spcBef>
                          <a:spcPts val="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«портрет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моей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мамы».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329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5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звуков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b="1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Ть.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90195">
                        <a:lnSpc>
                          <a:spcPct val="110800"/>
                        </a:lnSpc>
                        <a:spcBef>
                          <a:spcPts val="9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Сравнение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звонкости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глухости,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12725">
                        <a:lnSpc>
                          <a:spcPct val="110000"/>
                        </a:lnSpc>
                        <a:spcBef>
                          <a:spcPts val="100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Сомнительные согласные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конце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68605">
                        <a:lnSpc>
                          <a:spcPct val="110000"/>
                        </a:lnSpc>
                        <a:spcBef>
                          <a:spcPts val="100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чтение,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«Ласточка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весною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сени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нам</a:t>
                      </a:r>
                      <a:r>
                        <a:rPr sz="1200" b="1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летит»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80340">
                        <a:lnSpc>
                          <a:spcPct val="1101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опи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льн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перелетных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птицах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215265">
                        <a:lnSpc>
                          <a:spcPct val="110000"/>
                        </a:lnSpc>
                        <a:spcBef>
                          <a:spcPts val="10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 опорой на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план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схему.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473963" y="9744150"/>
            <a:ext cx="602615" cy="9525"/>
          </a:xfrm>
          <a:custGeom>
            <a:avLst/>
            <a:gdLst/>
            <a:ahLst/>
            <a:cxnLst/>
            <a:rect l="l" t="t" r="r" b="b"/>
            <a:pathLst>
              <a:path w="602615" h="9525">
                <a:moveTo>
                  <a:pt x="602284" y="0"/>
                </a:moveTo>
                <a:lnTo>
                  <a:pt x="0" y="0"/>
                </a:lnTo>
                <a:lnTo>
                  <a:pt x="0" y="9144"/>
                </a:lnTo>
                <a:lnTo>
                  <a:pt x="602284" y="9144"/>
                </a:lnTo>
                <a:lnTo>
                  <a:pt x="6022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98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99</a:t>
            </a:fld>
            <a:endParaRPr sz="1100">
              <a:latin typeface="Calibri"/>
              <a:cs typeface="Calibri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17803"/>
          <a:ext cx="7205979" cy="7412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41880"/>
                <a:gridCol w="1170940"/>
              </a:tblGrid>
              <a:tr h="32879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Щ.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56235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Щ –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всегда мягкий.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Правописание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ЩА,</a:t>
                      </a:r>
                      <a:r>
                        <a:rPr sz="12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ЩУ.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21920">
                        <a:lnSpc>
                          <a:spcPct val="110000"/>
                        </a:lnSpc>
                        <a:spcBef>
                          <a:spcPts val="100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Преобразование слов: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щука. </a:t>
                      </a:r>
                      <a:r>
                        <a:rPr sz="12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Дифференциация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звуков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Щ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–Сь.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07340">
                        <a:lnSpc>
                          <a:spcPct val="110800"/>
                        </a:lnSpc>
                        <a:spcBef>
                          <a:spcPts val="9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«Дикие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животные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весной»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368935">
                        <a:lnSpc>
                          <a:spcPts val="1580"/>
                        </a:lnSpc>
                        <a:spcBef>
                          <a:spcPts val="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Пересказ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рассказа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Бианки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61315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«Купание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»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241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Р.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464820">
                        <a:lnSpc>
                          <a:spcPct val="111700"/>
                        </a:lnSpc>
                        <a:spcBef>
                          <a:spcPts val="94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Анализ слов типа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брат, </a:t>
                      </a:r>
                      <a:r>
                        <a:rPr sz="12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сестра.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07340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Рь.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типа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Марина,</a:t>
                      </a:r>
                      <a:r>
                        <a:rPr sz="12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Ирина.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07340">
                        <a:lnSpc>
                          <a:spcPct val="110800"/>
                        </a:lnSpc>
                        <a:spcBef>
                          <a:spcPts val="9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05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«Сад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огород»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14935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по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картине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«Труд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людей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весной»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100</a:t>
            </a:fld>
            <a:endParaRPr sz="1100">
              <a:latin typeface="Calibri"/>
              <a:cs typeface="Calibri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17803"/>
          <a:ext cx="7202168" cy="73191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31825"/>
                <a:gridCol w="356870"/>
                <a:gridCol w="267969"/>
                <a:gridCol w="2072640"/>
                <a:gridCol w="2341245"/>
                <a:gridCol w="1170304"/>
              </a:tblGrid>
              <a:tr h="2999866">
                <a:tc rowSpan="2"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Апрель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«Полезные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открытия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умные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вещи»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Рь.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79400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слогах,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словах,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предложениях.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6050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схем, чтение печатание слов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79400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слогах,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словах,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предложениях.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6050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схем, чтение печатание слов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058545">
                        <a:lnSpc>
                          <a:spcPts val="1580"/>
                        </a:lnSpc>
                        <a:spcBef>
                          <a:spcPts val="5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«12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апреля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День </a:t>
                      </a:r>
                      <a:r>
                        <a:rPr sz="1200" b="1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Космонавтики»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111760">
                        <a:lnSpc>
                          <a:spcPts val="1580"/>
                        </a:lnSpc>
                        <a:spcBef>
                          <a:spcPts val="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Беседа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Дне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Ко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см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он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авт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192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algn="just">
                        <a:lnSpc>
                          <a:spcPts val="141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Рь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Ль.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79400" algn="just">
                        <a:lnSpc>
                          <a:spcPct val="110000"/>
                        </a:lnSpc>
                        <a:spcBef>
                          <a:spcPts val="969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слогах,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словах,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6050" algn="just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предложениях. Составление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схем, чтение печатание слов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Анализ 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типа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еду,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едет.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07340">
                        <a:lnSpc>
                          <a:spcPct val="110800"/>
                        </a:lnSpc>
                        <a:spcBef>
                          <a:spcPts val="99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415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«Профессии»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67640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творческого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рассказа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«Кем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хочу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стать».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101</a:t>
            </a:fld>
            <a:endParaRPr sz="1100">
              <a:latin typeface="Calibri"/>
              <a:cs typeface="Calibri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17803"/>
          <a:ext cx="7205979" cy="69594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41880"/>
                <a:gridCol w="1170940"/>
              </a:tblGrid>
              <a:tr h="3748150"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Апрель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447675">
                        <a:lnSpc>
                          <a:spcPct val="111700"/>
                        </a:lnSpc>
                        <a:spcBef>
                          <a:spcPts val="9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Анализ слов типа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мясо, </a:t>
                      </a:r>
                      <a:r>
                        <a:rPr sz="12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котята.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07340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Ё.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86715" algn="just">
                        <a:lnSpc>
                          <a:spcPct val="110300"/>
                        </a:lnSpc>
                        <a:spcBef>
                          <a:spcPts val="98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Анализ слов типа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ёжик,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мёду.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чтение печатание слов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«Инструменты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материалы»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67970">
                        <a:lnSpc>
                          <a:spcPts val="158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авл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ние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сложных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13664">
                        <a:lnSpc>
                          <a:spcPts val="1580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дложен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й с  опорой на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картинку по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образцу.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13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Ю.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417195">
                        <a:lnSpc>
                          <a:spcPct val="111700"/>
                        </a:lnSpc>
                        <a:spcBef>
                          <a:spcPts val="9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Анализ слов типа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варю, </a:t>
                      </a:r>
                      <a:r>
                        <a:rPr sz="12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колю.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07340">
                        <a:lnSpc>
                          <a:spcPct val="1101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«Насекомые»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Драматизация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79095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отрывка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сказки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Чуковского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393700">
                        <a:lnSpc>
                          <a:spcPct val="11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«Мух-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Цоко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17803"/>
          <a:ext cx="7205979" cy="8762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41880"/>
                <a:gridCol w="1170940"/>
              </a:tblGrid>
              <a:tr h="8762695"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Май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«Наше</a:t>
                      </a:r>
                      <a:r>
                        <a:rPr sz="12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счастливое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детство»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Ц.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78105">
                        <a:lnSpc>
                          <a:spcPct val="110000"/>
                        </a:lnSpc>
                        <a:spcBef>
                          <a:spcPts val="9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Анализ слов типа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цыплёнок. </a:t>
                      </a:r>
                      <a:r>
                        <a:rPr sz="12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чтение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печатание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Звук</a:t>
                      </a:r>
                      <a:r>
                        <a:rPr sz="1200" b="1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буква</a:t>
                      </a:r>
                      <a:r>
                        <a:rPr sz="1200" b="1" i="1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Ч.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395605" algn="just">
                        <a:lnSpc>
                          <a:spcPct val="110300"/>
                        </a:lnSpc>
                        <a:spcBef>
                          <a:spcPts val="969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Анализ слов типа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чаща, </a:t>
                      </a:r>
                      <a:r>
                        <a:rPr sz="12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чудо.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схем,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чтение печатание слов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«День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Победы»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54000">
                        <a:lnSpc>
                          <a:spcPts val="1580"/>
                        </a:lnSpc>
                        <a:spcBef>
                          <a:spcPts val="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Беседа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Дне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Победы.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181610">
                        <a:lnSpc>
                          <a:spcPts val="1580"/>
                        </a:lnSpc>
                        <a:spcBef>
                          <a:spcPts val="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сложных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пр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дложен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473963" y="9500311"/>
            <a:ext cx="602615" cy="9525"/>
          </a:xfrm>
          <a:custGeom>
            <a:avLst/>
            <a:gdLst/>
            <a:ahLst/>
            <a:cxnLst/>
            <a:rect l="l" t="t" r="r" b="b"/>
            <a:pathLst>
              <a:path w="602615" h="9525">
                <a:moveTo>
                  <a:pt x="602284" y="0"/>
                </a:moveTo>
                <a:lnTo>
                  <a:pt x="0" y="0"/>
                </a:lnTo>
                <a:lnTo>
                  <a:pt x="0" y="9143"/>
                </a:lnTo>
                <a:lnTo>
                  <a:pt x="602284" y="9143"/>
                </a:lnTo>
                <a:lnTo>
                  <a:pt x="6022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102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103</a:t>
            </a:fld>
            <a:endParaRPr sz="1100">
              <a:latin typeface="Calibri"/>
              <a:cs typeface="Calibri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343" y="717803"/>
          <a:ext cx="7205979" cy="69579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315"/>
                <a:gridCol w="629919"/>
                <a:gridCol w="360045"/>
                <a:gridCol w="268605"/>
                <a:gridCol w="2073275"/>
                <a:gridCol w="2341880"/>
                <a:gridCol w="1170940"/>
              </a:tblGrid>
              <a:tr h="6957949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Май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05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77470" algn="just">
                        <a:lnSpc>
                          <a:spcPts val="1580"/>
                        </a:lnSpc>
                        <a:spcBef>
                          <a:spcPts val="5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Дифференциация звуков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Ч – </a:t>
                      </a:r>
                      <a:r>
                        <a:rPr sz="1200" b="1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Ц.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79400" algn="just">
                        <a:lnSpc>
                          <a:spcPct val="110000"/>
                        </a:lnSpc>
                        <a:spcBef>
                          <a:spcPts val="9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слогах,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словах,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6050" algn="just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предложениях. Составление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схем, чтение печатание слов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02870" algn="just">
                        <a:lnSpc>
                          <a:spcPct val="110000"/>
                        </a:lnSpc>
                        <a:spcBef>
                          <a:spcPts val="1035"/>
                        </a:spcBef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Дифференциация звуков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Ч - </a:t>
                      </a:r>
                      <a:r>
                        <a:rPr sz="1200" b="1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Щ.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279400">
                        <a:lnSpc>
                          <a:spcPct val="110800"/>
                        </a:lnSpc>
                        <a:spcBef>
                          <a:spcPts val="96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Дифференциация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звуков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слогах,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словах,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предложениях.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Составление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146050">
                        <a:lnSpc>
                          <a:spcPct val="11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схем, чтение печатание слов </a:t>
                      </a:r>
                      <a:r>
                        <a:rPr sz="12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предложений.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«Лето».</a:t>
                      </a:r>
                      <a:r>
                        <a:rPr sz="1200" b="1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Выпускной.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67970">
                        <a:lnSpc>
                          <a:spcPts val="158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авл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ние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рассказов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личного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опыта.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104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88288" y="692911"/>
            <a:ext cx="6327140" cy="3112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9435">
              <a:lnSpc>
                <a:spcPct val="100000"/>
              </a:lnSpc>
              <a:spcBef>
                <a:spcPts val="100"/>
              </a:spcBef>
            </a:pPr>
            <a:r>
              <a:rPr sz="1400" b="1" spc="5" dirty="0">
                <a:latin typeface="Times New Roman"/>
                <a:cs typeface="Times New Roman"/>
              </a:rPr>
              <a:t>3.8ОРГАНИЗАЦИЯ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РАБОТЫ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СЕМЬЁЙ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5080" indent="133985" algn="just">
              <a:lnSpc>
                <a:spcPct val="95800"/>
              </a:lnSpc>
            </a:pPr>
            <a:r>
              <a:rPr sz="1400" dirty="0">
                <a:latin typeface="Times New Roman"/>
                <a:cs typeface="Times New Roman"/>
              </a:rPr>
              <a:t>Одним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важных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условий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реализации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основной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общеобразовательной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 дошкольного образования ДОУ является сотрудничество педагогов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семьями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воспитанников.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Сотрудники</a:t>
            </a:r>
            <a:r>
              <a:rPr sz="1400" dirty="0">
                <a:latin typeface="Times New Roman"/>
                <a:cs typeface="Times New Roman"/>
              </a:rPr>
              <a:t> МАДОУ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признают</a:t>
            </a:r>
            <a:r>
              <a:rPr sz="1400" dirty="0">
                <a:latin typeface="Times New Roman"/>
                <a:cs typeface="Times New Roman"/>
              </a:rPr>
              <a:t> семью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жизненно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необходимую </a:t>
            </a:r>
            <a:r>
              <a:rPr sz="1400" dirty="0">
                <a:latin typeface="Times New Roman"/>
                <a:cs typeface="Times New Roman"/>
              </a:rPr>
              <a:t>среду </a:t>
            </a:r>
            <a:r>
              <a:rPr sz="1400" spc="-5" dirty="0">
                <a:latin typeface="Times New Roman"/>
                <a:cs typeface="Times New Roman"/>
              </a:rPr>
              <a:t>дошкольника, определяющую путь</a:t>
            </a:r>
            <a:r>
              <a:rPr sz="1400" dirty="0">
                <a:latin typeface="Times New Roman"/>
                <a:cs typeface="Times New Roman"/>
              </a:rPr>
              <a:t> развития </a:t>
            </a:r>
            <a:r>
              <a:rPr sz="1400" spc="-5" dirty="0">
                <a:latin typeface="Times New Roman"/>
                <a:cs typeface="Times New Roman"/>
              </a:rPr>
              <a:t>его личности. </a:t>
            </a:r>
            <a:r>
              <a:rPr sz="1400" dirty="0">
                <a:latin typeface="Times New Roman"/>
                <a:cs typeface="Times New Roman"/>
              </a:rPr>
              <a:t> Задача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педагогического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коллектива</a:t>
            </a:r>
            <a:r>
              <a:rPr sz="1400" dirty="0">
                <a:latin typeface="Times New Roman"/>
                <a:cs typeface="Times New Roman"/>
              </a:rPr>
              <a:t> –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установить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партнёрские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отношения</a:t>
            </a:r>
            <a:r>
              <a:rPr sz="1400" dirty="0">
                <a:latin typeface="Times New Roman"/>
                <a:cs typeface="Times New Roman"/>
              </a:rPr>
              <a:t> 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семьями </a:t>
            </a:r>
            <a:r>
              <a:rPr sz="1400" spc="-5" dirty="0">
                <a:latin typeface="Times New Roman"/>
                <a:cs typeface="Times New Roman"/>
              </a:rPr>
              <a:t>воспитанников, создать атмосферу общности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интересов, активизировать 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обогащать воспитательные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умения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родителей.</a:t>
            </a:r>
            <a:endParaRPr sz="1400">
              <a:latin typeface="Times New Roman"/>
              <a:cs typeface="Times New Roman"/>
            </a:endParaRPr>
          </a:p>
          <a:p>
            <a:pPr marL="102235" marR="19685" indent="448945">
              <a:lnSpc>
                <a:spcPts val="1610"/>
              </a:lnSpc>
              <a:spcBef>
                <a:spcPts val="40"/>
              </a:spcBef>
            </a:pPr>
            <a:r>
              <a:rPr sz="1400" b="1" dirty="0">
                <a:latin typeface="Times New Roman"/>
                <a:cs typeface="Times New Roman"/>
              </a:rPr>
              <a:t>Цель: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создание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системы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изучения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анализа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прогнозирования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дальнейшей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обучающихся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дошкольников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реализации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потребностей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родителей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получении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оздоровительных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услуг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1383665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Times New Roman"/>
                <a:cs typeface="Times New Roman"/>
              </a:rPr>
              <a:t>Основные формы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взаимодействия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семьей:</a:t>
            </a:r>
            <a:endParaRPr sz="1400">
              <a:latin typeface="Times New Roman"/>
              <a:cs typeface="Times New Roman"/>
            </a:endParaRPr>
          </a:p>
          <a:p>
            <a:pPr marL="281940" indent="-180340">
              <a:lnSpc>
                <a:spcPct val="100000"/>
              </a:lnSpc>
              <a:buFont typeface="Symbol"/>
              <a:buChar char=""/>
              <a:tabLst>
                <a:tab pos="282575" algn="l"/>
              </a:tabLst>
            </a:pPr>
            <a:r>
              <a:rPr sz="1400" spc="-5" dirty="0">
                <a:latin typeface="Times New Roman"/>
                <a:cs typeface="Times New Roman"/>
              </a:rPr>
              <a:t>Знакомство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семьей: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встречи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знакомства,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анкетирование</a:t>
            </a:r>
            <a:r>
              <a:rPr sz="1400" dirty="0">
                <a:latin typeface="Times New Roman"/>
                <a:cs typeface="Times New Roman"/>
              </a:rPr>
              <a:t> семей.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8036" y="3988434"/>
            <a:ext cx="51142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2725" algn="l"/>
                <a:tab pos="1775460" algn="l"/>
                <a:tab pos="2781300" algn="l"/>
                <a:tab pos="4071620" algn="l"/>
              </a:tabLst>
            </a:pPr>
            <a:r>
              <a:rPr sz="1400" spc="-5" dirty="0">
                <a:latin typeface="Times New Roman"/>
                <a:cs typeface="Times New Roman"/>
              </a:rPr>
              <a:t>индивидуальные	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5" dirty="0">
                <a:latin typeface="Times New Roman"/>
                <a:cs typeface="Times New Roman"/>
              </a:rPr>
              <a:t>групповые	консультации,	родительские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8204" y="3782694"/>
            <a:ext cx="6232525" cy="445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340" marR="5715" indent="-180340" algn="r">
              <a:lnSpc>
                <a:spcPts val="1650"/>
              </a:lnSpc>
              <a:spcBef>
                <a:spcPts val="100"/>
              </a:spcBef>
              <a:buFont typeface="Symbol"/>
              <a:buChar char=""/>
              <a:tabLst>
                <a:tab pos="180340" algn="l"/>
                <a:tab pos="1792605" algn="l"/>
                <a:tab pos="2855595" algn="l"/>
                <a:tab pos="3223895" algn="l"/>
                <a:tab pos="3851910" algn="l"/>
                <a:tab pos="5471795" algn="l"/>
              </a:tabLst>
            </a:pPr>
            <a:r>
              <a:rPr sz="1400" spc="-5" dirty="0">
                <a:latin typeface="Times New Roman"/>
                <a:cs typeface="Times New Roman"/>
              </a:rPr>
              <a:t>Информирование	родителей	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5" dirty="0">
                <a:latin typeface="Times New Roman"/>
                <a:cs typeface="Times New Roman"/>
              </a:rPr>
              <a:t>ходе	образовательного	процесса:</a:t>
            </a:r>
            <a:endParaRPr sz="1400">
              <a:latin typeface="Times New Roman"/>
              <a:cs typeface="Times New Roman"/>
            </a:endParaRPr>
          </a:p>
          <a:p>
            <a:pPr marR="5080" algn="r">
              <a:lnSpc>
                <a:spcPts val="1650"/>
              </a:lnSpc>
            </a:pPr>
            <a:r>
              <a:rPr sz="1400" spc="-5" dirty="0">
                <a:latin typeface="Times New Roman"/>
                <a:cs typeface="Times New Roman"/>
              </a:rPr>
              <a:t>собрания,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8204" y="4192650"/>
            <a:ext cx="6237605" cy="54279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92405" marR="9525">
              <a:lnSpc>
                <a:spcPts val="1610"/>
              </a:lnSpc>
              <a:spcBef>
                <a:spcPts val="215"/>
              </a:spcBef>
            </a:pPr>
            <a:r>
              <a:rPr sz="1400" spc="-5" dirty="0">
                <a:latin typeface="Times New Roman"/>
                <a:cs typeface="Times New Roman"/>
              </a:rPr>
              <a:t>оформление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информационных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стендов,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создание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методических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рекомендаций,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памяток.</a:t>
            </a:r>
            <a:endParaRPr sz="1400">
              <a:latin typeface="Times New Roman"/>
              <a:cs typeface="Times New Roman"/>
            </a:endParaRPr>
          </a:p>
          <a:p>
            <a:pPr marL="192405" marR="5080" indent="-180340">
              <a:lnSpc>
                <a:spcPts val="1620"/>
              </a:lnSpc>
              <a:spcBef>
                <a:spcPts val="85"/>
              </a:spcBef>
              <a:buFont typeface="Symbol"/>
              <a:buChar char=""/>
              <a:tabLst>
                <a:tab pos="193040" algn="l"/>
                <a:tab pos="1335405" algn="l"/>
                <a:tab pos="2336165" algn="l"/>
                <a:tab pos="3152140" algn="l"/>
                <a:tab pos="3578860" algn="l"/>
                <a:tab pos="4617085" algn="l"/>
                <a:tab pos="5431790" algn="l"/>
              </a:tabLst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ние	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ей:	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	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й»	</a:t>
            </a:r>
            <a:r>
              <a:rPr sz="1400" spc="35" dirty="0">
                <a:latin typeface="Times New Roman"/>
                <a:cs typeface="Times New Roman"/>
              </a:rPr>
              <a:t>(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ии,	се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ы,  </a:t>
            </a:r>
            <a:r>
              <a:rPr sz="1400" spc="-5" dirty="0">
                <a:latin typeface="Times New Roman"/>
                <a:cs typeface="Times New Roman"/>
              </a:rPr>
              <a:t>семинары-практикумы).</a:t>
            </a:r>
            <a:endParaRPr sz="1400">
              <a:latin typeface="Times New Roman"/>
              <a:cs typeface="Times New Roman"/>
            </a:endParaRPr>
          </a:p>
          <a:p>
            <a:pPr marL="192405" marR="9525" indent="-180340">
              <a:lnSpc>
                <a:spcPts val="1610"/>
              </a:lnSpc>
              <a:spcBef>
                <a:spcPts val="90"/>
              </a:spcBef>
              <a:buFont typeface="Symbol"/>
              <a:buChar char=""/>
              <a:tabLst>
                <a:tab pos="193040" algn="l"/>
                <a:tab pos="1407795" algn="l"/>
                <a:tab pos="2613660" algn="l"/>
                <a:tab pos="2853055" algn="l"/>
                <a:tab pos="4240530" algn="l"/>
                <a:tab pos="4942840" algn="l"/>
              </a:tabLst>
            </a:pP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ематич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ие	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тац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в	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ом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,	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  </a:t>
            </a:r>
            <a:r>
              <a:rPr sz="1400" spc="-5" dirty="0">
                <a:latin typeface="Times New Roman"/>
                <a:cs typeface="Times New Roman"/>
              </a:rPr>
              <a:t>консультации по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заявленным</a:t>
            </a:r>
            <a:r>
              <a:rPr sz="1400" dirty="0">
                <a:latin typeface="Times New Roman"/>
                <a:cs typeface="Times New Roman"/>
              </a:rPr>
              <a:t> темам.</a:t>
            </a:r>
            <a:endParaRPr sz="1400">
              <a:latin typeface="Times New Roman"/>
              <a:cs typeface="Times New Roman"/>
            </a:endParaRPr>
          </a:p>
          <a:p>
            <a:pPr marL="192405" marR="10160" indent="-180340">
              <a:lnSpc>
                <a:spcPts val="1610"/>
              </a:lnSpc>
              <a:spcBef>
                <a:spcPts val="105"/>
              </a:spcBef>
              <a:buFont typeface="Symbol"/>
              <a:buChar char=""/>
              <a:tabLst>
                <a:tab pos="193040" algn="l"/>
                <a:tab pos="1337945" algn="l"/>
                <a:tab pos="2132330" algn="l"/>
                <a:tab pos="2406650" algn="l"/>
                <a:tab pos="3883025" algn="l"/>
                <a:tab pos="4737100" algn="l"/>
                <a:tab pos="6139815" algn="l"/>
              </a:tabLst>
            </a:pPr>
            <a:r>
              <a:rPr sz="1400" dirty="0">
                <a:latin typeface="Times New Roman"/>
                <a:cs typeface="Times New Roman"/>
              </a:rPr>
              <a:t>Выпол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	зад</a:t>
            </a:r>
            <a:r>
              <a:rPr sz="1400" spc="-10" dirty="0">
                <a:latin typeface="Times New Roman"/>
                <a:cs typeface="Times New Roman"/>
              </a:rPr>
              <a:t>ан</a:t>
            </a:r>
            <a:r>
              <a:rPr sz="1400" dirty="0">
                <a:latin typeface="Times New Roman"/>
                <a:cs typeface="Times New Roman"/>
              </a:rPr>
              <a:t>ий	в	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	тетр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	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ия	с  </a:t>
            </a:r>
            <a:r>
              <a:rPr sz="1400" spc="-5" dirty="0">
                <a:latin typeface="Times New Roman"/>
                <a:cs typeface="Times New Roman"/>
              </a:rPr>
              <a:t>родителями.</a:t>
            </a:r>
            <a:endParaRPr sz="1400">
              <a:latin typeface="Times New Roman"/>
              <a:cs typeface="Times New Roman"/>
            </a:endParaRPr>
          </a:p>
          <a:p>
            <a:pPr marL="192405" marR="6985" indent="-180340">
              <a:lnSpc>
                <a:spcPts val="1620"/>
              </a:lnSpc>
              <a:spcBef>
                <a:spcPts val="85"/>
              </a:spcBef>
              <a:buFont typeface="Symbol"/>
              <a:buChar char=""/>
              <a:tabLst>
                <a:tab pos="19304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Распространение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информации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работе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детского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сада,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сайт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дошкольного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учреждения.</a:t>
            </a:r>
            <a:endParaRPr sz="1400">
              <a:latin typeface="Times New Roman"/>
              <a:cs typeface="Times New Roman"/>
            </a:endParaRPr>
          </a:p>
          <a:p>
            <a:pPr marL="192405" indent="-180340">
              <a:lnSpc>
                <a:spcPts val="1625"/>
              </a:lnSpc>
              <a:buFont typeface="Symbol"/>
              <a:buChar char=""/>
              <a:tabLst>
                <a:tab pos="193040" algn="l"/>
                <a:tab pos="1811020" algn="l"/>
              </a:tabLst>
            </a:pPr>
            <a:r>
              <a:rPr sz="1400" spc="-5" dirty="0">
                <a:latin typeface="Times New Roman"/>
                <a:cs typeface="Times New Roman"/>
              </a:rPr>
              <a:t>Сбор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информации:	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1400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ребенке</a:t>
            </a:r>
            <a:endParaRPr sz="1400">
              <a:latin typeface="Times New Roman"/>
              <a:cs typeface="Times New Roman"/>
            </a:endParaRPr>
          </a:p>
          <a:p>
            <a:pPr marL="116205" indent="-104139">
              <a:lnSpc>
                <a:spcPts val="1614"/>
              </a:lnSpc>
              <a:buChar char="-"/>
              <a:tabLst>
                <a:tab pos="116839" algn="l"/>
              </a:tabLst>
            </a:pPr>
            <a:r>
              <a:rPr sz="1400" spc="-5" dirty="0">
                <a:latin typeface="Times New Roman"/>
                <a:cs typeface="Times New Roman"/>
              </a:rPr>
              <a:t>состояние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здоровья: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анамнез,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психолого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педагогическая диагностика,</a:t>
            </a:r>
            <a:endParaRPr sz="1400">
              <a:latin typeface="Times New Roman"/>
              <a:cs typeface="Times New Roman"/>
            </a:endParaRPr>
          </a:p>
          <a:p>
            <a:pPr marL="160020" indent="-147955">
              <a:lnSpc>
                <a:spcPts val="1614"/>
              </a:lnSpc>
              <a:buChar char="-"/>
              <a:tabLst>
                <a:tab pos="160655" algn="l"/>
              </a:tabLst>
            </a:pPr>
            <a:r>
              <a:rPr sz="1400" spc="-5" dirty="0">
                <a:latin typeface="Times New Roman"/>
                <a:cs typeface="Times New Roman"/>
              </a:rPr>
              <a:t>адаптация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дошкольном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образовательном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учреждении,</a:t>
            </a:r>
            <a:endParaRPr sz="1400">
              <a:latin typeface="Times New Roman"/>
              <a:cs typeface="Times New Roman"/>
            </a:endParaRPr>
          </a:p>
          <a:p>
            <a:pPr marL="116205" indent="-104139">
              <a:lnSpc>
                <a:spcPts val="1610"/>
              </a:lnSpc>
              <a:buChar char="-"/>
              <a:tabLst>
                <a:tab pos="116839" algn="l"/>
              </a:tabLst>
            </a:pPr>
            <a:r>
              <a:rPr sz="1400" spc="-5" dirty="0">
                <a:latin typeface="Times New Roman"/>
                <a:cs typeface="Times New Roman"/>
              </a:rPr>
              <a:t>индивидуальные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особенности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(личностные,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поведенческие,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общение),</a:t>
            </a:r>
            <a:endParaRPr sz="1400">
              <a:latin typeface="Times New Roman"/>
              <a:cs typeface="Times New Roman"/>
            </a:endParaRPr>
          </a:p>
          <a:p>
            <a:pPr marL="160020" indent="-147955">
              <a:lnSpc>
                <a:spcPts val="1610"/>
              </a:lnSpc>
              <a:buChar char="-"/>
              <a:tabLst>
                <a:tab pos="160655" algn="l"/>
              </a:tabLst>
            </a:pPr>
            <a:r>
              <a:rPr sz="1400" spc="-5" dirty="0">
                <a:latin typeface="Times New Roman"/>
                <a:cs typeface="Times New Roman"/>
              </a:rPr>
              <a:t>изучение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медицинских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заключений.</a:t>
            </a:r>
            <a:endParaRPr sz="1400">
              <a:latin typeface="Times New Roman"/>
              <a:cs typeface="Times New Roman"/>
            </a:endParaRPr>
          </a:p>
          <a:p>
            <a:pPr marL="1811020">
              <a:lnSpc>
                <a:spcPts val="1610"/>
              </a:lnSpc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140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семье:</a:t>
            </a:r>
            <a:endParaRPr sz="1400">
              <a:latin typeface="Times New Roman"/>
              <a:cs typeface="Times New Roman"/>
            </a:endParaRPr>
          </a:p>
          <a:p>
            <a:pPr marL="116205" indent="-104139">
              <a:lnSpc>
                <a:spcPts val="1610"/>
              </a:lnSpc>
              <a:buChar char="-"/>
              <a:tabLst>
                <a:tab pos="116839" algn="l"/>
              </a:tabLst>
            </a:pPr>
            <a:r>
              <a:rPr sz="1400" dirty="0">
                <a:latin typeface="Times New Roman"/>
                <a:cs typeface="Times New Roman"/>
              </a:rPr>
              <a:t>состав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семьи,</a:t>
            </a:r>
            <a:endParaRPr sz="1400">
              <a:latin typeface="Times New Roman"/>
              <a:cs typeface="Times New Roman"/>
            </a:endParaRPr>
          </a:p>
          <a:p>
            <a:pPr marL="116205" indent="-104139">
              <a:lnSpc>
                <a:spcPts val="1614"/>
              </a:lnSpc>
              <a:buChar char="-"/>
              <a:tabLst>
                <a:tab pos="116839" algn="l"/>
              </a:tabLst>
            </a:pPr>
            <a:r>
              <a:rPr sz="1400" spc="-5" dirty="0">
                <a:latin typeface="Times New Roman"/>
                <a:cs typeface="Times New Roman"/>
              </a:rPr>
              <a:t>психологический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микроклимат,</a:t>
            </a:r>
            <a:r>
              <a:rPr sz="1400" spc="-5" dirty="0">
                <a:latin typeface="Times New Roman"/>
                <a:cs typeface="Times New Roman"/>
              </a:rPr>
              <a:t> стиль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воспитания,</a:t>
            </a:r>
            <a:endParaRPr sz="1400">
              <a:latin typeface="Times New Roman"/>
              <a:cs typeface="Times New Roman"/>
            </a:endParaRPr>
          </a:p>
          <a:p>
            <a:pPr marL="116205" indent="-104139">
              <a:lnSpc>
                <a:spcPts val="1614"/>
              </a:lnSpc>
              <a:buChar char="-"/>
              <a:tabLst>
                <a:tab pos="116839" algn="l"/>
              </a:tabLst>
            </a:pPr>
            <a:r>
              <a:rPr sz="1400" spc="-5" dirty="0">
                <a:latin typeface="Times New Roman"/>
                <a:cs typeface="Times New Roman"/>
              </a:rPr>
              <a:t>семейные традиции, увлечения</a:t>
            </a:r>
            <a:r>
              <a:rPr sz="1400" dirty="0">
                <a:latin typeface="Times New Roman"/>
                <a:cs typeface="Times New Roman"/>
              </a:rPr>
              <a:t> членов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семьи,</a:t>
            </a:r>
            <a:endParaRPr sz="1400">
              <a:latin typeface="Times New Roman"/>
              <a:cs typeface="Times New Roman"/>
            </a:endParaRPr>
          </a:p>
          <a:p>
            <a:pPr marL="116205" indent="-104139">
              <a:lnSpc>
                <a:spcPts val="1645"/>
              </a:lnSpc>
              <a:buChar char="-"/>
              <a:tabLst>
                <a:tab pos="116839" algn="l"/>
              </a:tabLst>
            </a:pPr>
            <a:r>
              <a:rPr sz="1400" spc="-5" dirty="0">
                <a:latin typeface="Times New Roman"/>
                <a:cs typeface="Times New Roman"/>
              </a:rPr>
              <a:t>заказ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образовательные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коррекционные услуги.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135890">
              <a:lnSpc>
                <a:spcPts val="1630"/>
              </a:lnSpc>
            </a:pPr>
            <a:r>
              <a:rPr sz="1400" b="1" spc="-5" dirty="0">
                <a:latin typeface="Times New Roman"/>
                <a:cs typeface="Times New Roman"/>
              </a:rPr>
              <a:t>Содержание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направлений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работы</a:t>
            </a:r>
            <a:r>
              <a:rPr sz="1400" b="1" dirty="0">
                <a:latin typeface="Times New Roman"/>
                <a:cs typeface="Times New Roman"/>
              </a:rPr>
              <a:t> с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семьей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по образовательным областям</a:t>
            </a:r>
            <a:endParaRPr sz="1400">
              <a:latin typeface="Times New Roman"/>
              <a:cs typeface="Times New Roman"/>
            </a:endParaRPr>
          </a:p>
          <a:p>
            <a:pPr marL="1360805">
              <a:lnSpc>
                <a:spcPts val="1630"/>
              </a:lnSpc>
            </a:pPr>
            <a:r>
              <a:rPr sz="1400" i="1" spc="-5" dirty="0">
                <a:latin typeface="Times New Roman"/>
                <a:cs typeface="Times New Roman"/>
              </a:rPr>
              <a:t>Обра</a:t>
            </a:r>
            <a:r>
              <a:rPr sz="1400" i="1" spc="180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овате</a:t>
            </a:r>
            <a:r>
              <a:rPr sz="1400" i="1" spc="65" dirty="0">
                <a:latin typeface="Times New Roman"/>
                <a:cs typeface="Times New Roman"/>
              </a:rPr>
              <a:t> </a:t>
            </a:r>
            <a:r>
              <a:rPr sz="1400" i="1" spc="114" dirty="0">
                <a:latin typeface="Times New Roman"/>
                <a:cs typeface="Times New Roman"/>
              </a:rPr>
              <a:t>ь</a:t>
            </a:r>
            <a:r>
              <a:rPr sz="1400" i="1" spc="60" dirty="0">
                <a:latin typeface="Times New Roman"/>
                <a:cs typeface="Times New Roman"/>
              </a:rPr>
              <a:t> </a:t>
            </a:r>
            <a:r>
              <a:rPr sz="1400" i="1" spc="125" dirty="0">
                <a:latin typeface="Times New Roman"/>
                <a:cs typeface="Times New Roman"/>
              </a:rPr>
              <a:t>ая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45" dirty="0">
                <a:latin typeface="Times New Roman"/>
                <a:cs typeface="Times New Roman"/>
              </a:rPr>
              <a:t>об</a:t>
            </a:r>
            <a:r>
              <a:rPr sz="1400" i="1" spc="50" dirty="0">
                <a:latin typeface="Times New Roman"/>
                <a:cs typeface="Times New Roman"/>
              </a:rPr>
              <a:t> </a:t>
            </a:r>
            <a:r>
              <a:rPr sz="1400" i="1" spc="25" dirty="0">
                <a:latin typeface="Times New Roman"/>
                <a:cs typeface="Times New Roman"/>
              </a:rPr>
              <a:t>асть</a:t>
            </a:r>
            <a:r>
              <a:rPr sz="1400" i="1" spc="-5" dirty="0">
                <a:latin typeface="Times New Roman"/>
                <a:cs typeface="Times New Roman"/>
              </a:rPr>
              <a:t> «По</a:t>
            </a:r>
            <a:r>
              <a:rPr sz="1400" i="1" spc="5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авате</a:t>
            </a:r>
            <a:r>
              <a:rPr sz="1400" i="1" spc="70" dirty="0">
                <a:latin typeface="Times New Roman"/>
                <a:cs typeface="Times New Roman"/>
              </a:rPr>
              <a:t> </a:t>
            </a:r>
            <a:r>
              <a:rPr sz="1400" i="1" spc="140" dirty="0">
                <a:latin typeface="Times New Roman"/>
                <a:cs typeface="Times New Roman"/>
              </a:rPr>
              <a:t>ь</a:t>
            </a:r>
            <a:r>
              <a:rPr sz="1400" i="1" spc="75" dirty="0">
                <a:latin typeface="Times New Roman"/>
                <a:cs typeface="Times New Roman"/>
              </a:rPr>
              <a:t> </a:t>
            </a:r>
            <a:r>
              <a:rPr sz="1400" i="1" spc="150" dirty="0">
                <a:latin typeface="Times New Roman"/>
                <a:cs typeface="Times New Roman"/>
              </a:rPr>
              <a:t>ое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ра</a:t>
            </a:r>
            <a:r>
              <a:rPr sz="1400" i="1" spc="19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витие»:</a:t>
            </a:r>
            <a:endParaRPr sz="1400">
              <a:latin typeface="Times New Roman"/>
              <a:cs typeface="Times New Roman"/>
            </a:endParaRPr>
          </a:p>
          <a:p>
            <a:pPr marL="192405" marR="194310" indent="-180340">
              <a:lnSpc>
                <a:spcPts val="1620"/>
              </a:lnSpc>
              <a:spcBef>
                <a:spcPts val="125"/>
              </a:spcBef>
              <a:buFont typeface="Symbol"/>
              <a:buChar char=""/>
              <a:tabLst>
                <a:tab pos="193040" algn="l"/>
              </a:tabLst>
            </a:pPr>
            <a:r>
              <a:rPr sz="1400" spc="-5" dirty="0">
                <a:latin typeface="Times New Roman"/>
                <a:cs typeface="Times New Roman"/>
              </a:rPr>
              <a:t>Обращать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dirty="0">
                <a:latin typeface="Times New Roman"/>
                <a:cs typeface="Times New Roman"/>
              </a:rPr>
              <a:t> родителей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интеллектуального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семье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детском </a:t>
            </a:r>
            <a:r>
              <a:rPr sz="1400" spc="-10" dirty="0">
                <a:latin typeface="Times New Roman"/>
                <a:cs typeface="Times New Roman"/>
              </a:rPr>
              <a:t>саду.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105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8204" y="702056"/>
            <a:ext cx="6238240" cy="603313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92405" marR="5080" indent="-180340" algn="just">
              <a:lnSpc>
                <a:spcPct val="96000"/>
              </a:lnSpc>
              <a:spcBef>
                <a:spcPts val="170"/>
              </a:spcBef>
              <a:buFont typeface="Symbol"/>
              <a:buChar char=""/>
              <a:tabLst>
                <a:tab pos="193040" algn="l"/>
              </a:tabLst>
            </a:pPr>
            <a:r>
              <a:rPr sz="1400" spc="-5" dirty="0">
                <a:latin typeface="Times New Roman"/>
                <a:cs typeface="Times New Roman"/>
              </a:rPr>
              <a:t>Ориентировать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родителей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развитие</a:t>
            </a:r>
            <a:r>
              <a:rPr sz="1400" dirty="0">
                <a:latin typeface="Times New Roman"/>
                <a:cs typeface="Times New Roman"/>
              </a:rPr>
              <a:t> 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потребности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познанию,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общению </a:t>
            </a:r>
            <a:r>
              <a:rPr sz="1400" dirty="0">
                <a:latin typeface="Times New Roman"/>
                <a:cs typeface="Times New Roman"/>
              </a:rPr>
              <a:t>со </a:t>
            </a:r>
            <a:r>
              <a:rPr sz="1400" spc="-5" dirty="0">
                <a:latin typeface="Times New Roman"/>
                <a:cs typeface="Times New Roman"/>
              </a:rPr>
              <a:t>взрослыми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сверстниками. Обращать 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-5" dirty="0">
                <a:latin typeface="Times New Roman"/>
                <a:cs typeface="Times New Roman"/>
              </a:rPr>
              <a:t>внимание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ценность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вопросов.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Побуждать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находить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них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ответы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посредством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совместных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наблюдений,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экспериментов,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размышлений,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чтения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художественной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познавательной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литературы,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просмотра</a:t>
            </a:r>
            <a:r>
              <a:rPr sz="1400" dirty="0">
                <a:latin typeface="Times New Roman"/>
                <a:cs typeface="Times New Roman"/>
              </a:rPr>
              <a:t> художественных,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документальных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видеофильмов.</a:t>
            </a:r>
            <a:endParaRPr sz="1400">
              <a:latin typeface="Times New Roman"/>
              <a:cs typeface="Times New Roman"/>
            </a:endParaRPr>
          </a:p>
          <a:p>
            <a:pPr marL="192405" marR="5080" indent="-180340" algn="just">
              <a:lnSpc>
                <a:spcPts val="1610"/>
              </a:lnSpc>
              <a:spcBef>
                <a:spcPts val="135"/>
              </a:spcBef>
              <a:buFont typeface="Symbol"/>
              <a:buChar char=""/>
              <a:tabLst>
                <a:tab pos="19304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Показывать</a:t>
            </a:r>
            <a:r>
              <a:rPr sz="1400" dirty="0">
                <a:latin typeface="Times New Roman"/>
                <a:cs typeface="Times New Roman"/>
              </a:rPr>
              <a:t> пользу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прогулок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экскурсий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получения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разнообразных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впечатлений, вызывающих положительные эмоции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ощущения </a:t>
            </a:r>
            <a:r>
              <a:rPr sz="1400" dirty="0">
                <a:latin typeface="Times New Roman"/>
                <a:cs typeface="Times New Roman"/>
              </a:rPr>
              <a:t>(зрительные,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слуховые, тактильные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др.).</a:t>
            </a:r>
            <a:endParaRPr sz="1400">
              <a:latin typeface="Times New Roman"/>
              <a:cs typeface="Times New Roman"/>
            </a:endParaRPr>
          </a:p>
          <a:p>
            <a:pPr marL="1289685" algn="just">
              <a:lnSpc>
                <a:spcPts val="1575"/>
              </a:lnSpc>
            </a:pPr>
            <a:r>
              <a:rPr sz="1400" i="1" spc="-5" dirty="0">
                <a:latin typeface="Times New Roman"/>
                <a:cs typeface="Times New Roman"/>
              </a:rPr>
              <a:t>Обра</a:t>
            </a:r>
            <a:r>
              <a:rPr sz="1400" i="1" spc="185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овате</a:t>
            </a:r>
            <a:r>
              <a:rPr sz="1400" i="1" spc="60" dirty="0">
                <a:latin typeface="Times New Roman"/>
                <a:cs typeface="Times New Roman"/>
              </a:rPr>
              <a:t> </a:t>
            </a:r>
            <a:r>
              <a:rPr sz="1400" i="1" spc="114" dirty="0">
                <a:latin typeface="Times New Roman"/>
                <a:cs typeface="Times New Roman"/>
              </a:rPr>
              <a:t>ь</a:t>
            </a:r>
            <a:r>
              <a:rPr sz="1400" i="1" spc="65" dirty="0">
                <a:latin typeface="Times New Roman"/>
                <a:cs typeface="Times New Roman"/>
              </a:rPr>
              <a:t> </a:t>
            </a:r>
            <a:r>
              <a:rPr sz="1400" i="1" spc="125" dirty="0">
                <a:latin typeface="Times New Roman"/>
                <a:cs typeface="Times New Roman"/>
              </a:rPr>
              <a:t>ая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45" dirty="0">
                <a:latin typeface="Times New Roman"/>
                <a:cs typeface="Times New Roman"/>
              </a:rPr>
              <a:t>об</a:t>
            </a:r>
            <a:r>
              <a:rPr sz="1400" i="1" spc="55" dirty="0">
                <a:latin typeface="Times New Roman"/>
                <a:cs typeface="Times New Roman"/>
              </a:rPr>
              <a:t> </a:t>
            </a:r>
            <a:r>
              <a:rPr sz="1400" i="1" spc="25" dirty="0">
                <a:latin typeface="Times New Roman"/>
                <a:cs typeface="Times New Roman"/>
              </a:rPr>
              <a:t>асть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«</a:t>
            </a:r>
            <a:r>
              <a:rPr sz="1400" i="1" spc="-5" dirty="0">
                <a:latin typeface="Times New Roman"/>
                <a:cs typeface="Times New Roman"/>
              </a:rPr>
              <a:t>Ре</a:t>
            </a:r>
            <a:r>
              <a:rPr sz="1400" i="1" spc="65" dirty="0">
                <a:latin typeface="Times New Roman"/>
                <a:cs typeface="Times New Roman"/>
              </a:rPr>
              <a:t> </a:t>
            </a:r>
            <a:r>
              <a:rPr sz="1400" i="1" spc="60" dirty="0">
                <a:latin typeface="Times New Roman"/>
                <a:cs typeface="Times New Roman"/>
              </a:rPr>
              <a:t>евое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ра</a:t>
            </a:r>
            <a:r>
              <a:rPr sz="1400" i="1" spc="19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витие</a:t>
            </a:r>
            <a:r>
              <a:rPr sz="1400" b="1" i="1" spc="-5" dirty="0">
                <a:latin typeface="Times New Roman"/>
                <a:cs typeface="Times New Roman"/>
              </a:rPr>
              <a:t>»</a:t>
            </a:r>
            <a:r>
              <a:rPr sz="1400" i="1" spc="-5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92405" marR="10160" indent="-180340" algn="just">
              <a:lnSpc>
                <a:spcPts val="1610"/>
              </a:lnSpc>
              <a:spcBef>
                <a:spcPts val="135"/>
              </a:spcBef>
              <a:buFont typeface="Symbol"/>
              <a:buChar char=""/>
              <a:tabLst>
                <a:tab pos="193040" algn="l"/>
              </a:tabLst>
            </a:pPr>
            <a:r>
              <a:rPr sz="1400" spc="-5" dirty="0">
                <a:latin typeface="Times New Roman"/>
                <a:cs typeface="Times New Roman"/>
              </a:rPr>
              <a:t>Обращать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внимание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родителей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коммуникативной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сферы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ребенка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семье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детском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саду.</a:t>
            </a:r>
            <a:endParaRPr sz="1400">
              <a:latin typeface="Times New Roman"/>
              <a:cs typeface="Times New Roman"/>
            </a:endParaRPr>
          </a:p>
          <a:p>
            <a:pPr marL="192405" marR="5080" indent="-180340" algn="just">
              <a:lnSpc>
                <a:spcPct val="96000"/>
              </a:lnSpc>
              <a:spcBef>
                <a:spcPts val="50"/>
              </a:spcBef>
              <a:buFont typeface="Symbol"/>
              <a:buChar char=""/>
              <a:tabLst>
                <a:tab pos="19304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Рекомендовать родителям использовать каждую возможность </a:t>
            </a:r>
            <a:r>
              <a:rPr sz="1400" dirty="0">
                <a:latin typeface="Times New Roman"/>
                <a:cs typeface="Times New Roman"/>
              </a:rPr>
              <a:t>для общения 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ребенком, поводом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которого </a:t>
            </a:r>
            <a:r>
              <a:rPr sz="1400" spc="-10" dirty="0">
                <a:latin typeface="Times New Roman"/>
                <a:cs typeface="Times New Roman"/>
              </a:rPr>
              <a:t>могут </a:t>
            </a:r>
            <a:r>
              <a:rPr sz="1400" dirty="0">
                <a:latin typeface="Times New Roman"/>
                <a:cs typeface="Times New Roman"/>
              </a:rPr>
              <a:t>стать </a:t>
            </a:r>
            <a:r>
              <a:rPr sz="1400" spc="-5" dirty="0">
                <a:latin typeface="Times New Roman"/>
                <a:cs typeface="Times New Roman"/>
              </a:rPr>
              <a:t>любые </a:t>
            </a:r>
            <a:r>
              <a:rPr sz="1400" dirty="0">
                <a:latin typeface="Times New Roman"/>
                <a:cs typeface="Times New Roman"/>
              </a:rPr>
              <a:t>события и </a:t>
            </a:r>
            <a:r>
              <a:rPr sz="1400" spc="-5" dirty="0">
                <a:latin typeface="Times New Roman"/>
                <a:cs typeface="Times New Roman"/>
              </a:rPr>
              <a:t>связанные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ними эмоциональные состояния, достижения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трудности ребенка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развитии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взаимодействия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миром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др.</a:t>
            </a:r>
            <a:endParaRPr sz="1400">
              <a:latin typeface="Times New Roman"/>
              <a:cs typeface="Times New Roman"/>
            </a:endParaRPr>
          </a:p>
          <a:p>
            <a:pPr marL="192405" marR="5080" indent="-180340" algn="just">
              <a:lnSpc>
                <a:spcPct val="95900"/>
              </a:lnSpc>
              <a:spcBef>
                <a:spcPts val="90"/>
              </a:spcBef>
              <a:buFont typeface="Symbol"/>
              <a:buChar char=""/>
              <a:tabLst>
                <a:tab pos="19304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Показывать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родителям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ценность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диалогического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общения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ребенком,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открывающего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возможность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познания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окружающего</a:t>
            </a:r>
            <a:r>
              <a:rPr sz="1400" dirty="0">
                <a:latin typeface="Times New Roman"/>
                <a:cs typeface="Times New Roman"/>
              </a:rPr>
              <a:t> мира,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обмена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ин-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формацией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эмоциями.</a:t>
            </a:r>
            <a:r>
              <a:rPr sz="1400" dirty="0">
                <a:latin typeface="Times New Roman"/>
                <a:cs typeface="Times New Roman"/>
              </a:rPr>
              <a:t> Показывать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значение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доброго,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теплого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общения</a:t>
            </a:r>
            <a:r>
              <a:rPr sz="1400" dirty="0">
                <a:latin typeface="Times New Roman"/>
                <a:cs typeface="Times New Roman"/>
              </a:rPr>
              <a:t> 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ребенком,</a:t>
            </a:r>
            <a:r>
              <a:rPr sz="1400" dirty="0">
                <a:latin typeface="Times New Roman"/>
                <a:cs typeface="Times New Roman"/>
              </a:rPr>
              <a:t> не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допускающего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грубости;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демонстрировать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ценность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уместность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делового,</a:t>
            </a:r>
            <a:r>
              <a:rPr sz="1400" dirty="0">
                <a:latin typeface="Times New Roman"/>
                <a:cs typeface="Times New Roman"/>
              </a:rPr>
              <a:t> так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эмоционального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общения.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Побуждать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родителей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помогать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ребенку,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устанавливать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взаимоотношения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 </a:t>
            </a:r>
            <a:r>
              <a:rPr sz="1400" spc="-5" dirty="0">
                <a:latin typeface="Times New Roman"/>
                <a:cs typeface="Times New Roman"/>
              </a:rPr>
              <a:t> сверстниками,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младшими</a:t>
            </a:r>
            <a:r>
              <a:rPr sz="1400" dirty="0">
                <a:latin typeface="Times New Roman"/>
                <a:cs typeface="Times New Roman"/>
              </a:rPr>
              <a:t> детьми;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подсказывать,</a:t>
            </a:r>
            <a:r>
              <a:rPr sz="1400" dirty="0">
                <a:latin typeface="Times New Roman"/>
                <a:cs typeface="Times New Roman"/>
              </a:rPr>
              <a:t> как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легче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решить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конфликтную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(спорную)</a:t>
            </a:r>
            <a:r>
              <a:rPr sz="1400" dirty="0">
                <a:latin typeface="Times New Roman"/>
                <a:cs typeface="Times New Roman"/>
              </a:rPr>
              <a:t> ситуацию.</a:t>
            </a:r>
            <a:endParaRPr sz="1400">
              <a:latin typeface="Times New Roman"/>
              <a:cs typeface="Times New Roman"/>
            </a:endParaRPr>
          </a:p>
          <a:p>
            <a:pPr marL="192405" marR="5080" indent="-180340" algn="just">
              <a:lnSpc>
                <a:spcPct val="96100"/>
              </a:lnSpc>
              <a:spcBef>
                <a:spcPts val="90"/>
              </a:spcBef>
              <a:buFont typeface="Symbol"/>
              <a:buChar char=""/>
              <a:tabLst>
                <a:tab pos="193040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Привлекать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родителей</a:t>
            </a:r>
            <a:r>
              <a:rPr sz="1400" dirty="0">
                <a:latin typeface="Times New Roman"/>
                <a:cs typeface="Times New Roman"/>
              </a:rPr>
              <a:t> к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проектной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деятельности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(особенно</a:t>
            </a:r>
            <a:r>
              <a:rPr sz="1400" dirty="0">
                <a:latin typeface="Times New Roman"/>
                <a:cs typeface="Times New Roman"/>
              </a:rPr>
              <a:t> 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стадии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оформления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тетрадей,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газет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проиллюстрированных</a:t>
            </a:r>
            <a:r>
              <a:rPr sz="1400" dirty="0">
                <a:latin typeface="Times New Roman"/>
                <a:cs typeface="Times New Roman"/>
              </a:rPr>
              <a:t> вместе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детьми).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Побуждать поддерживать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детское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сочинительство.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План</a:t>
            </a:r>
            <a:r>
              <a:rPr sz="1400" b="1" spc="-5" dirty="0">
                <a:latin typeface="Times New Roman"/>
                <a:cs typeface="Times New Roman"/>
              </a:rPr>
              <a:t> работы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-5" dirty="0">
                <a:latin typeface="Times New Roman"/>
                <a:cs typeface="Times New Roman"/>
              </a:rPr>
              <a:t> родителями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на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2021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-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2022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учебный </a:t>
            </a:r>
            <a:r>
              <a:rPr sz="1400" b="1" dirty="0">
                <a:latin typeface="Times New Roman"/>
                <a:cs typeface="Times New Roman"/>
              </a:rPr>
              <a:t>год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19276" y="6930516"/>
          <a:ext cx="6469380" cy="28639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7990"/>
                <a:gridCol w="3161030"/>
                <a:gridCol w="1080135"/>
                <a:gridCol w="1800225"/>
              </a:tblGrid>
              <a:tr h="390144">
                <a:tc>
                  <a:txBody>
                    <a:bodyPr/>
                    <a:lstStyle/>
                    <a:p>
                      <a:pPr marL="124460">
                        <a:lnSpc>
                          <a:spcPts val="161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0">
                        <a:lnSpc>
                          <a:spcPts val="1610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61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срок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ts val="1610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ответственные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73782">
                <a:tc>
                  <a:txBody>
                    <a:bodyPr/>
                    <a:lstStyle/>
                    <a:p>
                      <a:pPr marL="68580">
                        <a:lnSpc>
                          <a:spcPts val="156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4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Родительские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собрания: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9705" marR="123825" indent="-90170">
                        <a:lnSpc>
                          <a:spcPts val="1610"/>
                        </a:lnSpc>
                        <a:spcBef>
                          <a:spcPts val="75"/>
                        </a:spcBef>
                        <a:buFont typeface="Wingdings"/>
                        <a:buChar char=""/>
                        <a:tabLst>
                          <a:tab pos="561975" algn="l"/>
                          <a:tab pos="56261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«Организация работы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старшей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логопедической группе»№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ts val="1530"/>
                        </a:lnSpc>
                      </a:pPr>
                      <a:r>
                        <a:rPr sz="1400" dirty="0">
                          <a:latin typeface="Wingdings"/>
                          <a:cs typeface="Wingdings"/>
                        </a:rPr>
                        <a:t></a:t>
                      </a:r>
                      <a:endParaRPr sz="1400">
                        <a:latin typeface="Wingdings"/>
                        <a:cs typeface="Wingdings"/>
                      </a:endParaRPr>
                    </a:p>
                    <a:p>
                      <a:pPr marL="67945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«Организация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 marR="435609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подготовительной логопедической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группе»№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79705" marR="60960" indent="-90170">
                        <a:lnSpc>
                          <a:spcPts val="1610"/>
                        </a:lnSpc>
                        <a:spcBef>
                          <a:spcPts val="1170"/>
                        </a:spcBef>
                        <a:buFont typeface="Wingdings"/>
                        <a:buChar char=""/>
                        <a:tabLst>
                          <a:tab pos="517525" algn="l"/>
                          <a:tab pos="518159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«Последствия</a:t>
                      </a:r>
                      <a:r>
                        <a:rPr sz="14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ОНР</a:t>
                      </a:r>
                      <a:r>
                        <a:rPr sz="14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школе»</a:t>
                      </a:r>
                      <a:r>
                        <a:rPr sz="14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подготовительных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группах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2 .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Сентябрь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68580" marR="386080">
                        <a:lnSpc>
                          <a:spcPts val="1610"/>
                        </a:lnSpc>
                        <a:spcBef>
                          <a:spcPts val="131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Январь-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февраль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Апрель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 marR="28956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Шагимарданова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Р.,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56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Воропаева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А.А.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106</a:t>
            </a:fld>
            <a:endParaRPr sz="1100">
              <a:latin typeface="Calibri"/>
              <a:cs typeface="Calibri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9276" y="719327"/>
          <a:ext cx="6469380" cy="41154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7990"/>
                <a:gridCol w="3161030"/>
                <a:gridCol w="1080135"/>
                <a:gridCol w="1800225"/>
              </a:tblGrid>
              <a:tr h="10289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1594" indent="43815">
                        <a:lnSpc>
                          <a:spcPts val="1610"/>
                        </a:lnSpc>
                        <a:spcBef>
                          <a:spcPts val="20"/>
                        </a:spcBef>
                        <a:tabLst>
                          <a:tab pos="1234440" algn="l"/>
                          <a:tab pos="1824355" algn="l"/>
                          <a:tab pos="2078355" algn="l"/>
                          <a:tab pos="3007360" algn="l"/>
                        </a:tabLst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Гото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ость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ет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	к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че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ию	в  школе»</a:t>
                      </a:r>
                      <a:r>
                        <a:rPr sz="1400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подготовительных</a:t>
                      </a:r>
                      <a:r>
                        <a:rPr sz="1400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группах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56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№2.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Показ открытого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занятия.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47468">
                <a:tc>
                  <a:txBody>
                    <a:bodyPr/>
                    <a:lstStyle/>
                    <a:p>
                      <a:pPr marL="68580">
                        <a:lnSpc>
                          <a:spcPts val="157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780">
                        <a:lnSpc>
                          <a:spcPts val="155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Консультации: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9705" marR="63500" indent="-90170">
                        <a:lnSpc>
                          <a:spcPts val="1610"/>
                        </a:lnSpc>
                        <a:spcBef>
                          <a:spcPts val="75"/>
                        </a:spcBef>
                        <a:buFont typeface="Wingdings"/>
                        <a:buChar char=""/>
                        <a:tabLst>
                          <a:tab pos="517525" algn="l"/>
                          <a:tab pos="518159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Обучение чтению.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Как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правильно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читать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сливать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слоги.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18159" indent="-428625">
                        <a:lnSpc>
                          <a:spcPts val="1530"/>
                        </a:lnSpc>
                        <a:buFont typeface="Wingdings"/>
                        <a:buChar char=""/>
                        <a:tabLst>
                          <a:tab pos="517525" algn="l"/>
                          <a:tab pos="518159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Индивидуальные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консультации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9705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мере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необходимости.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9705" marR="170180" indent="-90170">
                        <a:lnSpc>
                          <a:spcPts val="1620"/>
                        </a:lnSpc>
                        <a:spcBef>
                          <a:spcPts val="70"/>
                        </a:spcBef>
                        <a:buFont typeface="Wingdings"/>
                        <a:buChar char=""/>
                        <a:tabLst>
                          <a:tab pos="517525" algn="l"/>
                          <a:tab pos="518159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Папки –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передвижки. Наглядная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агитация.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157480">
                        <a:lnSpc>
                          <a:spcPts val="1610"/>
                        </a:lnSpc>
                        <a:spcBef>
                          <a:spcPts val="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Сентябрь</a:t>
                      </a:r>
                      <a:r>
                        <a:rPr sz="1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октябрь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Октябрь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ноябрь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52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течение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8580" marR="245110">
                        <a:lnSpc>
                          <a:spcPts val="161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ечение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89560">
                        <a:lnSpc>
                          <a:spcPts val="1610"/>
                        </a:lnSpc>
                        <a:spcBef>
                          <a:spcPts val="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Шагимарданова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Р.,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56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Воропаева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А.А.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0268">
                <a:tc>
                  <a:txBody>
                    <a:bodyPr/>
                    <a:lstStyle/>
                    <a:p>
                      <a:pPr marL="68580">
                        <a:lnSpc>
                          <a:spcPts val="157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Привлечение родителей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выполнению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65"/>
                        </a:spcBef>
                        <a:tabLst>
                          <a:tab pos="104648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домашнего	задания.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157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течение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8956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Шагимарданова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Р.,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Воропаева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А.А.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8743">
                <a:tc>
                  <a:txBody>
                    <a:bodyPr/>
                    <a:lstStyle/>
                    <a:p>
                      <a:pPr marL="68580">
                        <a:lnSpc>
                          <a:spcPts val="157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Беседы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родителями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 итогам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ts val="157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Апрель-май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 marR="30035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Шагимарданова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Л.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Р.,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ts val="15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Воропаева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А.А.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78204" y="5020182"/>
            <a:ext cx="6238240" cy="2894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2235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3.9 </a:t>
            </a:r>
            <a:r>
              <a:rPr sz="1400" b="1" spc="-5" dirty="0">
                <a:latin typeface="Times New Roman"/>
                <a:cs typeface="Times New Roman"/>
              </a:rPr>
              <a:t>Оформление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предметно</a:t>
            </a:r>
            <a:r>
              <a:rPr sz="1400" b="1" dirty="0">
                <a:latin typeface="Times New Roman"/>
                <a:cs typeface="Times New Roman"/>
              </a:rPr>
              <a:t> –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пространственной</a:t>
            </a:r>
            <a:r>
              <a:rPr sz="1400" b="1" dirty="0">
                <a:latin typeface="Times New Roman"/>
                <a:cs typeface="Times New Roman"/>
              </a:rPr>
              <a:t> среды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учебного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кабинета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102235" marR="5080" indent="-90170" algn="just">
              <a:lnSpc>
                <a:spcPts val="1610"/>
              </a:lnSpc>
              <a:buSzPct val="92857"/>
              <a:buFont typeface="Times New Roman"/>
              <a:buAutoNum type="arabicPeriod"/>
              <a:tabLst>
                <a:tab pos="144145" algn="l"/>
              </a:tabLst>
            </a:pPr>
            <a:r>
              <a:rPr sz="1400" spc="-85" dirty="0">
                <a:latin typeface="Times New Roman"/>
                <a:cs typeface="Times New Roman"/>
              </a:rPr>
              <a:t>Перечень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85" dirty="0">
                <a:latin typeface="Times New Roman"/>
                <a:cs typeface="Times New Roman"/>
              </a:rPr>
              <a:t>основного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90" dirty="0">
                <a:latin typeface="Times New Roman"/>
                <a:cs typeface="Times New Roman"/>
              </a:rPr>
              <a:t>оборудования: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зеркала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коррекционной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работы,</a:t>
            </a:r>
            <a:r>
              <a:rPr sz="1400" dirty="0">
                <a:latin typeface="Times New Roman"/>
                <a:cs typeface="Times New Roman"/>
              </a:rPr>
              <a:t> стол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ромашка,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детские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стулья,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магнитная</a:t>
            </a:r>
            <a:r>
              <a:rPr sz="1400" dirty="0">
                <a:latin typeface="Times New Roman"/>
                <a:cs typeface="Times New Roman"/>
              </a:rPr>
              <a:t> доска,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шкаф,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сенсорный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стол,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гардина,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тумба, контейнеры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игрушек, </a:t>
            </a:r>
            <a:r>
              <a:rPr sz="1400" dirty="0">
                <a:latin typeface="Times New Roman"/>
                <a:cs typeface="Times New Roman"/>
              </a:rPr>
              <a:t>полка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контейнерами.</a:t>
            </a:r>
            <a:endParaRPr sz="1400">
              <a:latin typeface="Times New Roman"/>
              <a:cs typeface="Times New Roman"/>
            </a:endParaRPr>
          </a:p>
          <a:p>
            <a:pPr marL="143510" indent="-131445" algn="just">
              <a:lnSpc>
                <a:spcPts val="1535"/>
              </a:lnSpc>
              <a:buSzPct val="92857"/>
              <a:buFont typeface="Times New Roman"/>
              <a:buAutoNum type="arabicPeriod"/>
              <a:tabLst>
                <a:tab pos="144145" algn="l"/>
              </a:tabLst>
            </a:pPr>
            <a:r>
              <a:rPr sz="1400" spc="-105" dirty="0">
                <a:latin typeface="Times New Roman"/>
                <a:cs typeface="Times New Roman"/>
              </a:rPr>
              <a:t>П</a:t>
            </a:r>
            <a:r>
              <a:rPr sz="1400" spc="-100" dirty="0">
                <a:latin typeface="Times New Roman"/>
                <a:cs typeface="Times New Roman"/>
              </a:rPr>
              <a:t>е</a:t>
            </a:r>
            <a:r>
              <a:rPr sz="1400" spc="-90" dirty="0">
                <a:latin typeface="Times New Roman"/>
                <a:cs typeface="Times New Roman"/>
              </a:rPr>
              <a:t>р</a:t>
            </a:r>
            <a:r>
              <a:rPr sz="1400" spc="-100" dirty="0">
                <a:latin typeface="Times New Roman"/>
                <a:cs typeface="Times New Roman"/>
              </a:rPr>
              <a:t>е</a:t>
            </a:r>
            <a:r>
              <a:rPr sz="1400" spc="-85" dirty="0">
                <a:latin typeface="Times New Roman"/>
                <a:cs typeface="Times New Roman"/>
              </a:rPr>
              <a:t>ч</a:t>
            </a:r>
            <a:r>
              <a:rPr sz="1400" spc="-100" dirty="0">
                <a:latin typeface="Times New Roman"/>
                <a:cs typeface="Times New Roman"/>
              </a:rPr>
              <a:t>е</a:t>
            </a:r>
            <a:r>
              <a:rPr sz="1400" spc="-9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ь</a:t>
            </a:r>
            <a:r>
              <a:rPr sz="1400" spc="-190" dirty="0">
                <a:latin typeface="Times New Roman"/>
                <a:cs typeface="Times New Roman"/>
              </a:rPr>
              <a:t> </a:t>
            </a:r>
            <a:r>
              <a:rPr sz="1400" spc="-85" dirty="0">
                <a:latin typeface="Times New Roman"/>
                <a:cs typeface="Times New Roman"/>
              </a:rPr>
              <a:t>м</a:t>
            </a:r>
            <a:r>
              <a:rPr sz="1400" spc="-100" dirty="0">
                <a:latin typeface="Times New Roman"/>
                <a:cs typeface="Times New Roman"/>
              </a:rPr>
              <a:t>ет</a:t>
            </a:r>
            <a:r>
              <a:rPr sz="1400" spc="-90" dirty="0">
                <a:latin typeface="Times New Roman"/>
                <a:cs typeface="Times New Roman"/>
              </a:rPr>
              <a:t>о</a:t>
            </a:r>
            <a:r>
              <a:rPr sz="1400" spc="-95" dirty="0">
                <a:latin typeface="Times New Roman"/>
                <a:cs typeface="Times New Roman"/>
              </a:rPr>
              <a:t>дич</a:t>
            </a:r>
            <a:r>
              <a:rPr sz="1400" spc="-100" dirty="0">
                <a:latin typeface="Times New Roman"/>
                <a:cs typeface="Times New Roman"/>
              </a:rPr>
              <a:t>е</a:t>
            </a:r>
            <a:r>
              <a:rPr sz="1400" spc="-85" dirty="0">
                <a:latin typeface="Times New Roman"/>
                <a:cs typeface="Times New Roman"/>
              </a:rPr>
              <a:t>с</a:t>
            </a:r>
            <a:r>
              <a:rPr sz="1400" spc="-95" dirty="0">
                <a:latin typeface="Times New Roman"/>
                <a:cs typeface="Times New Roman"/>
              </a:rPr>
              <a:t>к</a:t>
            </a:r>
            <a:r>
              <a:rPr sz="1400" spc="-8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90" dirty="0">
                <a:latin typeface="Times New Roman"/>
                <a:cs typeface="Times New Roman"/>
              </a:rPr>
              <a:t> </a:t>
            </a:r>
            <a:r>
              <a:rPr sz="1400" spc="-100" dirty="0">
                <a:latin typeface="Times New Roman"/>
                <a:cs typeface="Times New Roman"/>
              </a:rPr>
              <a:t>с</a:t>
            </a:r>
            <a:r>
              <a:rPr sz="1400" spc="-90" dirty="0">
                <a:latin typeface="Times New Roman"/>
                <a:cs typeface="Times New Roman"/>
              </a:rPr>
              <a:t>р</a:t>
            </a:r>
            <a:r>
              <a:rPr sz="1400" spc="-100" dirty="0">
                <a:latin typeface="Times New Roman"/>
                <a:cs typeface="Times New Roman"/>
              </a:rPr>
              <a:t>е</a:t>
            </a:r>
            <a:r>
              <a:rPr sz="1400" spc="-95" dirty="0">
                <a:latin typeface="Times New Roman"/>
                <a:cs typeface="Times New Roman"/>
              </a:rPr>
              <a:t>д</a:t>
            </a:r>
            <a:r>
              <a:rPr sz="1400" spc="-85" dirty="0">
                <a:latin typeface="Times New Roman"/>
                <a:cs typeface="Times New Roman"/>
              </a:rPr>
              <a:t>с</a:t>
            </a:r>
            <a:r>
              <a:rPr sz="1400" spc="-10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90" dirty="0">
                <a:latin typeface="Times New Roman"/>
                <a:cs typeface="Times New Roman"/>
              </a:rPr>
              <a:t> </a:t>
            </a:r>
            <a:r>
              <a:rPr sz="1400" spc="-95" dirty="0">
                <a:latin typeface="Times New Roman"/>
                <a:cs typeface="Times New Roman"/>
              </a:rPr>
              <a:t>к</a:t>
            </a:r>
            <a:r>
              <a:rPr sz="1400" spc="-100" dirty="0">
                <a:latin typeface="Times New Roman"/>
                <a:cs typeface="Times New Roman"/>
              </a:rPr>
              <a:t>а</a:t>
            </a:r>
            <a:r>
              <a:rPr sz="1400" spc="-95" dirty="0">
                <a:latin typeface="Times New Roman"/>
                <a:cs typeface="Times New Roman"/>
              </a:rPr>
              <a:t>бин</a:t>
            </a:r>
            <a:r>
              <a:rPr sz="1400" spc="-80" dirty="0">
                <a:latin typeface="Times New Roman"/>
                <a:cs typeface="Times New Roman"/>
              </a:rPr>
              <a:t>е</a:t>
            </a:r>
            <a:r>
              <a:rPr sz="1400" spc="-100" dirty="0">
                <a:latin typeface="Times New Roman"/>
                <a:cs typeface="Times New Roman"/>
              </a:rPr>
              <a:t>та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283845" indent="-271780" algn="just">
              <a:lnSpc>
                <a:spcPts val="1614"/>
              </a:lnSpc>
              <a:buFont typeface="Wingdings"/>
              <a:buChar char=""/>
              <a:tabLst>
                <a:tab pos="284480" algn="l"/>
              </a:tabLst>
            </a:pPr>
            <a:r>
              <a:rPr sz="1400" spc="-5" dirty="0">
                <a:latin typeface="Times New Roman"/>
                <a:cs typeface="Times New Roman"/>
              </a:rPr>
              <a:t>Наглядно-иллюстративный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лексическим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темам.</a:t>
            </a:r>
            <a:endParaRPr sz="1400">
              <a:latin typeface="Times New Roman"/>
              <a:cs typeface="Times New Roman"/>
            </a:endParaRPr>
          </a:p>
          <a:p>
            <a:pPr marL="283845" indent="-271780" algn="just">
              <a:lnSpc>
                <a:spcPts val="1610"/>
              </a:lnSpc>
              <a:buFont typeface="Wingdings"/>
              <a:buChar char=""/>
              <a:tabLst>
                <a:tab pos="284480" algn="l"/>
              </a:tabLst>
            </a:pPr>
            <a:r>
              <a:rPr sz="1400" spc="-5" dirty="0">
                <a:latin typeface="Times New Roman"/>
                <a:cs typeface="Times New Roman"/>
              </a:rPr>
              <a:t>Наглядно-иллюстративный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материал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фонетическим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группам.</a:t>
            </a:r>
            <a:endParaRPr sz="1400">
              <a:latin typeface="Times New Roman"/>
              <a:cs typeface="Times New Roman"/>
            </a:endParaRPr>
          </a:p>
          <a:p>
            <a:pPr marL="327660" indent="-315595" algn="just">
              <a:lnSpc>
                <a:spcPts val="1610"/>
              </a:lnSpc>
              <a:buFont typeface="Wingdings"/>
              <a:buChar char=""/>
              <a:tabLst>
                <a:tab pos="328295" algn="l"/>
              </a:tabLst>
            </a:pPr>
            <a:r>
              <a:rPr sz="1400" spc="-5" dirty="0">
                <a:latin typeface="Times New Roman"/>
                <a:cs typeface="Times New Roman"/>
              </a:rPr>
              <a:t>Сюжетные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картинки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работы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фразой.</a:t>
            </a:r>
            <a:endParaRPr sz="1400">
              <a:latin typeface="Times New Roman"/>
              <a:cs typeface="Times New Roman"/>
            </a:endParaRPr>
          </a:p>
          <a:p>
            <a:pPr marL="283845" indent="-271780" algn="just">
              <a:lnSpc>
                <a:spcPts val="1610"/>
              </a:lnSpc>
              <a:buFont typeface="Wingdings"/>
              <a:buChar char=""/>
              <a:tabLst>
                <a:tab pos="284480" algn="l"/>
              </a:tabLst>
            </a:pPr>
            <a:r>
              <a:rPr sz="1400" spc="-5" dirty="0">
                <a:latin typeface="Times New Roman"/>
                <a:cs typeface="Times New Roman"/>
              </a:rPr>
              <a:t>Игрушки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совершенствования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диафрагмально-речевого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дыхания.</a:t>
            </a:r>
            <a:endParaRPr sz="1400">
              <a:latin typeface="Times New Roman"/>
              <a:cs typeface="Times New Roman"/>
            </a:endParaRPr>
          </a:p>
          <a:p>
            <a:pPr marL="283845" indent="-271780" algn="just">
              <a:lnSpc>
                <a:spcPts val="1610"/>
              </a:lnSpc>
              <a:buFont typeface="Wingdings"/>
              <a:buChar char=""/>
              <a:tabLst>
                <a:tab pos="28448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Пособия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совершенствования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речевого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праксиса.</a:t>
            </a:r>
            <a:endParaRPr sz="1400">
              <a:latin typeface="Times New Roman"/>
              <a:cs typeface="Times New Roman"/>
            </a:endParaRPr>
          </a:p>
          <a:p>
            <a:pPr marL="283845" indent="-271780" algn="just">
              <a:lnSpc>
                <a:spcPts val="1610"/>
              </a:lnSpc>
              <a:buFont typeface="Wingdings"/>
              <a:buChar char=""/>
              <a:tabLst>
                <a:tab pos="28448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Пособия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зрительного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слухового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восприятия.</a:t>
            </a:r>
            <a:endParaRPr sz="1400">
              <a:latin typeface="Times New Roman"/>
              <a:cs typeface="Times New Roman"/>
            </a:endParaRPr>
          </a:p>
          <a:p>
            <a:pPr marL="327660" indent="-315595" algn="just">
              <a:lnSpc>
                <a:spcPts val="1614"/>
              </a:lnSpc>
              <a:buFont typeface="Wingdings"/>
              <a:buChar char=""/>
              <a:tabLst>
                <a:tab pos="328295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Пособия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фонематического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слуха.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ts val="1650"/>
              </a:lnSpc>
            </a:pPr>
            <a:r>
              <a:rPr sz="1400" b="1" spc="-55" dirty="0">
                <a:latin typeface="Times New Roman"/>
                <a:cs typeface="Times New Roman"/>
              </a:rPr>
              <a:t>3</a:t>
            </a:r>
            <a:r>
              <a:rPr sz="1400" b="1" dirty="0">
                <a:latin typeface="Times New Roman"/>
                <a:cs typeface="Times New Roman"/>
              </a:rPr>
              <a:t>.      </a:t>
            </a:r>
            <a:r>
              <a:rPr sz="1400" b="1" spc="90" dirty="0">
                <a:latin typeface="Times New Roman"/>
                <a:cs typeface="Times New Roman"/>
              </a:rPr>
              <a:t> </a:t>
            </a:r>
            <a:r>
              <a:rPr sz="1400" spc="-65" dirty="0">
                <a:latin typeface="Times New Roman"/>
                <a:cs typeface="Times New Roman"/>
              </a:rPr>
              <a:t>М</a:t>
            </a:r>
            <a:r>
              <a:rPr sz="1400" spc="-60" dirty="0">
                <a:latin typeface="Times New Roman"/>
                <a:cs typeface="Times New Roman"/>
              </a:rPr>
              <a:t>е</a:t>
            </a:r>
            <a:r>
              <a:rPr sz="1400" spc="-65" dirty="0">
                <a:latin typeface="Times New Roman"/>
                <a:cs typeface="Times New Roman"/>
              </a:rPr>
              <a:t>т</a:t>
            </a:r>
            <a:r>
              <a:rPr sz="1400" spc="-55" dirty="0">
                <a:latin typeface="Times New Roman"/>
                <a:cs typeface="Times New Roman"/>
              </a:rPr>
              <a:t>оди</a:t>
            </a:r>
            <a:r>
              <a:rPr sz="1400" spc="-60" dirty="0">
                <a:latin typeface="Times New Roman"/>
                <a:cs typeface="Times New Roman"/>
              </a:rPr>
              <a:t>ческа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60" dirty="0">
                <a:latin typeface="Times New Roman"/>
                <a:cs typeface="Times New Roman"/>
              </a:rPr>
              <a:t>с</a:t>
            </a:r>
            <a:r>
              <a:rPr sz="1400" spc="-55" dirty="0">
                <a:latin typeface="Times New Roman"/>
                <a:cs typeface="Times New Roman"/>
              </a:rPr>
              <a:t>пр</a:t>
            </a:r>
            <a:r>
              <a:rPr sz="1400" spc="-50" dirty="0">
                <a:latin typeface="Times New Roman"/>
                <a:cs typeface="Times New Roman"/>
              </a:rPr>
              <a:t>а</a:t>
            </a:r>
            <a:r>
              <a:rPr sz="1400" spc="-55" dirty="0">
                <a:latin typeface="Times New Roman"/>
                <a:cs typeface="Times New Roman"/>
              </a:rPr>
              <a:t>во</a:t>
            </a:r>
            <a:r>
              <a:rPr sz="1400" spc="-60" dirty="0">
                <a:latin typeface="Times New Roman"/>
                <a:cs typeface="Times New Roman"/>
              </a:rPr>
              <a:t>ч</a:t>
            </a:r>
            <a:r>
              <a:rPr sz="1400" spc="-55" dirty="0">
                <a:latin typeface="Times New Roman"/>
                <a:cs typeface="Times New Roman"/>
              </a:rPr>
              <a:t>н</a:t>
            </a:r>
            <a:r>
              <a:rPr sz="1400" spc="-6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65" dirty="0">
                <a:latin typeface="Times New Roman"/>
                <a:cs typeface="Times New Roman"/>
              </a:rPr>
              <a:t>л</a:t>
            </a:r>
            <a:r>
              <a:rPr sz="1400" spc="-55" dirty="0">
                <a:latin typeface="Times New Roman"/>
                <a:cs typeface="Times New Roman"/>
              </a:rPr>
              <a:t>и</a:t>
            </a:r>
            <a:r>
              <a:rPr sz="1400" spc="-50" dirty="0">
                <a:latin typeface="Times New Roman"/>
                <a:cs typeface="Times New Roman"/>
              </a:rPr>
              <a:t>т</a:t>
            </a:r>
            <a:r>
              <a:rPr sz="1400" spc="-60" dirty="0">
                <a:latin typeface="Times New Roman"/>
                <a:cs typeface="Times New Roman"/>
              </a:rPr>
              <a:t>е</a:t>
            </a:r>
            <a:r>
              <a:rPr sz="1400" spc="-55" dirty="0">
                <a:latin typeface="Times New Roman"/>
                <a:cs typeface="Times New Roman"/>
              </a:rPr>
              <a:t>р</a:t>
            </a:r>
            <a:r>
              <a:rPr sz="1400" spc="-60" dirty="0">
                <a:latin typeface="Times New Roman"/>
                <a:cs typeface="Times New Roman"/>
              </a:rPr>
              <a:t>а</a:t>
            </a:r>
            <a:r>
              <a:rPr sz="1400" spc="-50" dirty="0">
                <a:latin typeface="Times New Roman"/>
                <a:cs typeface="Times New Roman"/>
              </a:rPr>
              <a:t>т</a:t>
            </a:r>
            <a:r>
              <a:rPr sz="1400" spc="-70" dirty="0">
                <a:latin typeface="Times New Roman"/>
                <a:cs typeface="Times New Roman"/>
              </a:rPr>
              <a:t>у</a:t>
            </a:r>
            <a:r>
              <a:rPr sz="1400" spc="-55" dirty="0">
                <a:latin typeface="Times New Roman"/>
                <a:cs typeface="Times New Roman"/>
              </a:rPr>
              <a:t>р</a:t>
            </a:r>
            <a:r>
              <a:rPr sz="1400" spc="-6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8204" y="8086725"/>
            <a:ext cx="4524375" cy="4445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  <a:tabLst>
                <a:tab pos="774065" algn="l"/>
                <a:tab pos="2790190" algn="l"/>
              </a:tabLst>
            </a:pPr>
            <a:r>
              <a:rPr sz="1400" b="1" dirty="0">
                <a:latin typeface="Times New Roman"/>
                <a:cs typeface="Times New Roman"/>
              </a:rPr>
              <a:t>3.</a:t>
            </a:r>
            <a:r>
              <a:rPr sz="1400" b="1" spc="-10" dirty="0">
                <a:latin typeface="Times New Roman"/>
                <a:cs typeface="Times New Roman"/>
              </a:rPr>
              <a:t>1</a:t>
            </a:r>
            <a:r>
              <a:rPr sz="1400" b="1" dirty="0">
                <a:latin typeface="Times New Roman"/>
                <a:cs typeface="Times New Roman"/>
              </a:rPr>
              <a:t>0	</a:t>
            </a:r>
            <a:r>
              <a:rPr sz="1400" b="1" spc="-10" dirty="0">
                <a:latin typeface="Times New Roman"/>
                <a:cs typeface="Times New Roman"/>
              </a:rPr>
              <a:t>М</a:t>
            </a:r>
            <a:r>
              <a:rPr sz="1400" b="1" dirty="0">
                <a:latin typeface="Times New Roman"/>
                <a:cs typeface="Times New Roman"/>
              </a:rPr>
              <a:t>ЕТО</a:t>
            </a:r>
            <a:r>
              <a:rPr sz="1400" b="1" spc="-20" dirty="0">
                <a:latin typeface="Times New Roman"/>
                <a:cs typeface="Times New Roman"/>
              </a:rPr>
              <a:t>Д</a:t>
            </a:r>
            <a:r>
              <a:rPr sz="1400" b="1" dirty="0">
                <a:latin typeface="Times New Roman"/>
                <a:cs typeface="Times New Roman"/>
              </a:rPr>
              <a:t>ИЧЕ</a:t>
            </a:r>
            <a:r>
              <a:rPr sz="1400" b="1" spc="-10" dirty="0">
                <a:latin typeface="Times New Roman"/>
                <a:cs typeface="Times New Roman"/>
              </a:rPr>
              <a:t>С</a:t>
            </a:r>
            <a:r>
              <a:rPr sz="1400" b="1" spc="-5" dirty="0">
                <a:latin typeface="Times New Roman"/>
                <a:cs typeface="Times New Roman"/>
              </a:rPr>
              <a:t>КО</a:t>
            </a:r>
            <a:r>
              <a:rPr sz="1400" b="1" dirty="0">
                <a:latin typeface="Times New Roman"/>
                <a:cs typeface="Times New Roman"/>
              </a:rPr>
              <a:t>Е	</a:t>
            </a:r>
            <a:r>
              <a:rPr sz="1400" b="1" spc="-10" dirty="0">
                <a:latin typeface="Times New Roman"/>
                <a:cs typeface="Times New Roman"/>
              </a:rPr>
              <a:t>С</a:t>
            </a:r>
            <a:r>
              <a:rPr sz="1400" b="1" dirty="0">
                <a:latin typeface="Times New Roman"/>
                <a:cs typeface="Times New Roman"/>
              </a:rPr>
              <a:t>ОП</a:t>
            </a:r>
            <a:r>
              <a:rPr sz="1400" b="1" spc="-10" dirty="0">
                <a:latin typeface="Times New Roman"/>
                <a:cs typeface="Times New Roman"/>
              </a:rPr>
              <a:t>Р</a:t>
            </a:r>
            <a:r>
              <a:rPr sz="1400" b="1" dirty="0">
                <a:latin typeface="Times New Roman"/>
                <a:cs typeface="Times New Roman"/>
              </a:rPr>
              <a:t>ОВ</a:t>
            </a:r>
            <a:r>
              <a:rPr sz="1400" b="1" spc="-15" dirty="0">
                <a:latin typeface="Times New Roman"/>
                <a:cs typeface="Times New Roman"/>
              </a:rPr>
              <a:t>О</a:t>
            </a:r>
            <a:r>
              <a:rPr sz="1400" b="1" dirty="0">
                <a:latin typeface="Times New Roman"/>
                <a:cs typeface="Times New Roman"/>
              </a:rPr>
              <a:t>ЖДЕН</a:t>
            </a:r>
            <a:r>
              <a:rPr sz="1400" b="1" spc="-20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Е  </a:t>
            </a:r>
            <a:r>
              <a:rPr sz="1400" b="1" spc="-5" dirty="0">
                <a:latin typeface="Times New Roman"/>
                <a:cs typeface="Times New Roman"/>
              </a:rPr>
              <a:t>ПРОГРАММЫ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26069" y="8086725"/>
            <a:ext cx="12909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РЕАЛИЗАЦИИ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059484" y="8726169"/>
          <a:ext cx="6216650" cy="1170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6930"/>
                <a:gridCol w="1170940"/>
                <a:gridCol w="784860"/>
                <a:gridCol w="3423920"/>
              </a:tblGrid>
              <a:tr h="824432">
                <a:tc>
                  <a:txBody>
                    <a:bodyPr/>
                    <a:lstStyle/>
                    <a:p>
                      <a:pPr marL="86360" marR="79375" indent="16510" algn="just">
                        <a:lnSpc>
                          <a:spcPts val="1610"/>
                        </a:lnSpc>
                        <a:spcBef>
                          <a:spcPts val="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Образов </a:t>
                      </a:r>
                      <a:r>
                        <a:rPr sz="1400" spc="-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ате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ная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область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505" marR="98425" indent="1270" algn="ctr">
                        <a:lnSpc>
                          <a:spcPts val="1610"/>
                        </a:lnSpc>
                        <a:spcBef>
                          <a:spcPts val="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Основные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на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рав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54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505" marR="93345" indent="135255">
                        <a:lnSpc>
                          <a:spcPts val="1610"/>
                        </a:lnSpc>
                        <a:spcBef>
                          <a:spcPts val="2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Вид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деятель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1430" marR="482600" indent="-792480">
                        <a:lnSpc>
                          <a:spcPts val="1610"/>
                        </a:lnSpc>
                        <a:spcBef>
                          <a:spcPts val="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Используемые образовательные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5948"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Речевое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Овладение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75"/>
                        </a:lnSpc>
                        <a:tabLst>
                          <a:tab pos="349885" algn="l"/>
                          <a:tab pos="1320165" algn="l"/>
                          <a:tab pos="1752600" algn="l"/>
                          <a:tab pos="2564130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	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Агранович	З.Е.	Сборник	домашних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107</a:t>
            </a:fld>
            <a:endParaRPr sz="1100">
              <a:latin typeface="Calibri"/>
              <a:cs typeface="Calibri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59484" y="719327"/>
          <a:ext cx="6216650" cy="73541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6930"/>
                <a:gridCol w="1170940"/>
                <a:gridCol w="784860"/>
                <a:gridCol w="3423920"/>
              </a:tblGrid>
              <a:tr h="7354188">
                <a:tc>
                  <a:txBody>
                    <a:bodyPr/>
                    <a:lstStyle/>
                    <a:p>
                      <a:pPr marL="67945">
                        <a:lnSpc>
                          <a:spcPts val="159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0325">
                        <a:lnSpc>
                          <a:spcPts val="1610"/>
                        </a:lnSpc>
                        <a:spcBef>
                          <a:spcPts val="20"/>
                        </a:spcBef>
                        <a:tabLst>
                          <a:tab pos="849630" algn="l"/>
                          <a:tab pos="100647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речью	как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средством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об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ия		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культуры,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 marR="188595">
                        <a:lnSpc>
                          <a:spcPts val="161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активного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54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словаря.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Развитие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 marR="60325">
                        <a:lnSpc>
                          <a:spcPts val="1610"/>
                        </a:lnSpc>
                        <a:spcBef>
                          <a:spcPts val="75"/>
                        </a:spcBef>
                        <a:tabLst>
                          <a:tab pos="1007110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диа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иче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ко  й	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53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монологичес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 marR="59690">
                        <a:lnSpc>
                          <a:spcPct val="95900"/>
                        </a:lnSpc>
                        <a:spcBef>
                          <a:spcPts val="35"/>
                        </a:spcBef>
                        <a:tabLst>
                          <a:tab pos="415290" algn="l"/>
                          <a:tab pos="1013460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кой речи.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Формирован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ие	з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вой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анали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	–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синтетическо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 marR="191135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акти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нос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и,  как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 marR="8826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сы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56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грамоте.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9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59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заданий</a:t>
                      </a:r>
                      <a:r>
                        <a:rPr sz="14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4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логопедам</a:t>
                      </a:r>
                      <a:r>
                        <a:rPr sz="14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родителям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 marR="60325">
                        <a:lnSpc>
                          <a:spcPts val="1850"/>
                        </a:lnSpc>
                        <a:spcBef>
                          <a:spcPts val="8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преодоления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лексико-грамматического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недоразвития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дошкольников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ОНР.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СПб.: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«Детство-пресс», 2001.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 marR="59690" algn="just">
                        <a:lnSpc>
                          <a:spcPct val="110200"/>
                        </a:lnSpc>
                        <a:spcBef>
                          <a:spcPts val="994"/>
                        </a:spcBef>
                        <a:buAutoNum type="arabicPeriod" startAt="2"/>
                        <a:tabLst>
                          <a:tab pos="35687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Гомзяк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О.С.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учебно-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методический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комплект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«Комплексный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подход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к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преодолению ОНР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 дошкольников». –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М.: </a:t>
                      </a:r>
                      <a:r>
                        <a:rPr sz="140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Издательство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ГНОМ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2013.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 marR="62230" algn="just">
                        <a:lnSpc>
                          <a:spcPct val="110000"/>
                        </a:lnSpc>
                        <a:spcBef>
                          <a:spcPts val="1005"/>
                        </a:spcBef>
                        <a:buAutoNum type="arabicPeriod" startAt="2"/>
                        <a:tabLst>
                          <a:tab pos="20383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Жукова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Н.С.,</a:t>
                      </a:r>
                      <a:r>
                        <a:rPr sz="1400" spc="3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Мастюкова</a:t>
                      </a:r>
                      <a:r>
                        <a:rPr sz="1400" spc="3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Е.М.,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Филичева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Т.Б.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Преодоление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ОНР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у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дошкольников.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М.,1990.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 marR="60960" algn="just">
                        <a:lnSpc>
                          <a:spcPct val="110000"/>
                        </a:lnSpc>
                        <a:spcBef>
                          <a:spcPts val="1015"/>
                        </a:spcBef>
                        <a:buAutoNum type="arabicPeriod" startAt="2"/>
                        <a:tabLst>
                          <a:tab pos="26987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Каше Г.А.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Подготовка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школе детей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недостатками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речи.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М.: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Просвещение,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1985.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 marR="57785" algn="just">
                        <a:lnSpc>
                          <a:spcPct val="110300"/>
                        </a:lnSpc>
                        <a:spcBef>
                          <a:spcPts val="1000"/>
                        </a:spcBef>
                        <a:buAutoNum type="arabicPeriod" startAt="2"/>
                        <a:tabLst>
                          <a:tab pos="32004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Коноваленко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В.В.,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Коноваленко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С.В.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Фронтальные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логопедические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занятия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в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подготовительной логопедической группе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для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фонетико-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фонематическим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недоразвитием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элементами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лексико-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грамматического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недоразвития.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–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Краснодар,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1994.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 marR="60960" algn="just">
                        <a:lnSpc>
                          <a:spcPct val="110300"/>
                        </a:lnSpc>
                        <a:spcBef>
                          <a:spcPts val="990"/>
                        </a:spcBef>
                        <a:buAutoNum type="arabicPeriod" startAt="2"/>
                        <a:tabLst>
                          <a:tab pos="265430" algn="l"/>
                          <a:tab pos="939800" algn="l"/>
                          <a:tab pos="2388235" algn="l"/>
                          <a:tab pos="243141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Филичева Т.Б., Чиркина Г.В., Туманова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.В.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мы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ош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ых  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вате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ых		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компенсирующего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вида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детей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с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нарушениями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КОРРЕКЦИЯ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НАРУШЕНИЙ</a:t>
                      </a:r>
                      <a:r>
                        <a:rPr sz="14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РЕЧИ.</a:t>
                      </a:r>
                      <a:r>
                        <a:rPr sz="14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400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Москва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«Просвещение»,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2009.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78204" y="8053196"/>
            <a:ext cx="6233160" cy="1430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3.11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СПИСОК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ЛИТЕРАТУРЫ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400"/>
              </a:lnSpc>
              <a:spcBef>
                <a:spcPts val="969"/>
              </a:spcBef>
              <a:buAutoNum type="arabicPeriod"/>
              <a:tabLst>
                <a:tab pos="200025" algn="l"/>
              </a:tabLst>
            </a:pPr>
            <a:r>
              <a:rPr sz="1400" spc="-5" dirty="0">
                <a:latin typeface="Times New Roman"/>
                <a:cs typeface="Times New Roman"/>
              </a:rPr>
              <a:t>Агранович З.Е. Сборник домашних заданий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помощь логопедам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родителям </a:t>
            </a:r>
            <a:r>
              <a:rPr sz="1400" dirty="0">
                <a:latin typeface="Times New Roman"/>
                <a:cs typeface="Times New Roman"/>
              </a:rPr>
              <a:t> для </a:t>
            </a:r>
            <a:r>
              <a:rPr sz="1400" spc="-5" dirty="0">
                <a:latin typeface="Times New Roman"/>
                <a:cs typeface="Times New Roman"/>
              </a:rPr>
              <a:t>преодоления лексико-грамматического недоразвития речи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5" dirty="0">
                <a:latin typeface="Times New Roman"/>
                <a:cs typeface="Times New Roman"/>
              </a:rPr>
              <a:t>дошкольников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ОНР.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СПб.: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«Детство-пресс», 2001.</a:t>
            </a:r>
            <a:endParaRPr sz="1400">
              <a:latin typeface="Times New Roman"/>
              <a:cs typeface="Times New Roman"/>
            </a:endParaRPr>
          </a:p>
          <a:p>
            <a:pPr marL="190500" indent="-178435" algn="just">
              <a:lnSpc>
                <a:spcPct val="100000"/>
              </a:lnSpc>
              <a:spcBef>
                <a:spcPts val="1165"/>
              </a:spcBef>
              <a:buAutoNum type="arabicPeriod"/>
              <a:tabLst>
                <a:tab pos="191135" algn="l"/>
              </a:tabLst>
            </a:pPr>
            <a:r>
              <a:rPr sz="1400" spc="-5" dirty="0">
                <a:latin typeface="Times New Roman"/>
                <a:cs typeface="Times New Roman"/>
              </a:rPr>
              <a:t>Волина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В.В. Занимательное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азбуковедение.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М.: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Просвещение,1991.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50709" y="9935667"/>
            <a:ext cx="291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100">
                <a:lnSpc>
                  <a:spcPts val="1150"/>
                </a:lnSpc>
              </a:pPr>
              <a:t>108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78204" y="667613"/>
            <a:ext cx="6238240" cy="7303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10700"/>
              </a:lnSpc>
              <a:spcBef>
                <a:spcPts val="100"/>
              </a:spcBef>
              <a:buAutoNum type="arabicPeriod" startAt="3"/>
              <a:tabLst>
                <a:tab pos="218440" algn="l"/>
              </a:tabLst>
            </a:pPr>
            <a:r>
              <a:rPr sz="1400" dirty="0">
                <a:latin typeface="Times New Roman"/>
                <a:cs typeface="Times New Roman"/>
              </a:rPr>
              <a:t>Гомзяк </a:t>
            </a:r>
            <a:r>
              <a:rPr sz="1400" spc="-5" dirty="0">
                <a:latin typeface="Times New Roman"/>
                <a:cs typeface="Times New Roman"/>
              </a:rPr>
              <a:t>О.С. Говорим правильно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0" dirty="0">
                <a:latin typeface="Times New Roman"/>
                <a:cs typeface="Times New Roman"/>
              </a:rPr>
              <a:t>5-6 </a:t>
            </a:r>
            <a:r>
              <a:rPr sz="1400" dirty="0">
                <a:latin typeface="Times New Roman"/>
                <a:cs typeface="Times New Roman"/>
              </a:rPr>
              <a:t>лет. </a:t>
            </a:r>
            <a:r>
              <a:rPr sz="1400" spc="-5" dirty="0">
                <a:latin typeface="Times New Roman"/>
                <a:cs typeface="Times New Roman"/>
              </a:rPr>
              <a:t>Конспекты </a:t>
            </a:r>
            <a:r>
              <a:rPr sz="1400" dirty="0">
                <a:latin typeface="Times New Roman"/>
                <a:cs typeface="Times New Roman"/>
              </a:rPr>
              <a:t>занятий </a:t>
            </a:r>
            <a:r>
              <a:rPr sz="1400" spc="-5" dirty="0">
                <a:latin typeface="Times New Roman"/>
                <a:cs typeface="Times New Roman"/>
              </a:rPr>
              <a:t>по развитию </a:t>
            </a:r>
            <a:r>
              <a:rPr sz="1400" dirty="0">
                <a:latin typeface="Times New Roman"/>
                <a:cs typeface="Times New Roman"/>
              </a:rPr>
              <a:t> связной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старшей  </a:t>
            </a:r>
            <a:r>
              <a:rPr sz="1400" spc="-5" dirty="0">
                <a:latin typeface="Times New Roman"/>
                <a:cs typeface="Times New Roman"/>
              </a:rPr>
              <a:t>логогруппе.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М.: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Издательство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ГНОМ</a:t>
            </a:r>
            <a:r>
              <a:rPr sz="1400" dirty="0">
                <a:latin typeface="Times New Roman"/>
                <a:cs typeface="Times New Roman"/>
              </a:rPr>
              <a:t> и </a:t>
            </a:r>
            <a:r>
              <a:rPr sz="1400" spc="-5" dirty="0">
                <a:latin typeface="Times New Roman"/>
                <a:cs typeface="Times New Roman"/>
              </a:rPr>
              <a:t>Д, 2010.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10400"/>
              </a:lnSpc>
              <a:spcBef>
                <a:spcPts val="990"/>
              </a:spcBef>
              <a:buAutoNum type="arabicPeriod" startAt="3"/>
              <a:tabLst>
                <a:tab pos="218440" algn="l"/>
              </a:tabLst>
            </a:pPr>
            <a:r>
              <a:rPr sz="1400" dirty="0">
                <a:latin typeface="Times New Roman"/>
                <a:cs typeface="Times New Roman"/>
              </a:rPr>
              <a:t>Гомзяк </a:t>
            </a:r>
            <a:r>
              <a:rPr sz="1400" spc="-5" dirty="0">
                <a:latin typeface="Times New Roman"/>
                <a:cs typeface="Times New Roman"/>
              </a:rPr>
              <a:t>О.С. Говорим правильно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0" dirty="0">
                <a:latin typeface="Times New Roman"/>
                <a:cs typeface="Times New Roman"/>
              </a:rPr>
              <a:t>6-7 </a:t>
            </a:r>
            <a:r>
              <a:rPr sz="1400" dirty="0">
                <a:latin typeface="Times New Roman"/>
                <a:cs typeface="Times New Roman"/>
              </a:rPr>
              <a:t>лет. </a:t>
            </a:r>
            <a:r>
              <a:rPr sz="1400" spc="-5" dirty="0">
                <a:latin typeface="Times New Roman"/>
                <a:cs typeface="Times New Roman"/>
              </a:rPr>
              <a:t>Конспекты </a:t>
            </a:r>
            <a:r>
              <a:rPr sz="1400" dirty="0">
                <a:latin typeface="Times New Roman"/>
                <a:cs typeface="Times New Roman"/>
              </a:rPr>
              <a:t>занятий </a:t>
            </a:r>
            <a:r>
              <a:rPr sz="1400" spc="-5" dirty="0">
                <a:latin typeface="Times New Roman"/>
                <a:cs typeface="Times New Roman"/>
              </a:rPr>
              <a:t>по развитию </a:t>
            </a:r>
            <a:r>
              <a:rPr sz="1400" dirty="0">
                <a:latin typeface="Times New Roman"/>
                <a:cs typeface="Times New Roman"/>
              </a:rPr>
              <a:t> связной </a:t>
            </a:r>
            <a:r>
              <a:rPr sz="1400" spc="-5" dirty="0">
                <a:latin typeface="Times New Roman"/>
                <a:cs typeface="Times New Roman"/>
              </a:rPr>
              <a:t>речи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подготовительной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школе логогруппе.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М.:Издательство ГНОМ </a:t>
            </a:r>
            <a:r>
              <a:rPr sz="1400" dirty="0">
                <a:latin typeface="Times New Roman"/>
                <a:cs typeface="Times New Roman"/>
              </a:rPr>
              <a:t> и</a:t>
            </a:r>
            <a:r>
              <a:rPr sz="1400" spc="-5" dirty="0">
                <a:latin typeface="Times New Roman"/>
                <a:cs typeface="Times New Roman"/>
              </a:rPr>
              <a:t> Д,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2010.</a:t>
            </a:r>
            <a:endParaRPr sz="1400">
              <a:latin typeface="Times New Roman"/>
              <a:cs typeface="Times New Roman"/>
            </a:endParaRPr>
          </a:p>
          <a:p>
            <a:pPr marL="12700" marR="9525">
              <a:lnSpc>
                <a:spcPct val="110000"/>
              </a:lnSpc>
              <a:spcBef>
                <a:spcPts val="1005"/>
              </a:spcBef>
              <a:buAutoNum type="arabicPeriod" startAt="3"/>
              <a:tabLst>
                <a:tab pos="147955" algn="l"/>
                <a:tab pos="901700" algn="l"/>
                <a:tab pos="1448435" algn="l"/>
                <a:tab pos="2482850" algn="l"/>
                <a:tab pos="3051175" algn="l"/>
                <a:tab pos="3971290" algn="l"/>
                <a:tab pos="4437380" algn="l"/>
                <a:tab pos="5608320" algn="l"/>
                <a:tab pos="6130925" algn="l"/>
              </a:tabLst>
            </a:pP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	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.С</a:t>
            </a:r>
            <a:r>
              <a:rPr sz="1400" spc="-10" dirty="0">
                <a:latin typeface="Times New Roman"/>
                <a:cs typeface="Times New Roman"/>
              </a:rPr>
              <a:t>.</a:t>
            </a:r>
            <a:r>
              <a:rPr sz="1400" dirty="0">
                <a:latin typeface="Times New Roman"/>
                <a:cs typeface="Times New Roman"/>
              </a:rPr>
              <a:t>,	</a:t>
            </a:r>
            <a:r>
              <a:rPr sz="1400" spc="-5" dirty="0">
                <a:latin typeface="Times New Roman"/>
                <a:cs typeface="Times New Roman"/>
              </a:rPr>
              <a:t>Маст</a:t>
            </a:r>
            <a:r>
              <a:rPr sz="1400" spc="-10" dirty="0">
                <a:latin typeface="Times New Roman"/>
                <a:cs typeface="Times New Roman"/>
              </a:rPr>
              <a:t>юк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	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.М</a:t>
            </a:r>
            <a:r>
              <a:rPr sz="1400" spc="-10" dirty="0">
                <a:latin typeface="Times New Roman"/>
                <a:cs typeface="Times New Roman"/>
              </a:rPr>
              <a:t>.</a:t>
            </a:r>
            <a:r>
              <a:rPr sz="1400" dirty="0">
                <a:latin typeface="Times New Roman"/>
                <a:cs typeface="Times New Roman"/>
              </a:rPr>
              <a:t>,	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ева	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.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	</a:t>
            </a:r>
            <a:r>
              <a:rPr sz="1400" spc="-10" dirty="0">
                <a:latin typeface="Times New Roman"/>
                <a:cs typeface="Times New Roman"/>
              </a:rPr>
              <a:t>ОН</a:t>
            </a:r>
            <a:r>
              <a:rPr sz="1400" dirty="0">
                <a:latin typeface="Times New Roman"/>
                <a:cs typeface="Times New Roman"/>
              </a:rPr>
              <a:t>Р	у  </a:t>
            </a:r>
            <a:r>
              <a:rPr sz="1400" spc="-5" dirty="0">
                <a:latin typeface="Times New Roman"/>
                <a:cs typeface="Times New Roman"/>
              </a:rPr>
              <a:t>дошкольников.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М.,1990.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700"/>
              </a:lnSpc>
              <a:spcBef>
                <a:spcPts val="985"/>
              </a:spcBef>
              <a:buAutoNum type="arabicPeriod" startAt="3"/>
              <a:tabLst>
                <a:tab pos="191135" algn="l"/>
              </a:tabLst>
            </a:pPr>
            <a:r>
              <a:rPr sz="1400" dirty="0">
                <a:latin typeface="Times New Roman"/>
                <a:cs typeface="Times New Roman"/>
              </a:rPr>
              <a:t>Каше </a:t>
            </a:r>
            <a:r>
              <a:rPr sz="1400" spc="-5" dirty="0">
                <a:latin typeface="Times New Roman"/>
                <a:cs typeface="Times New Roman"/>
              </a:rPr>
              <a:t>Г.А. Подготовка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школе детей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недостатками речи.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М.: Просвещение,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1985.</a:t>
            </a:r>
            <a:endParaRPr sz="140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spcBef>
                <a:spcPts val="1165"/>
              </a:spcBef>
              <a:buAutoNum type="arabicPeriod" startAt="3"/>
              <a:tabLst>
                <a:tab pos="191135" algn="l"/>
              </a:tabLst>
            </a:pPr>
            <a:r>
              <a:rPr sz="1400" spc="-5" dirty="0">
                <a:latin typeface="Times New Roman"/>
                <a:cs typeface="Times New Roman"/>
              </a:rPr>
              <a:t>Кислова Т.Р. По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дороге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азбуке.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М.:Баласс,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Издательский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РАО,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2007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200"/>
              </a:lnSpc>
              <a:spcBef>
                <a:spcPts val="1010"/>
              </a:spcBef>
              <a:buAutoNum type="arabicPeriod" startAt="3"/>
              <a:tabLst>
                <a:tab pos="207645" algn="l"/>
              </a:tabLst>
            </a:pPr>
            <a:r>
              <a:rPr sz="1400" spc="-5" dirty="0">
                <a:latin typeface="Times New Roman"/>
                <a:cs typeface="Times New Roman"/>
              </a:rPr>
              <a:t>Коноваленко В.В., Коноваленко </a:t>
            </a:r>
            <a:r>
              <a:rPr sz="1400" dirty="0">
                <a:latin typeface="Times New Roman"/>
                <a:cs typeface="Times New Roman"/>
              </a:rPr>
              <a:t>С.В. </a:t>
            </a:r>
            <a:r>
              <a:rPr sz="1400" spc="-5" dirty="0">
                <a:latin typeface="Times New Roman"/>
                <a:cs typeface="Times New Roman"/>
              </a:rPr>
              <a:t>Фронтальные логопедические </a:t>
            </a:r>
            <a:r>
              <a:rPr sz="1400" dirty="0">
                <a:latin typeface="Times New Roman"/>
                <a:cs typeface="Times New Roman"/>
              </a:rPr>
              <a:t>занятия в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подготовительной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логопедической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группе</a:t>
            </a:r>
            <a:r>
              <a:rPr sz="1400" dirty="0">
                <a:latin typeface="Times New Roman"/>
                <a:cs typeface="Times New Roman"/>
              </a:rPr>
              <a:t> для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фонетико-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фонематическим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недоразвитием</a:t>
            </a:r>
            <a:r>
              <a:rPr sz="1400" dirty="0">
                <a:latin typeface="Times New Roman"/>
                <a:cs typeface="Times New Roman"/>
              </a:rPr>
              <a:t>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элементами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лексико-грамматического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недоразвития.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5" dirty="0">
                <a:latin typeface="Times New Roman"/>
                <a:cs typeface="Times New Roman"/>
              </a:rPr>
              <a:t>Краснодар, 1994.</a:t>
            </a:r>
            <a:endParaRPr sz="1400">
              <a:latin typeface="Times New Roman"/>
              <a:cs typeface="Times New Roman"/>
            </a:endParaRPr>
          </a:p>
          <a:p>
            <a:pPr marL="12700" marR="9525">
              <a:lnSpc>
                <a:spcPct val="110700"/>
              </a:lnSpc>
              <a:spcBef>
                <a:spcPts val="980"/>
              </a:spcBef>
              <a:buAutoNum type="arabicPeriod" startAt="3"/>
              <a:tabLst>
                <a:tab pos="147955" algn="l"/>
              </a:tabLst>
            </a:pPr>
            <a:r>
              <a:rPr sz="1400" spc="-5" dirty="0">
                <a:latin typeface="Times New Roman"/>
                <a:cs typeface="Times New Roman"/>
              </a:rPr>
              <a:t>Кузнецова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Е.В.,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Тихонова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И.А.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Ступеньки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школе.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Обучение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грамоте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детей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нарушениями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речи: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Конспекты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занятий.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М.: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ТЦ </a:t>
            </a:r>
            <a:r>
              <a:rPr sz="1400" dirty="0">
                <a:latin typeface="Times New Roman"/>
                <a:cs typeface="Times New Roman"/>
              </a:rPr>
              <a:t>«Сфера»,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1999.</a:t>
            </a:r>
            <a:endParaRPr sz="1400">
              <a:latin typeface="Times New Roman"/>
              <a:cs typeface="Times New Roman"/>
            </a:endParaRPr>
          </a:p>
          <a:p>
            <a:pPr marL="237490" indent="-225425">
              <a:lnSpc>
                <a:spcPct val="100000"/>
              </a:lnSpc>
              <a:spcBef>
                <a:spcPts val="1165"/>
              </a:spcBef>
              <a:buAutoNum type="arabicPeriod" startAt="3"/>
              <a:tabLst>
                <a:tab pos="238125" algn="l"/>
              </a:tabLst>
            </a:pPr>
            <a:r>
              <a:rPr sz="1400" spc="-5" dirty="0">
                <a:latin typeface="Times New Roman"/>
                <a:cs typeface="Times New Roman"/>
              </a:rPr>
              <a:t>Лопухина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И.С.Логопедия.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550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занимательных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упражнений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развития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М.: Просвещение,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1995.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10000"/>
              </a:lnSpc>
              <a:spcBef>
                <a:spcPts val="1000"/>
              </a:spcBef>
              <a:buAutoNum type="arabicPeriod" startAt="11"/>
              <a:tabLst>
                <a:tab pos="305435" algn="l"/>
              </a:tabLst>
            </a:pPr>
            <a:r>
              <a:rPr sz="1400" spc="-5" dirty="0">
                <a:latin typeface="Times New Roman"/>
                <a:cs typeface="Times New Roman"/>
              </a:rPr>
              <a:t>Мальцева И.В. Пальчиковые игры </a:t>
            </a:r>
            <a:r>
              <a:rPr sz="1400" dirty="0">
                <a:latin typeface="Times New Roman"/>
                <a:cs typeface="Times New Roman"/>
              </a:rPr>
              <a:t>для детей. </a:t>
            </a:r>
            <a:r>
              <a:rPr sz="1400" spc="-5" dirty="0">
                <a:latin typeface="Times New Roman"/>
                <a:cs typeface="Times New Roman"/>
              </a:rPr>
              <a:t>От </a:t>
            </a:r>
            <a:r>
              <a:rPr sz="1400" spc="-10" dirty="0">
                <a:latin typeface="Times New Roman"/>
                <a:cs typeface="Times New Roman"/>
              </a:rPr>
              <a:t>трёх </a:t>
            </a:r>
            <a:r>
              <a:rPr sz="1400" dirty="0">
                <a:latin typeface="Times New Roman"/>
                <a:cs typeface="Times New Roman"/>
              </a:rPr>
              <a:t>до семи лет. – </a:t>
            </a:r>
            <a:r>
              <a:rPr sz="1400" spc="-5" dirty="0">
                <a:latin typeface="Times New Roman"/>
                <a:cs typeface="Times New Roman"/>
              </a:rPr>
              <a:t>СПб.: </a:t>
            </a:r>
            <a:r>
              <a:rPr sz="1400" dirty="0">
                <a:latin typeface="Times New Roman"/>
                <a:cs typeface="Times New Roman"/>
              </a:rPr>
              <a:t> Издательская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группа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«Азбука- классика», 2010.</a:t>
            </a:r>
            <a:endParaRPr sz="1400">
              <a:latin typeface="Times New Roman"/>
              <a:cs typeface="Times New Roman"/>
            </a:endParaRPr>
          </a:p>
          <a:p>
            <a:pPr marL="280670" indent="-268605">
              <a:lnSpc>
                <a:spcPct val="100000"/>
              </a:lnSpc>
              <a:spcBef>
                <a:spcPts val="1175"/>
              </a:spcBef>
              <a:buAutoNum type="arabicPeriod" startAt="11"/>
              <a:tabLst>
                <a:tab pos="281305" algn="l"/>
              </a:tabLst>
            </a:pPr>
            <a:r>
              <a:rPr sz="1400" spc="-5" dirty="0">
                <a:latin typeface="Times New Roman"/>
                <a:cs typeface="Times New Roman"/>
              </a:rPr>
              <a:t>Селивёрстов </a:t>
            </a:r>
            <a:r>
              <a:rPr sz="1400" spc="-10" dirty="0">
                <a:latin typeface="Times New Roman"/>
                <a:cs typeface="Times New Roman"/>
              </a:rPr>
              <a:t>В.И.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Игры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логопедической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детьми,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М.,1981.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10000"/>
              </a:lnSpc>
              <a:spcBef>
                <a:spcPts val="1010"/>
              </a:spcBef>
              <a:buAutoNum type="arabicPeriod" startAt="11"/>
              <a:tabLst>
                <a:tab pos="358775" algn="l"/>
              </a:tabLst>
            </a:pPr>
            <a:r>
              <a:rPr sz="1400" spc="-5" dirty="0">
                <a:latin typeface="Times New Roman"/>
                <a:cs typeface="Times New Roman"/>
              </a:rPr>
              <a:t>Филичева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Т.Б.,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Чиркина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Г.В.,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Туманова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Т.В.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Программы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дошкольных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образовательных учреждений компенсирующего вида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5" dirty="0">
                <a:latin typeface="Times New Roman"/>
                <a:cs typeface="Times New Roman"/>
              </a:rPr>
              <a:t>детей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нарушениями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КОРРЕКЦИЯ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НАРУШЕНИЙ РЕЧИ.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Москва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«Просвещение»,2009.</a:t>
            </a:r>
            <a:endParaRPr sz="1400">
              <a:latin typeface="Times New Roman"/>
              <a:cs typeface="Times New Roman"/>
            </a:endParaRPr>
          </a:p>
          <a:p>
            <a:pPr marL="280670" indent="-268605">
              <a:lnSpc>
                <a:spcPct val="100000"/>
              </a:lnSpc>
              <a:spcBef>
                <a:spcPts val="1175"/>
              </a:spcBef>
              <a:buAutoNum type="arabicPeriod" startAt="11"/>
              <a:tabLst>
                <a:tab pos="281305" algn="l"/>
              </a:tabLst>
            </a:pPr>
            <a:r>
              <a:rPr sz="1400" spc="-5" dirty="0">
                <a:latin typeface="Times New Roman"/>
                <a:cs typeface="Times New Roman"/>
              </a:rPr>
              <a:t>Цвытарный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В.В.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Играем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пальчиками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развиваем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речь.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5" dirty="0">
                <a:latin typeface="Times New Roman"/>
                <a:cs typeface="Times New Roman"/>
              </a:rPr>
              <a:t> СПб.,1996.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27064</Words>
  <Application>Microsoft Office PowerPoint</Application>
  <PresentationFormat>Произвольный</PresentationFormat>
  <Paragraphs>4370</Paragraphs>
  <Slides>108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108</vt:i4>
      </vt:variant>
    </vt:vector>
  </HeadingPairs>
  <TitlesOfParts>
    <vt:vector size="109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Валентина</cp:lastModifiedBy>
  <cp:revision>5</cp:revision>
  <dcterms:created xsi:type="dcterms:W3CDTF">2022-05-27T05:57:21Z</dcterms:created>
  <dcterms:modified xsi:type="dcterms:W3CDTF">2022-05-27T06:34:46Z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2022-05-19T00:00:00Z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2022-05-27T00:00:00Z</vt:filetime>
  </property>
</Properties>
</file>